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ADD2C-570D-46BE-9733-FF101690D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44C1204-FF46-473C-80DD-E700CE2DD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691E92-16CB-49E6-ACDD-7E7FD51B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C672E6-EB7A-4995-96FF-B025FDD1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F542D8-9975-4717-8D11-268887C27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18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D13A19-9019-442D-806F-A00F0A83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81BFE3-2A62-4937-9BE3-140CA8B0E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241F80-3241-4CE5-B0F8-F7A670D6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4C99A6-74E9-4F36-BDD2-540AB88A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83F873-FD6B-43DD-8AF9-BC137D36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20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CF44555-DA78-4DCB-BD1F-7673E546B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9EDFCA0-572D-494E-8507-D509DCF41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B68607-60C1-4CBB-9729-E9DFBA3B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A05996-1898-4580-B153-F9F8C233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7640D7-D264-4D73-A120-AAB5A8557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97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160D1E-9E94-45DD-91CB-19D036DE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EBF223-BB42-4DAD-9C0B-071039260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767BDF-2494-4E26-887F-60DF3DFBC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3F3AEB-43FB-476B-BB78-F7B8989F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C0BFA4-E17F-404B-9DEB-CF78A007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61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42FDB0-BD05-402A-8019-45798267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7C2E71-9212-4FE2-B16F-C775A3286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96F3F5-A970-4351-9CE1-743D5A66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E4E1DB-5550-42B8-A1CE-46F15032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77F7C6-D39D-4F5D-A2AF-90B50D4C7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57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5945B-708E-43CC-9D5A-32A33079E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1A066B-3FD4-4240-9B2E-A73228A16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401275-C9E6-4888-8E75-094E4351A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93BB0D-BA24-4778-856F-60149BC6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2B5C1A-47BA-4700-A3B3-BC7C89DC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18F549-1CAF-48A5-937F-1857E494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80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8D4E4B-F628-47D6-A572-341B80034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DA6F38-2ED0-434F-AFC0-333D28D3D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BBC0E91-3295-4DD6-8247-07FED3325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E73FE2F-92CC-4F81-A45E-BFF8F04C28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22D7119-38C8-4161-AB6A-13C770C2F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23092F0-B765-466E-95D3-F2F53E8D4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49BD01D-DE53-492E-B5DA-43792E12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95CDC48-BF52-4889-B82F-B98AD307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63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9EEB28-3B88-409F-8EF0-24AB5EE3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6E13085-96B3-4355-ACDA-7BB7DDE42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3FC35D-4518-4D02-A7F3-3D7D93C0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18034EC-5E5C-4BD5-9C30-94EE3410C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92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C098AD-B5A1-45D2-8995-3A0DB8F0A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78C9A8E-E043-4F4B-A969-F8A8DC25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E6C418-B147-491A-97FA-CC0FDEAA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37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289887-C9CD-4370-94C1-F0081B35D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C75ABA-642B-4A33-BA6A-F416D6F7F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EAE9EF-86BD-4B9A-AD61-068DFA36B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4D6016E-DED9-447F-A7AC-03E662D3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96B0241-681D-41BB-B961-D64977B5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D48FDE-D3DF-43EC-A6ED-2585EE5F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34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1A1C52-FF20-4397-9E6E-1A2C1E79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007A5F0-A159-4D82-9834-B5AF76A7D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DC77968-4A00-4D2B-A19B-3A96D59BD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1832AE-A4C1-4A91-B10C-F39CFB32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43F14B-E7D2-4C58-991C-47DA6BDDB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9881F3-3694-48B1-8C5E-EE7E3AEFA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92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A6EB3A0-1AF5-4F62-BDA8-4DCD234D5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B4A2CD-A7BC-4451-B179-F757FA3F4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D25C6F-EA2B-4204-B654-6F94B9C83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601CF-AF6D-421F-AF4F-389FEF847713}" type="datetimeFigureOut">
              <a:rPr lang="zh-CN" altLang="en-US" smtClean="0"/>
              <a:t>2017/9/12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FF211F-6E27-4105-9A3A-C29E23289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ED64A4-2872-42C9-9F69-85ABBA7D4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1E22-AA12-4509-9575-8192B19503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610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662031" y="2126813"/>
            <a:ext cx="10515600" cy="1325563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新細明體" panose="02020500000000000000" pitchFamily="18" charset="-120"/>
              </a:rPr>
              <a:t>第一章  程序设计入门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3119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2.3 </a:t>
            </a:r>
            <a:r>
              <a:rPr lang="zh-CN" altLang="en-US" dirty="0">
                <a:ea typeface="新細明體" panose="02020500000000000000" pitchFamily="18" charset="-120"/>
              </a:rPr>
              <a:t>循环的代价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kumimoji="0" lang="zh-TW" altLang="en-US" sz="1200" dirty="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193B121-089F-4123-AFFD-8447763C32A0}"/>
              </a:ext>
            </a:extLst>
          </p:cNvPr>
          <p:cNvSpPr txBox="1"/>
          <p:nvPr/>
        </p:nvSpPr>
        <p:spPr>
          <a:xfrm>
            <a:off x="758878" y="1690688"/>
            <a:ext cx="1105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阶乘之和</a:t>
            </a:r>
            <a:r>
              <a:rPr lang="zh-CN" altLang="en-US" sz="1600" dirty="0"/>
              <a:t>。计算</a:t>
            </a:r>
            <a:r>
              <a:rPr lang="en-US" altLang="zh-CN" sz="1600" dirty="0"/>
              <a:t>S = 1!</a:t>
            </a:r>
            <a:r>
              <a:rPr lang="zh-CN" altLang="en-US" sz="1600" dirty="0"/>
              <a:t> </a:t>
            </a:r>
            <a:r>
              <a:rPr lang="en-US" altLang="zh-CN" sz="1600" dirty="0"/>
              <a:t>+</a:t>
            </a:r>
            <a:r>
              <a:rPr lang="zh-CN" altLang="en-US" sz="1600" dirty="0"/>
              <a:t> </a:t>
            </a:r>
            <a:r>
              <a:rPr lang="en-US" altLang="zh-CN" sz="1600" dirty="0"/>
              <a:t>2!</a:t>
            </a:r>
            <a:r>
              <a:rPr lang="zh-CN" altLang="en-US" sz="1600" dirty="0"/>
              <a:t> </a:t>
            </a:r>
            <a:r>
              <a:rPr lang="en-US" altLang="zh-CN" sz="1600" dirty="0"/>
              <a:t>+</a:t>
            </a:r>
            <a:r>
              <a:rPr lang="zh-CN" altLang="en-US" sz="1600" dirty="0"/>
              <a:t> </a:t>
            </a:r>
            <a:r>
              <a:rPr lang="en-US" altLang="zh-CN" sz="1600" dirty="0"/>
              <a:t>3!</a:t>
            </a:r>
            <a:r>
              <a:rPr lang="zh-CN" altLang="en-US" sz="1600" dirty="0"/>
              <a:t> </a:t>
            </a:r>
            <a:r>
              <a:rPr lang="en-US" altLang="zh-CN" sz="1600" dirty="0"/>
              <a:t>+</a:t>
            </a:r>
            <a:r>
              <a:rPr lang="zh-CN" altLang="en-US" sz="1600" dirty="0"/>
              <a:t> </a:t>
            </a:r>
            <a:r>
              <a:rPr lang="en-US" altLang="zh-CN" sz="1600" dirty="0"/>
              <a:t>…… +n!</a:t>
            </a:r>
            <a:r>
              <a:rPr lang="zh-CN" altLang="en-US" sz="1600" dirty="0"/>
              <a:t>的末</a:t>
            </a:r>
            <a:r>
              <a:rPr lang="en-US" altLang="zh-CN" sz="1600" dirty="0"/>
              <a:t>6</a:t>
            </a:r>
            <a:r>
              <a:rPr lang="zh-CN" altLang="en-US" sz="1600" dirty="0"/>
              <a:t>位（不含前导</a:t>
            </a:r>
            <a:r>
              <a:rPr lang="en-US" altLang="zh-CN" sz="1600" dirty="0"/>
              <a:t>0</a:t>
            </a:r>
            <a:r>
              <a:rPr lang="zh-CN" altLang="en-US" sz="1600" dirty="0"/>
              <a:t>）。</a:t>
            </a:r>
            <a:r>
              <a:rPr lang="en-US" altLang="zh-CN" sz="1600" dirty="0"/>
              <a:t>n&lt;=10</a:t>
            </a:r>
            <a:r>
              <a:rPr lang="en-US" altLang="zh-CN" sz="1600" baseline="30000" dirty="0"/>
              <a:t>6</a:t>
            </a:r>
            <a:r>
              <a:rPr lang="zh-CN" altLang="en-US" sz="1600" dirty="0"/>
              <a:t>。</a:t>
            </a:r>
            <a:r>
              <a:rPr lang="en-US" altLang="zh-CN" sz="1600" dirty="0"/>
              <a:t>n!</a:t>
            </a:r>
            <a:r>
              <a:rPr lang="zh-CN" altLang="en-US" sz="1600" dirty="0"/>
              <a:t>表示前</a:t>
            </a:r>
            <a:r>
              <a:rPr lang="en-US" altLang="zh-CN" sz="1600" dirty="0"/>
              <a:t>n</a:t>
            </a:r>
            <a:r>
              <a:rPr lang="zh-CN" altLang="en-US" sz="1600" dirty="0"/>
              <a:t>个正整数之积。</a:t>
            </a:r>
            <a:endParaRPr lang="en-US" altLang="zh-CN" sz="16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8832ED2-75AD-49A6-B157-18459FD0FC65}"/>
              </a:ext>
            </a:extLst>
          </p:cNvPr>
          <p:cNvSpPr txBox="1"/>
          <p:nvPr/>
        </p:nvSpPr>
        <p:spPr>
          <a:xfrm>
            <a:off x="920168" y="2286238"/>
            <a:ext cx="2593441" cy="1531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/>
              <a:t>样例输入：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600" dirty="0"/>
              <a:t>10</a:t>
            </a:r>
          </a:p>
          <a:p>
            <a:pPr>
              <a:lnSpc>
                <a:spcPct val="150000"/>
              </a:lnSpc>
            </a:pPr>
            <a:r>
              <a:rPr lang="zh-CN" altLang="en-US" sz="1600" dirty="0"/>
              <a:t>样例输出：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600" dirty="0"/>
              <a:t>37913</a:t>
            </a:r>
            <a:endParaRPr lang="zh-CN" altLang="en-US" sz="16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CC5783A8-6FAD-422F-A747-D587E09C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845" y="2197044"/>
            <a:ext cx="7523809" cy="1457143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290203F2-48FC-4ECB-BAF0-7A85718F79EC}"/>
              </a:ext>
            </a:extLst>
          </p:cNvPr>
          <p:cNvSpPr txBox="1"/>
          <p:nvPr/>
        </p:nvSpPr>
        <p:spPr>
          <a:xfrm>
            <a:off x="1570064" y="4316214"/>
            <a:ext cx="9051872" cy="115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/>
              <a:t>程序运行时间大致和</a:t>
            </a:r>
            <a:r>
              <a:rPr lang="en-US" altLang="zh-CN" sz="1600" dirty="0"/>
              <a:t>n</a:t>
            </a:r>
            <a:r>
              <a:rPr lang="zh-CN" altLang="en-US" sz="1600" dirty="0"/>
              <a:t>的平方成正比，</a:t>
            </a:r>
            <a:r>
              <a:rPr lang="en-US" altLang="zh-CN" sz="1600" dirty="0"/>
              <a:t>n = 10</a:t>
            </a:r>
            <a:r>
              <a:rPr lang="en-US" altLang="zh-CN" sz="1600" baseline="30000" dirty="0"/>
              <a:t>6</a:t>
            </a:r>
            <a:r>
              <a:rPr lang="zh-CN" altLang="en-US" sz="1600" dirty="0"/>
              <a:t>时大致需要近</a:t>
            </a:r>
            <a:r>
              <a:rPr lang="en-US" altLang="zh-CN" sz="1600" dirty="0"/>
              <a:t>5</a:t>
            </a:r>
            <a:r>
              <a:rPr lang="zh-CN" altLang="en-US" sz="1600" dirty="0"/>
              <a:t>个小时才能完成。</a:t>
            </a:r>
            <a:endParaRPr lang="en-US" altLang="zh-CN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/>
              <a:t>从</a:t>
            </a:r>
            <a:r>
              <a:rPr lang="en-US" altLang="zh-CN" sz="1600" dirty="0"/>
              <a:t>40</a:t>
            </a:r>
            <a:r>
              <a:rPr lang="zh-CN" altLang="en-US" sz="1600" dirty="0"/>
              <a:t>开始，答案始终不变。因为</a:t>
            </a:r>
            <a:r>
              <a:rPr lang="en-US" altLang="zh-CN" sz="1600" dirty="0"/>
              <a:t>25!</a:t>
            </a:r>
            <a:r>
              <a:rPr lang="zh-CN" altLang="en-US" sz="1600" dirty="0"/>
              <a:t>末尾有</a:t>
            </a:r>
            <a:r>
              <a:rPr lang="en-US" altLang="zh-CN" sz="1600" dirty="0"/>
              <a:t>6</a:t>
            </a:r>
            <a:r>
              <a:rPr lang="zh-CN" altLang="en-US" sz="1600" dirty="0"/>
              <a:t>个</a:t>
            </a:r>
            <a:r>
              <a:rPr lang="en-US" altLang="zh-CN" sz="1600" dirty="0"/>
              <a:t>0</a:t>
            </a:r>
            <a:r>
              <a:rPr lang="zh-CN" altLang="en-US" sz="1600" dirty="0"/>
              <a:t>，所以从第</a:t>
            </a:r>
            <a:r>
              <a:rPr lang="en-US" altLang="zh-CN" sz="1600" dirty="0"/>
              <a:t>5</a:t>
            </a:r>
            <a:r>
              <a:rPr lang="zh-CN" altLang="en-US" sz="1600" dirty="0"/>
              <a:t>项开始，后面的所有项都不会影响和的末</a:t>
            </a:r>
            <a:r>
              <a:rPr lang="en-US" altLang="zh-CN" sz="1600" dirty="0"/>
              <a:t>6</a:t>
            </a:r>
            <a:r>
              <a:rPr lang="zh-CN" altLang="en-US" sz="1600" dirty="0"/>
              <a:t>位数字。</a:t>
            </a:r>
            <a:r>
              <a:rPr lang="en-US" altLang="zh-CN" sz="1600" dirty="0"/>
              <a:t>n&gt;25</a:t>
            </a:r>
            <a:r>
              <a:rPr lang="zh-CN" altLang="en-US" sz="1600" dirty="0"/>
              <a:t>时可直接输出结果。</a:t>
            </a:r>
          </a:p>
        </p:txBody>
      </p:sp>
    </p:spTree>
    <p:extLst>
      <p:ext uri="{BB962C8B-B14F-4D97-AF65-F5344CB8AC3E}">
        <p14:creationId xmlns:p14="http://schemas.microsoft.com/office/powerpoint/2010/main" val="166155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C560D40-45F5-4F6D-A35E-86AC5B60AA5E}"/>
              </a:ext>
            </a:extLst>
          </p:cNvPr>
          <p:cNvGrpSpPr/>
          <p:nvPr/>
        </p:nvGrpSpPr>
        <p:grpSpPr>
          <a:xfrm>
            <a:off x="3559592" y="1857522"/>
            <a:ext cx="5870396" cy="3952828"/>
            <a:chOff x="4150940" y="2202805"/>
            <a:chExt cx="5870396" cy="3952828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4159987" y="2441218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lang="en-US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sz="1390" dirty="0">
                    <a:solidFill>
                      <a:srgbClr val="8C0202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INF</a:t>
                </a:r>
                <a:r>
                  <a:rPr lang="en-US"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1000000000</a:t>
                </a:r>
                <a:endParaRPr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4150940" y="2690606"/>
              <a:ext cx="5870396" cy="307776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x, n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min = </a:t>
              </a:r>
              <a:r>
                <a:rPr lang="en-US" altLang="zh-CN" sz="1390" dirty="0">
                  <a:solidFill>
                    <a:srgbClr val="8C020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max = -</a:t>
              </a:r>
              <a:r>
                <a:rPr lang="en-US" altLang="zh-CN" sz="1390" dirty="0">
                  <a:solidFill>
                    <a:srgbClr val="8C020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s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kase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while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(“%d”, &amp;n) ==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&amp;&amp; n)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{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for(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n; 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++){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(“%d”, &amp;x);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s += x;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(x &lt; min) min = x; 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(x &gt; max) max = x; 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}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kase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(“\n”); 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(“Case %d: %d %d %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.3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f\n”, ++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kase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min, max, (</a:t>
              </a:r>
              <a:r>
                <a:rPr lang="en-US" altLang="zh-CN" sz="1390" dirty="0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)s/n);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}</a:t>
              </a: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4289933" y="5514432"/>
              <a:ext cx="4387167" cy="641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4D5B71C9-650A-447D-B667-774C453CF3EC}"/>
                </a:ext>
              </a:extLst>
            </p:cNvPr>
            <p:cNvGrpSpPr/>
            <p:nvPr/>
          </p:nvGrpSpPr>
          <p:grpSpPr>
            <a:xfrm>
              <a:off x="4159987" y="2202805"/>
              <a:ext cx="2069605" cy="205184"/>
              <a:chOff x="1307529" y="1552617"/>
              <a:chExt cx="2069605" cy="205184"/>
            </a:xfrm>
          </p:grpSpPr>
          <p:sp>
            <p:nvSpPr>
              <p:cNvPr id="26" name="Shape 1134">
                <a:extLst>
                  <a:ext uri="{FF2B5EF4-FFF2-40B4-BE49-F238E27FC236}">
                    <a16:creationId xmlns:a16="http://schemas.microsoft.com/office/drawing/2014/main" id="{138C5B36-E7EB-40B5-B3F0-0E68E2A25B92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27" name="Shape 1135">
                <a:extLst>
                  <a:ext uri="{FF2B5EF4-FFF2-40B4-BE49-F238E27FC236}">
                    <a16:creationId xmlns:a16="http://schemas.microsoft.com/office/drawing/2014/main" id="{3C2ECB9F-48AE-4270-870C-7317BAD8E1C0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</p:grpSp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569960" y="60693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2.4 </a:t>
            </a:r>
            <a:r>
              <a:rPr lang="zh-CN" altLang="en-US" dirty="0">
                <a:ea typeface="新細明體" panose="02020500000000000000" pitchFamily="18" charset="-120"/>
              </a:rPr>
              <a:t>算法竞赛中的输入输出框架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4335894" y="2937412"/>
            <a:ext cx="6132081" cy="669499"/>
            <a:chOff x="1824700" y="3552719"/>
            <a:chExt cx="6132081" cy="669499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1824700" y="3552719"/>
              <a:ext cx="1664856" cy="25725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6"/>
              <a:endCxn id="28" idx="1"/>
            </p:cNvCxnSpPr>
            <p:nvPr/>
          </p:nvCxnSpPr>
          <p:spPr>
            <a:xfrm>
              <a:off x="3489556" y="3681349"/>
              <a:ext cx="1713220" cy="286954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202776" y="3714387"/>
              <a:ext cx="2754005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返回成功输入的变量个数</a:t>
              </a:r>
            </a:p>
          </p:txBody>
        </p:sp>
      </p:grpSp>
      <p:sp>
        <p:nvSpPr>
          <p:cNvPr id="64" name="文本框 63">
            <a:extLst>
              <a:ext uri="{FF2B5EF4-FFF2-40B4-BE49-F238E27FC236}">
                <a16:creationId xmlns:a16="http://schemas.microsoft.com/office/drawing/2014/main" id="{5CCA5484-B2D2-4830-801E-B27614245682}"/>
              </a:ext>
            </a:extLst>
          </p:cNvPr>
          <p:cNvSpPr txBox="1"/>
          <p:nvPr/>
        </p:nvSpPr>
        <p:spPr>
          <a:xfrm>
            <a:off x="309252" y="1164388"/>
            <a:ext cx="11441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数据统计。输入一些整数，求出它们的最小值、最大值和平均值（保留</a:t>
            </a:r>
            <a:r>
              <a:rPr lang="en-US" altLang="zh-CN" sz="1600" dirty="0"/>
              <a:t>3</a:t>
            </a:r>
            <a:r>
              <a:rPr lang="zh-CN" altLang="en-US" sz="1600" dirty="0"/>
              <a:t>位小数）。输入保证这些数都是不超过</a:t>
            </a:r>
            <a:r>
              <a:rPr lang="en-US" altLang="zh-CN" sz="1600" dirty="0"/>
              <a:t>1000</a:t>
            </a:r>
            <a:r>
              <a:rPr lang="zh-CN" altLang="en-US" sz="1600" dirty="0"/>
              <a:t>的整数。</a:t>
            </a:r>
            <a:endParaRPr lang="en-US" altLang="zh-CN" sz="1600" dirty="0"/>
          </a:p>
          <a:p>
            <a:r>
              <a:rPr lang="zh-CN" altLang="en-US" sz="1600" dirty="0"/>
              <a:t>输入包含多组数据，每组数据第一行是整数个数</a:t>
            </a:r>
            <a:r>
              <a:rPr lang="en-US" altLang="zh-CN" sz="1600" dirty="0"/>
              <a:t>n</a:t>
            </a:r>
            <a:r>
              <a:rPr lang="zh-CN" altLang="en-US" sz="1600" dirty="0"/>
              <a:t>，第二行是</a:t>
            </a:r>
            <a:r>
              <a:rPr lang="en-US" altLang="zh-CN" sz="1600" dirty="0"/>
              <a:t>n</a:t>
            </a:r>
            <a:r>
              <a:rPr lang="zh-CN" altLang="en-US" sz="1600" dirty="0"/>
              <a:t>个整数。</a:t>
            </a:r>
            <a:r>
              <a:rPr lang="en-US" altLang="zh-CN" sz="1600" dirty="0"/>
              <a:t>N=0</a:t>
            </a:r>
            <a:r>
              <a:rPr lang="zh-CN" altLang="en-US" sz="1600" dirty="0"/>
              <a:t>为输入结束标记，程序应当忽略这组数据。相邻两组数据之间应输出一个空行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D640AAB-D454-442B-B648-EBF45BB65A0A}"/>
              </a:ext>
            </a:extLst>
          </p:cNvPr>
          <p:cNvSpPr txBox="1"/>
          <p:nvPr/>
        </p:nvSpPr>
        <p:spPr>
          <a:xfrm>
            <a:off x="1060194" y="6272144"/>
            <a:ext cx="799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min</a:t>
            </a:r>
            <a:r>
              <a:rPr lang="zh-CN" altLang="en-US" b="1" dirty="0"/>
              <a:t>和</a:t>
            </a:r>
            <a:r>
              <a:rPr lang="en-US" altLang="zh-CN" b="1" dirty="0"/>
              <a:t>max</a:t>
            </a:r>
            <a:r>
              <a:rPr lang="zh-CN" altLang="en-US" b="1" dirty="0"/>
              <a:t>没有“重置”，仍然是上个数据结束后的值！</a:t>
            </a:r>
            <a:endParaRPr lang="zh-CN" altLang="en-US" b="1" baseline="30000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EE50F88-68E0-49D3-8AE2-33AE9ED2F206}"/>
              </a:ext>
            </a:extLst>
          </p:cNvPr>
          <p:cNvSpPr txBox="1"/>
          <p:nvPr/>
        </p:nvSpPr>
        <p:spPr>
          <a:xfrm>
            <a:off x="588919" y="2202805"/>
            <a:ext cx="246851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样例输入：</a:t>
            </a:r>
            <a:endParaRPr lang="en-US" altLang="zh-CN" sz="1600" dirty="0"/>
          </a:p>
          <a:p>
            <a:r>
              <a:rPr lang="en-US" altLang="zh-CN" sz="1600" dirty="0"/>
              <a:t>8</a:t>
            </a:r>
          </a:p>
          <a:p>
            <a:r>
              <a:rPr lang="en-US" altLang="zh-CN" sz="1600" dirty="0"/>
              <a:t>2 8 3 5 1 7 3 6</a:t>
            </a:r>
          </a:p>
          <a:p>
            <a:r>
              <a:rPr lang="en-US" altLang="zh-CN" sz="1600" dirty="0"/>
              <a:t>4</a:t>
            </a:r>
          </a:p>
          <a:p>
            <a:r>
              <a:rPr lang="en-US" altLang="zh-CN" sz="1600" dirty="0"/>
              <a:t>-4 6 10 0</a:t>
            </a:r>
          </a:p>
          <a:p>
            <a:r>
              <a:rPr lang="en-US" altLang="zh-CN" sz="1600" dirty="0"/>
              <a:t>0</a:t>
            </a:r>
          </a:p>
          <a:p>
            <a:r>
              <a:rPr lang="zh-CN" altLang="en-US" sz="1600" dirty="0"/>
              <a:t>样例输出：</a:t>
            </a:r>
            <a:endParaRPr lang="en-US" altLang="zh-CN" sz="1600" dirty="0"/>
          </a:p>
          <a:p>
            <a:r>
              <a:rPr lang="en-US" altLang="zh-CN" sz="1600" dirty="0"/>
              <a:t>Case 1</a:t>
            </a:r>
            <a:r>
              <a:rPr lang="zh-CN" altLang="en-US" sz="1600" dirty="0"/>
              <a:t>：</a:t>
            </a:r>
            <a:r>
              <a:rPr lang="en-US" altLang="zh-CN" sz="1600" dirty="0"/>
              <a:t>1 8 4.375</a:t>
            </a:r>
          </a:p>
          <a:p>
            <a:r>
              <a:rPr lang="en-US" altLang="zh-CN" sz="1600" dirty="0"/>
              <a:t>Case 2</a:t>
            </a:r>
            <a:r>
              <a:rPr lang="zh-CN" altLang="en-US" sz="1600" dirty="0"/>
              <a:t>： </a:t>
            </a:r>
            <a:r>
              <a:rPr lang="en-US" altLang="zh-CN" sz="1600" dirty="0"/>
              <a:t>-4 10 3.000</a:t>
            </a:r>
            <a:endParaRPr lang="zh-CN" altLang="en-US" sz="1600" dirty="0"/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44DF717C-5881-483B-B5BB-F423382D6287}"/>
              </a:ext>
            </a:extLst>
          </p:cNvPr>
          <p:cNvGrpSpPr/>
          <p:nvPr/>
        </p:nvGrpSpPr>
        <p:grpSpPr>
          <a:xfrm>
            <a:off x="6257924" y="2955243"/>
            <a:ext cx="4210051" cy="1211088"/>
            <a:chOff x="3746730" y="2968170"/>
            <a:chExt cx="4210051" cy="1211088"/>
          </a:xfrm>
        </p:grpSpPr>
        <p:sp>
          <p:nvSpPr>
            <p:cNvPr id="40" name="椭圆 39">
              <a:extLst>
                <a:ext uri="{FF2B5EF4-FFF2-40B4-BE49-F238E27FC236}">
                  <a16:creationId xmlns:a16="http://schemas.microsoft.com/office/drawing/2014/main" id="{89AD7D93-75E0-426C-B0EE-B797BC54437F}"/>
                </a:ext>
              </a:extLst>
            </p:cNvPr>
            <p:cNvSpPr/>
            <p:nvPr/>
          </p:nvSpPr>
          <p:spPr>
            <a:xfrm>
              <a:off x="3746730" y="2968170"/>
              <a:ext cx="149733" cy="229075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41" name="直接箭头连接符 40">
              <a:extLst>
                <a:ext uri="{FF2B5EF4-FFF2-40B4-BE49-F238E27FC236}">
                  <a16:creationId xmlns:a16="http://schemas.microsoft.com/office/drawing/2014/main" id="{EFF01D7A-CAF9-4187-A65D-8313068A487D}"/>
                </a:ext>
              </a:extLst>
            </p:cNvPr>
            <p:cNvCxnSpPr>
              <a:cxnSpLocks/>
              <a:stCxn id="40" idx="6"/>
              <a:endCxn id="42" idx="1"/>
            </p:cNvCxnSpPr>
            <p:nvPr/>
          </p:nvCxnSpPr>
          <p:spPr>
            <a:xfrm>
              <a:off x="3896463" y="3082708"/>
              <a:ext cx="1306313" cy="864115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A153B398-9692-4B90-8FDB-E261EF0D1B8A}"/>
                </a:ext>
              </a:extLst>
            </p:cNvPr>
            <p:cNvSpPr txBox="1"/>
            <p:nvPr/>
          </p:nvSpPr>
          <p:spPr>
            <a:xfrm>
              <a:off x="5202776" y="3714387"/>
              <a:ext cx="2754005" cy="46487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dirty="0"/>
                <a:t>n != 0 </a:t>
              </a:r>
              <a:r>
                <a:rPr lang="zh-CN" altLang="en-US" dirty="0"/>
                <a:t>时继续以下操作</a:t>
              </a:r>
            </a:p>
          </p:txBody>
        </p:sp>
      </p:grpSp>
      <p:sp>
        <p:nvSpPr>
          <p:cNvPr id="43" name="Shape 1203">
            <a:extLst>
              <a:ext uri="{FF2B5EF4-FFF2-40B4-BE49-F238E27FC236}">
                <a16:creationId xmlns:a16="http://schemas.microsoft.com/office/drawing/2014/main" id="{A37D0C45-B5E1-4FC1-8BD3-AE059F5C3ED6}"/>
              </a:ext>
            </a:extLst>
          </p:cNvPr>
          <p:cNvSpPr/>
          <p:nvPr/>
        </p:nvSpPr>
        <p:spPr>
          <a:xfrm>
            <a:off x="1107910" y="5955887"/>
            <a:ext cx="245168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2382"/>
              </a:lnSpc>
              <a:defRPr sz="1000">
                <a:solidFill>
                  <a:srgbClr val="23373B"/>
                </a:solidFill>
                <a:latin typeface="FNODJA+SFSS1000"/>
                <a:ea typeface="FNODJA+SFSS1000"/>
                <a:cs typeface="FNODJA+SFSS1000"/>
                <a:sym typeface="FNODJA+SFSS1000"/>
              </a:defRPr>
            </a:pP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correct?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endParaRPr sz="1985" dirty="0">
              <a:solidFill>
                <a:srgbClr val="EB81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6EC8A18-C2AA-49D2-A7C4-F7C28AE2E5DD}"/>
              </a:ext>
            </a:extLst>
          </p:cNvPr>
          <p:cNvSpPr/>
          <p:nvPr/>
        </p:nvSpPr>
        <p:spPr>
          <a:xfrm>
            <a:off x="3569098" y="5925109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EB81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491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2.5 </a:t>
            </a:r>
            <a:r>
              <a:rPr lang="zh-CN" altLang="en-US" dirty="0">
                <a:ea typeface="新細明體" panose="02020500000000000000" pitchFamily="18" charset="-120"/>
              </a:rPr>
              <a:t>作业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8453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662031" y="2126813"/>
            <a:ext cx="10515600" cy="1325563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新細明體" panose="02020500000000000000" pitchFamily="18" charset="-120"/>
              </a:rPr>
              <a:t>第三章  数组和字符串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2972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0B94CF49-D51E-4287-92F2-859E2AB145B0}"/>
              </a:ext>
            </a:extLst>
          </p:cNvPr>
          <p:cNvGrpSpPr/>
          <p:nvPr/>
        </p:nvGrpSpPr>
        <p:grpSpPr>
          <a:xfrm>
            <a:off x="1477743" y="2013538"/>
            <a:ext cx="5870396" cy="4350220"/>
            <a:chOff x="1496793" y="2543366"/>
            <a:chExt cx="5870396" cy="4350220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46A0F746-5E8C-46E1-BA35-BAB14C7B36AC}"/>
                </a:ext>
              </a:extLst>
            </p:cNvPr>
            <p:cNvGrpSpPr/>
            <p:nvPr/>
          </p:nvGrpSpPr>
          <p:grpSpPr>
            <a:xfrm>
              <a:off x="1496793" y="2770652"/>
              <a:ext cx="5870396" cy="4122934"/>
              <a:chOff x="1833460" y="2373938"/>
              <a:chExt cx="5870396" cy="4122934"/>
            </a:xfrm>
          </p:grpSpPr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26F9AB36-5378-45A1-8B56-1BD62BCE795F}"/>
                  </a:ext>
                </a:extLst>
              </p:cNvPr>
              <p:cNvGrpSpPr/>
              <p:nvPr/>
            </p:nvGrpSpPr>
            <p:grpSpPr>
              <a:xfrm>
                <a:off x="1842507" y="2373938"/>
                <a:ext cx="2069605" cy="205184"/>
                <a:chOff x="1307529" y="1552617"/>
                <a:chExt cx="2069605" cy="205184"/>
              </a:xfrm>
            </p:grpSpPr>
            <p:sp>
              <p:nvSpPr>
                <p:cNvPr id="15" name="Shape 1134">
                  <a:extLst>
                    <a:ext uri="{FF2B5EF4-FFF2-40B4-BE49-F238E27FC236}">
                      <a16:creationId xmlns:a16="http://schemas.microsoft.com/office/drawing/2014/main" id="{A24BD059-E318-4E0D-B676-D6FD88CB8CB4}"/>
                    </a:ext>
                  </a:extLst>
                </p:cNvPr>
                <p:cNvSpPr/>
                <p:nvPr/>
              </p:nvSpPr>
              <p:spPr>
                <a:xfrm>
                  <a:off x="1307529" y="1634601"/>
                  <a:ext cx="358107" cy="102592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lnSpc>
                      <a:spcPts val="800"/>
                    </a:lnSpc>
                    <a:defRPr sz="700">
                      <a:solidFill>
                        <a:srgbClr val="009999"/>
                      </a:solidFill>
                      <a:latin typeface="KWGHVE+SFIT0800"/>
                      <a:ea typeface="KWGHVE+SFIT0800"/>
                      <a:cs typeface="KWGHVE+SFIT0800"/>
                      <a:sym typeface="KWGHVE+SFIT0800"/>
                    </a:defRPr>
                  </a:lvl1pPr>
                </a:lstStyle>
                <a:p>
                  <a:r>
                    <a:rPr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#</a:t>
                  </a:r>
                </a:p>
              </p:txBody>
            </p:sp>
            <p:sp>
              <p:nvSpPr>
                <p:cNvPr id="16" name="Shape 1135">
                  <a:extLst>
                    <a:ext uri="{FF2B5EF4-FFF2-40B4-BE49-F238E27FC236}">
                      <a16:creationId xmlns:a16="http://schemas.microsoft.com/office/drawing/2014/main" id="{B1922CE6-5F29-44FB-8FE4-5372C182C616}"/>
                    </a:ext>
                  </a:extLst>
                </p:cNvPr>
                <p:cNvSpPr/>
                <p:nvPr/>
              </p:nvSpPr>
              <p:spPr>
                <a:xfrm>
                  <a:off x="1400915" y="1552617"/>
                  <a:ext cx="1976219" cy="205184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>
                    <a:lnSpc>
                      <a:spcPts val="1588"/>
                    </a:lnSpc>
                    <a:defRPr sz="700">
                      <a:solidFill>
                        <a:srgbClr val="009999"/>
                      </a:solidFill>
                      <a:latin typeface="KWGHVE+SFIT0800"/>
                      <a:ea typeface="KWGHVE+SFIT0800"/>
                      <a:cs typeface="KWGHVE+SFIT0800"/>
                      <a:sym typeface="KWGHVE+SFIT0800"/>
                    </a:defRPr>
                  </a:pPr>
                  <a:r>
                    <a:rPr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include</a:t>
                  </a:r>
                  <a:r>
                    <a:rPr sz="1390" dirty="0"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  <a:sym typeface="Times New Roman"/>
                    </a:rPr>
                    <a:t> </a:t>
                  </a:r>
                  <a:r>
                    <a:rPr sz="1390" dirty="0">
                      <a:solidFill>
                        <a:srgbClr val="0099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&lt;</a:t>
                  </a:r>
                  <a:r>
                    <a:rPr lang="en-US" altLang="zh-CN" sz="1390" dirty="0" err="1">
                      <a:solidFill>
                        <a:srgbClr val="0099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string.h</a:t>
                  </a:r>
                  <a:r>
                    <a:rPr sz="1390" dirty="0">
                      <a:solidFill>
                        <a:srgbClr val="0099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&gt;</a:t>
                  </a:r>
                </a:p>
              </p:txBody>
            </p:sp>
          </p:grpSp>
          <p:sp>
            <p:nvSpPr>
              <p:cNvPr id="18" name="Shape 1137">
                <a:extLst>
                  <a:ext uri="{FF2B5EF4-FFF2-40B4-BE49-F238E27FC236}">
                    <a16:creationId xmlns:a16="http://schemas.microsoft.com/office/drawing/2014/main" id="{E793F05E-B833-40D2-9C17-7894D17AFF8A}"/>
                  </a:ext>
                </a:extLst>
              </p:cNvPr>
              <p:cNvSpPr/>
              <p:nvPr/>
            </p:nvSpPr>
            <p:spPr>
              <a:xfrm>
                <a:off x="1833460" y="2623326"/>
                <a:ext cx="5870396" cy="348813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#define </a:t>
                </a:r>
                <a:r>
                  <a:rPr lang="en-US" altLang="zh-CN" sz="1390" dirty="0" err="1">
                    <a:solidFill>
                      <a:srgbClr val="8C02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maxn</a:t>
                </a: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1010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a[</a:t>
                </a:r>
                <a:r>
                  <a:rPr lang="en-US" altLang="zh-CN" sz="1390" dirty="0" err="1">
                    <a:solidFill>
                      <a:srgbClr val="8C02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maxn</a:t>
                </a:r>
                <a:r>
                  <a:rPr lang="en-US" altLang="zh-CN" sz="139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sz="139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CC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main</a:t>
                </a: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()</a:t>
                </a: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endPara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</a:t>
                </a:r>
                <a:endPara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n, k, first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memset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(a, 0,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sizeof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scanf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(“%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d%d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”, &amp;n, &amp;k);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for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= k;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++)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for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j &lt; = n;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j++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if(j %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a[j] = !a[j];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= n;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++)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(a[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]){ 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(first) first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else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printf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 ”); 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printf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(“%d”,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}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</p:txBody>
          </p:sp>
          <p:sp>
            <p:nvSpPr>
              <p:cNvPr id="20" name="Shape 1141">
                <a:extLst>
                  <a:ext uri="{FF2B5EF4-FFF2-40B4-BE49-F238E27FC236}">
                    <a16:creationId xmlns:a16="http://schemas.microsoft.com/office/drawing/2014/main" id="{F79AF095-29C9-45E2-BFD9-B85A87F1BEAF}"/>
                  </a:ext>
                </a:extLst>
              </p:cNvPr>
              <p:cNvSpPr/>
              <p:nvPr/>
            </p:nvSpPr>
            <p:spPr>
              <a:xfrm>
                <a:off x="1920918" y="5855671"/>
                <a:ext cx="1813174" cy="6412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indent="2938">
                  <a:lnSpc>
                    <a:spcPts val="1588"/>
                  </a:lnSpc>
                  <a:defRPr sz="700">
                    <a:solidFill>
                      <a:srgbClr val="006699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printf</a:t>
                </a:r>
                <a:r>
                  <a:rPr lang="en-US" altLang="zh-CN" sz="139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(“\n”);</a:t>
                </a:r>
              </a:p>
              <a:p>
                <a:pPr indent="2938">
                  <a:lnSpc>
                    <a:spcPts val="1588"/>
                  </a:lnSpc>
                  <a:defRPr sz="700">
                    <a:solidFill>
                      <a:srgbClr val="006699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sz="1390" dirty="0">
                  <a:latin typeface="Times New Roman" panose="02020603050405020304" pitchFamily="18" charset="0"/>
                  <a:ea typeface="Arial"/>
                  <a:cs typeface="Times New Roman" panose="02020603050405020304" pitchFamily="18" charset="0"/>
                  <a:sym typeface="Arial"/>
                </a:endParaRPr>
              </a:p>
              <a:p>
                <a:pPr>
                  <a:lnSpc>
                    <a:spcPts val="1787"/>
                  </a:lnSpc>
                  <a:defRPr sz="700">
                    <a:solidFill>
                      <a:srgbClr val="23373B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</p:txBody>
          </p:sp>
        </p:grpSp>
        <p:sp>
          <p:nvSpPr>
            <p:cNvPr id="19" name="Shape 1135">
              <a:extLst>
                <a:ext uri="{FF2B5EF4-FFF2-40B4-BE49-F238E27FC236}">
                  <a16:creationId xmlns:a16="http://schemas.microsoft.com/office/drawing/2014/main" id="{E77ECAB8-763B-417C-B137-80B2AF5174F8}"/>
                </a:ext>
              </a:extLst>
            </p:cNvPr>
            <p:cNvSpPr/>
            <p:nvPr/>
          </p:nvSpPr>
          <p:spPr>
            <a:xfrm>
              <a:off x="1599226" y="2543366"/>
              <a:ext cx="1976219" cy="20518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9999"/>
                  </a:solidFill>
                  <a:latin typeface="KWGHVE+SFIT0800"/>
                  <a:ea typeface="KWGHVE+SFIT0800"/>
                  <a:cs typeface="KWGHVE+SFIT0800"/>
                  <a:sym typeface="KWGHVE+SFI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include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altLang="zh-CN" sz="1390" dirty="0" err="1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stdio.h</a:t>
              </a:r>
              <a:r>
                <a:rPr sz="1390" dirty="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</a:p>
          </p:txBody>
        </p:sp>
        <p:sp>
          <p:nvSpPr>
            <p:cNvPr id="23" name="Shape 1134">
              <a:extLst>
                <a:ext uri="{FF2B5EF4-FFF2-40B4-BE49-F238E27FC236}">
                  <a16:creationId xmlns:a16="http://schemas.microsoft.com/office/drawing/2014/main" id="{CB010A0F-6092-4601-BD4E-DD9A3C272C4D}"/>
                </a:ext>
              </a:extLst>
            </p:cNvPr>
            <p:cNvSpPr/>
            <p:nvPr/>
          </p:nvSpPr>
          <p:spPr>
            <a:xfrm>
              <a:off x="1505840" y="2623969"/>
              <a:ext cx="358107" cy="1025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ts val="800"/>
                </a:lnSpc>
                <a:defRPr sz="700">
                  <a:solidFill>
                    <a:srgbClr val="009999"/>
                  </a:solidFill>
                  <a:latin typeface="KWGHVE+SFIT0800"/>
                  <a:ea typeface="KWGHVE+SFIT0800"/>
                  <a:cs typeface="KWGHVE+SFIT0800"/>
                  <a:sym typeface="KWGHVE+SFIT0800"/>
                </a:defRPr>
              </a:lvl1pPr>
            </a:lstStyle>
            <a:p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</a:p>
          </p:txBody>
        </p:sp>
      </p:grpSp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40005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3.1 </a:t>
            </a:r>
            <a:r>
              <a:rPr lang="zh-CN" altLang="en-US" dirty="0">
                <a:ea typeface="新細明體" panose="02020500000000000000" pitchFamily="18" charset="-120"/>
              </a:rPr>
              <a:t>数组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1665843" y="3066667"/>
            <a:ext cx="4887357" cy="694836"/>
            <a:chOff x="1661834" y="3032114"/>
            <a:chExt cx="4887357" cy="694836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1661834" y="3453786"/>
              <a:ext cx="1910953" cy="273164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6"/>
              <a:endCxn id="28" idx="1"/>
            </p:cNvCxnSpPr>
            <p:nvPr/>
          </p:nvCxnSpPr>
          <p:spPr>
            <a:xfrm flipV="1">
              <a:off x="3572787" y="3286030"/>
              <a:ext cx="1706535" cy="304338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279322" y="3032114"/>
              <a:ext cx="1269869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清零数组</a:t>
              </a:r>
              <a:r>
                <a:rPr lang="en-US" altLang="zh-CN" dirty="0"/>
                <a:t>a</a:t>
              </a:r>
              <a:endParaRPr lang="zh-CN" altLang="en-US" dirty="0"/>
            </a:p>
          </p:txBody>
        </p:sp>
      </p:grpSp>
      <p:sp>
        <p:nvSpPr>
          <p:cNvPr id="64" name="文本框 63">
            <a:extLst>
              <a:ext uri="{FF2B5EF4-FFF2-40B4-BE49-F238E27FC236}">
                <a16:creationId xmlns:a16="http://schemas.microsoft.com/office/drawing/2014/main" id="{5CCA5484-B2D2-4830-801E-B27614245682}"/>
              </a:ext>
            </a:extLst>
          </p:cNvPr>
          <p:cNvSpPr txBox="1"/>
          <p:nvPr/>
        </p:nvSpPr>
        <p:spPr>
          <a:xfrm>
            <a:off x="868663" y="984711"/>
            <a:ext cx="10590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开灯问题</a:t>
            </a:r>
            <a:r>
              <a:rPr lang="zh-CN" altLang="en-US" dirty="0"/>
              <a:t>。有</a:t>
            </a:r>
            <a:r>
              <a:rPr lang="en-US" altLang="zh-CN" dirty="0"/>
              <a:t>n</a:t>
            </a:r>
            <a:r>
              <a:rPr lang="zh-CN" altLang="en-US" dirty="0"/>
              <a:t>盏灯，编号为</a:t>
            </a:r>
            <a:r>
              <a:rPr lang="en-US" altLang="zh-CN" dirty="0"/>
              <a:t>1~n</a:t>
            </a:r>
            <a:r>
              <a:rPr lang="zh-CN" altLang="en-US" dirty="0"/>
              <a:t>。第</a:t>
            </a:r>
            <a:r>
              <a:rPr lang="en-US" altLang="zh-CN" dirty="0"/>
              <a:t>1</a:t>
            </a:r>
            <a:r>
              <a:rPr lang="zh-CN" altLang="en-US" dirty="0"/>
              <a:t>个人把所有灯打开，第</a:t>
            </a:r>
            <a:r>
              <a:rPr lang="en-US" altLang="zh-CN" dirty="0"/>
              <a:t>2</a:t>
            </a:r>
            <a:r>
              <a:rPr lang="zh-CN" altLang="en-US" dirty="0"/>
              <a:t>个人按下所有编号为</a:t>
            </a:r>
            <a:r>
              <a:rPr lang="en-US" altLang="zh-CN" dirty="0"/>
              <a:t>2</a:t>
            </a:r>
            <a:r>
              <a:rPr lang="zh-CN" altLang="en-US" dirty="0"/>
              <a:t>的倍数的开关（这些灯将被关掉），第</a:t>
            </a:r>
            <a:r>
              <a:rPr lang="en-US" altLang="zh-CN" dirty="0"/>
              <a:t>3</a:t>
            </a:r>
            <a:r>
              <a:rPr lang="zh-CN" altLang="en-US" dirty="0"/>
              <a:t>个人按下所有编号为</a:t>
            </a:r>
            <a:r>
              <a:rPr lang="en-US" altLang="zh-CN" dirty="0"/>
              <a:t>3</a:t>
            </a:r>
            <a:r>
              <a:rPr lang="zh-CN" altLang="en-US" dirty="0"/>
              <a:t>的倍数的开关（其中关掉的灯将被打开，开着的灯将被关闭），以此类推。一共有</a:t>
            </a:r>
            <a:r>
              <a:rPr lang="en-US" altLang="zh-CN" dirty="0"/>
              <a:t>k</a:t>
            </a:r>
            <a:r>
              <a:rPr lang="zh-CN" altLang="en-US" dirty="0"/>
              <a:t>个人，问最后又哪些灯开合？输入</a:t>
            </a:r>
            <a:r>
              <a:rPr lang="en-US" altLang="zh-CN" dirty="0"/>
              <a:t>n</a:t>
            </a:r>
            <a:r>
              <a:rPr lang="zh-CN" altLang="en-US" dirty="0"/>
              <a:t>和</a:t>
            </a:r>
            <a:r>
              <a:rPr lang="en-US" altLang="zh-CN" dirty="0"/>
              <a:t>k</a:t>
            </a:r>
            <a:r>
              <a:rPr lang="zh-CN" altLang="en-US" dirty="0"/>
              <a:t>，输出开着的灯的编号。</a:t>
            </a:r>
            <a:r>
              <a:rPr lang="en-US" altLang="zh-CN" dirty="0"/>
              <a:t>k&lt;=n&lt;=1000</a:t>
            </a:r>
            <a:r>
              <a:rPr lang="zh-CN" altLang="en-US" dirty="0"/>
              <a:t>。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BEEEDA7F-80D8-46F4-B89A-5D0F83DCF989}"/>
              </a:ext>
            </a:extLst>
          </p:cNvPr>
          <p:cNvGrpSpPr/>
          <p:nvPr/>
        </p:nvGrpSpPr>
        <p:grpSpPr>
          <a:xfrm>
            <a:off x="2352675" y="2020095"/>
            <a:ext cx="6860204" cy="3146291"/>
            <a:chOff x="2352675" y="2020095"/>
            <a:chExt cx="6860204" cy="3146291"/>
          </a:xfrm>
        </p:grpSpPr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A066A9B1-97BD-4BCC-AD65-B09961366D59}"/>
                </a:ext>
              </a:extLst>
            </p:cNvPr>
            <p:cNvGrpSpPr/>
            <p:nvPr/>
          </p:nvGrpSpPr>
          <p:grpSpPr>
            <a:xfrm>
              <a:off x="2352675" y="2020095"/>
              <a:ext cx="6860204" cy="1507638"/>
              <a:chOff x="925812" y="2818402"/>
              <a:chExt cx="6860204" cy="1507638"/>
            </a:xfrm>
          </p:grpSpPr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id="{80204B77-E2D4-481F-BB5C-EC28E7F0296E}"/>
                  </a:ext>
                </a:extLst>
              </p:cNvPr>
              <p:cNvSpPr/>
              <p:nvPr/>
            </p:nvSpPr>
            <p:spPr>
              <a:xfrm>
                <a:off x="925812" y="4003639"/>
                <a:ext cx="810834" cy="322401"/>
              </a:xfrm>
              <a:prstGeom prst="ellipse">
                <a:avLst/>
              </a:prstGeom>
              <a:noFill/>
              <a:ln>
                <a:solidFill>
                  <a:srgbClr val="8C02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箭头连接符 49">
                <a:extLst>
                  <a:ext uri="{FF2B5EF4-FFF2-40B4-BE49-F238E27FC236}">
                    <a16:creationId xmlns:a16="http://schemas.microsoft.com/office/drawing/2014/main" id="{59352E6E-A0D3-44D6-BF96-C6D6A02F3D4F}"/>
                  </a:ext>
                </a:extLst>
              </p:cNvPr>
              <p:cNvCxnSpPr>
                <a:cxnSpLocks/>
                <a:stCxn id="49" idx="0"/>
                <a:endCxn id="51" idx="1"/>
              </p:cNvCxnSpPr>
              <p:nvPr/>
            </p:nvCxnSpPr>
            <p:spPr>
              <a:xfrm flipV="1">
                <a:off x="1331229" y="3280067"/>
                <a:ext cx="2525239" cy="723572"/>
              </a:xfrm>
              <a:prstGeom prst="straightConnector1">
                <a:avLst/>
              </a:prstGeom>
              <a:ln w="19050">
                <a:solidFill>
                  <a:srgbClr val="8C020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119A4051-6B6E-4AF2-A891-807457B240FE}"/>
                  </a:ext>
                </a:extLst>
              </p:cNvPr>
              <p:cNvSpPr txBox="1"/>
              <p:nvPr/>
            </p:nvSpPr>
            <p:spPr>
              <a:xfrm>
                <a:off x="3856468" y="2818402"/>
                <a:ext cx="3929548" cy="923330"/>
              </a:xfrm>
              <a:prstGeom prst="rect">
                <a:avLst/>
              </a:prstGeom>
              <a:noFill/>
              <a:ln w="28575">
                <a:solidFill>
                  <a:srgbClr val="8C020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标志变量，表示当前要输出的变量是否为第一个， 第一个前不应有空格</a:t>
                </a:r>
              </a:p>
            </p:txBody>
          </p:sp>
        </p:grp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8C7EB471-2EF7-4302-95E2-7E37C37E1244}"/>
                </a:ext>
              </a:extLst>
            </p:cNvPr>
            <p:cNvSpPr/>
            <p:nvPr/>
          </p:nvSpPr>
          <p:spPr>
            <a:xfrm>
              <a:off x="2568285" y="4883717"/>
              <a:ext cx="1329095" cy="28266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119AA4DD-BC24-44A4-A960-94DD81BC3503}"/>
                </a:ext>
              </a:extLst>
            </p:cNvPr>
            <p:cNvCxnSpPr>
              <a:cxnSpLocks/>
              <a:stCxn id="35" idx="6"/>
              <a:endCxn id="51" idx="1"/>
            </p:cNvCxnSpPr>
            <p:nvPr/>
          </p:nvCxnSpPr>
          <p:spPr>
            <a:xfrm flipV="1">
              <a:off x="3897380" y="2481760"/>
              <a:ext cx="1385951" cy="254329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99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0B94CF49-D51E-4287-92F2-859E2AB145B0}"/>
              </a:ext>
            </a:extLst>
          </p:cNvPr>
          <p:cNvGrpSpPr/>
          <p:nvPr/>
        </p:nvGrpSpPr>
        <p:grpSpPr>
          <a:xfrm>
            <a:off x="5114008" y="1917930"/>
            <a:ext cx="7256682" cy="4978784"/>
            <a:chOff x="1496793" y="2543366"/>
            <a:chExt cx="7256682" cy="4978784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46A0F746-5E8C-46E1-BA35-BAB14C7B36AC}"/>
                </a:ext>
              </a:extLst>
            </p:cNvPr>
            <p:cNvGrpSpPr/>
            <p:nvPr/>
          </p:nvGrpSpPr>
          <p:grpSpPr>
            <a:xfrm>
              <a:off x="1496793" y="2770652"/>
              <a:ext cx="7256682" cy="4751498"/>
              <a:chOff x="1833460" y="2373938"/>
              <a:chExt cx="7256682" cy="4751498"/>
            </a:xfrm>
          </p:grpSpPr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26F9AB36-5378-45A1-8B56-1BD62BCE795F}"/>
                  </a:ext>
                </a:extLst>
              </p:cNvPr>
              <p:cNvGrpSpPr/>
              <p:nvPr/>
            </p:nvGrpSpPr>
            <p:grpSpPr>
              <a:xfrm>
                <a:off x="1842507" y="2373938"/>
                <a:ext cx="2069605" cy="205184"/>
                <a:chOff x="1307529" y="1552617"/>
                <a:chExt cx="2069605" cy="205184"/>
              </a:xfrm>
            </p:grpSpPr>
            <p:sp>
              <p:nvSpPr>
                <p:cNvPr id="15" name="Shape 1134">
                  <a:extLst>
                    <a:ext uri="{FF2B5EF4-FFF2-40B4-BE49-F238E27FC236}">
                      <a16:creationId xmlns:a16="http://schemas.microsoft.com/office/drawing/2014/main" id="{A24BD059-E318-4E0D-B676-D6FD88CB8CB4}"/>
                    </a:ext>
                  </a:extLst>
                </p:cNvPr>
                <p:cNvSpPr/>
                <p:nvPr/>
              </p:nvSpPr>
              <p:spPr>
                <a:xfrm>
                  <a:off x="1307529" y="1634601"/>
                  <a:ext cx="358107" cy="102592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lnSpc>
                      <a:spcPts val="800"/>
                    </a:lnSpc>
                    <a:defRPr sz="700">
                      <a:solidFill>
                        <a:srgbClr val="009999"/>
                      </a:solidFill>
                      <a:latin typeface="KWGHVE+SFIT0800"/>
                      <a:ea typeface="KWGHVE+SFIT0800"/>
                      <a:cs typeface="KWGHVE+SFIT0800"/>
                      <a:sym typeface="KWGHVE+SFIT0800"/>
                    </a:defRPr>
                  </a:lvl1pPr>
                </a:lstStyle>
                <a:p>
                  <a:r>
                    <a:rPr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#</a:t>
                  </a:r>
                </a:p>
              </p:txBody>
            </p:sp>
            <p:sp>
              <p:nvSpPr>
                <p:cNvPr id="16" name="Shape 1135">
                  <a:extLst>
                    <a:ext uri="{FF2B5EF4-FFF2-40B4-BE49-F238E27FC236}">
                      <a16:creationId xmlns:a16="http://schemas.microsoft.com/office/drawing/2014/main" id="{B1922CE6-5F29-44FB-8FE4-5372C182C616}"/>
                    </a:ext>
                  </a:extLst>
                </p:cNvPr>
                <p:cNvSpPr/>
                <p:nvPr/>
              </p:nvSpPr>
              <p:spPr>
                <a:xfrm>
                  <a:off x="1400915" y="1552617"/>
                  <a:ext cx="1976219" cy="205184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>
                    <a:lnSpc>
                      <a:spcPts val="1588"/>
                    </a:lnSpc>
                    <a:defRPr sz="700">
                      <a:solidFill>
                        <a:srgbClr val="009999"/>
                      </a:solidFill>
                      <a:latin typeface="KWGHVE+SFIT0800"/>
                      <a:ea typeface="KWGHVE+SFIT0800"/>
                      <a:cs typeface="KWGHVE+SFIT0800"/>
                      <a:sym typeface="KWGHVE+SFIT0800"/>
                    </a:defRPr>
                  </a:pPr>
                  <a:r>
                    <a:rPr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include</a:t>
                  </a:r>
                  <a:r>
                    <a:rPr sz="1390" dirty="0"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  <a:sym typeface="Times New Roman"/>
                    </a:rPr>
                    <a:t> </a:t>
                  </a:r>
                  <a:r>
                    <a:rPr sz="1390" dirty="0">
                      <a:solidFill>
                        <a:srgbClr val="0099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&lt;</a:t>
                  </a:r>
                  <a:r>
                    <a:rPr lang="en-US" altLang="zh-CN" sz="1390" dirty="0" err="1">
                      <a:solidFill>
                        <a:srgbClr val="0099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string.h</a:t>
                  </a:r>
                  <a:r>
                    <a:rPr sz="1390" dirty="0">
                      <a:solidFill>
                        <a:srgbClr val="0099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&gt;</a:t>
                  </a:r>
                </a:p>
              </p:txBody>
            </p:sp>
          </p:grpSp>
          <p:sp>
            <p:nvSpPr>
              <p:cNvPr id="18" name="Shape 1137">
                <a:extLst>
                  <a:ext uri="{FF2B5EF4-FFF2-40B4-BE49-F238E27FC236}">
                    <a16:creationId xmlns:a16="http://schemas.microsoft.com/office/drawing/2014/main" id="{E793F05E-B833-40D2-9C17-7894D17AFF8A}"/>
                  </a:ext>
                </a:extLst>
              </p:cNvPr>
              <p:cNvSpPr/>
              <p:nvPr/>
            </p:nvSpPr>
            <p:spPr>
              <a:xfrm>
                <a:off x="1833460" y="2623326"/>
                <a:ext cx="7256682" cy="3898503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sz="139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CC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main</a:t>
                </a: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()</a:t>
                </a: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endPara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</a:t>
                </a:r>
                <a:endPara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count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s[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],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scanf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(“%s”, s);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for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999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++)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for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de &lt;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de++)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{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(de %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y =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(de /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z =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de;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sprintf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“%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d%d%d%d%d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”,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de, x, y, z);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ok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788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strlen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++)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strchr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(s,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]) == </a:t>
                </a:r>
                <a:r>
                  <a:rPr lang="en-US" altLang="zh-CN" sz="1390" dirty="0">
                    <a:solidFill>
                      <a:srgbClr val="8C02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NULL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ok = 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</a:t>
                </a:r>
                <a:r>
                  <a:rPr lang="en-US" altLang="zh-CN" sz="1390" dirty="0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(ok)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{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printf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(“&lt;%d&gt;\n”, ++count);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altLang="zh-CN" sz="1390" dirty="0" err="1">
                    <a:solidFill>
                      <a:srgbClr val="0066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printf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(“%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d\nX%4d\n-----\n%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d\n%4d\n-----\n%</a:t>
                </a:r>
                <a:r>
                  <a:rPr lang="en-US" altLang="zh-CN" sz="1390" dirty="0">
                    <a:solidFill>
                      <a:srgbClr val="FF75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d\n\n”, </a:t>
                </a:r>
                <a:r>
                  <a:rPr lang="en-US" altLang="zh-CN" sz="1390" dirty="0" err="1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de, x, y, z);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}</a:t>
                </a:r>
              </a:p>
              <a:p>
                <a:pPr>
                  <a:lnSpc>
                    <a:spcPts val="1588"/>
                  </a:lnSpc>
                  <a:defRPr sz="700">
                    <a:solidFill>
                      <a:srgbClr val="007887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}</a:t>
                </a:r>
              </a:p>
            </p:txBody>
          </p:sp>
          <p:sp>
            <p:nvSpPr>
              <p:cNvPr id="20" name="Shape 1141">
                <a:extLst>
                  <a:ext uri="{FF2B5EF4-FFF2-40B4-BE49-F238E27FC236}">
                    <a16:creationId xmlns:a16="http://schemas.microsoft.com/office/drawing/2014/main" id="{F79AF095-29C9-45E2-BFD9-B85A87F1BEAF}"/>
                  </a:ext>
                </a:extLst>
              </p:cNvPr>
              <p:cNvSpPr/>
              <p:nvPr/>
            </p:nvSpPr>
            <p:spPr>
              <a:xfrm>
                <a:off x="2070448" y="6484235"/>
                <a:ext cx="4733693" cy="6412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indent="2938">
                  <a:lnSpc>
                    <a:spcPts val="1588"/>
                  </a:lnSpc>
                  <a:defRPr sz="700">
                    <a:solidFill>
                      <a:srgbClr val="006699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altLang="zh-CN" sz="139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printf</a:t>
                </a:r>
                <a:r>
                  <a:rPr lang="en-US" altLang="zh-CN" sz="139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(“The number of solutions = %d\n”, count);</a:t>
                </a:r>
              </a:p>
              <a:p>
                <a:pPr indent="2938">
                  <a:lnSpc>
                    <a:spcPts val="1588"/>
                  </a:lnSpc>
                  <a:defRPr sz="700">
                    <a:solidFill>
                      <a:srgbClr val="006699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lang="en-US" altLang="zh-CN"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sz="1390" dirty="0">
                  <a:latin typeface="Times New Roman" panose="02020603050405020304" pitchFamily="18" charset="0"/>
                  <a:ea typeface="Arial"/>
                  <a:cs typeface="Times New Roman" panose="02020603050405020304" pitchFamily="18" charset="0"/>
                  <a:sym typeface="Arial"/>
                </a:endParaRPr>
              </a:p>
              <a:p>
                <a:pPr>
                  <a:lnSpc>
                    <a:spcPts val="1787"/>
                  </a:lnSpc>
                  <a:defRPr sz="700">
                    <a:solidFill>
                      <a:srgbClr val="23373B"/>
                    </a:solidFill>
                    <a:latin typeface="ATMSCL+SFTT0800"/>
                    <a:ea typeface="ATMSCL+SFTT0800"/>
                    <a:cs typeface="ATMSCL+SFTT0800"/>
                    <a:sym typeface="ATMSCL+SFT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</p:txBody>
          </p:sp>
        </p:grpSp>
        <p:sp>
          <p:nvSpPr>
            <p:cNvPr id="19" name="Shape 1135">
              <a:extLst>
                <a:ext uri="{FF2B5EF4-FFF2-40B4-BE49-F238E27FC236}">
                  <a16:creationId xmlns:a16="http://schemas.microsoft.com/office/drawing/2014/main" id="{E77ECAB8-763B-417C-B137-80B2AF5174F8}"/>
                </a:ext>
              </a:extLst>
            </p:cNvPr>
            <p:cNvSpPr/>
            <p:nvPr/>
          </p:nvSpPr>
          <p:spPr>
            <a:xfrm>
              <a:off x="1599226" y="2543366"/>
              <a:ext cx="1976219" cy="20518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9999"/>
                  </a:solidFill>
                  <a:latin typeface="KWGHVE+SFIT0800"/>
                  <a:ea typeface="KWGHVE+SFIT0800"/>
                  <a:cs typeface="KWGHVE+SFIT0800"/>
                  <a:sym typeface="KWGHVE+SFI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include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altLang="zh-CN" sz="1390" dirty="0" err="1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stdio.h</a:t>
              </a:r>
              <a:r>
                <a:rPr sz="1390" dirty="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</a:p>
          </p:txBody>
        </p:sp>
        <p:sp>
          <p:nvSpPr>
            <p:cNvPr id="23" name="Shape 1134">
              <a:extLst>
                <a:ext uri="{FF2B5EF4-FFF2-40B4-BE49-F238E27FC236}">
                  <a16:creationId xmlns:a16="http://schemas.microsoft.com/office/drawing/2014/main" id="{CB010A0F-6092-4601-BD4E-DD9A3C272C4D}"/>
                </a:ext>
              </a:extLst>
            </p:cNvPr>
            <p:cNvSpPr/>
            <p:nvPr/>
          </p:nvSpPr>
          <p:spPr>
            <a:xfrm>
              <a:off x="1505840" y="2623969"/>
              <a:ext cx="358107" cy="1025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ts val="800"/>
                </a:lnSpc>
                <a:defRPr sz="700">
                  <a:solidFill>
                    <a:srgbClr val="009999"/>
                  </a:solidFill>
                  <a:latin typeface="KWGHVE+SFIT0800"/>
                  <a:ea typeface="KWGHVE+SFIT0800"/>
                  <a:cs typeface="KWGHVE+SFIT0800"/>
                  <a:sym typeface="KWGHVE+SFIT0800"/>
                </a:defRPr>
              </a:lvl1pPr>
            </a:lstStyle>
            <a:p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</a:t>
              </a:r>
            </a:p>
          </p:txBody>
        </p:sp>
      </p:grpSp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40005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3.2 </a:t>
            </a:r>
            <a:r>
              <a:rPr lang="zh-CN" altLang="en-US" dirty="0">
                <a:ea typeface="新細明體" panose="02020500000000000000" pitchFamily="18" charset="-120"/>
              </a:rPr>
              <a:t>字符数组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3038475" y="4089939"/>
            <a:ext cx="6600825" cy="507831"/>
            <a:chOff x="-1394239" y="3335167"/>
            <a:chExt cx="6600825" cy="507831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1523886" y="3453786"/>
              <a:ext cx="3682700" cy="273164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2"/>
              <a:endCxn id="28" idx="3"/>
            </p:cNvCxnSpPr>
            <p:nvPr/>
          </p:nvCxnSpPr>
          <p:spPr>
            <a:xfrm flipH="1" flipV="1">
              <a:off x="846441" y="3589083"/>
              <a:ext cx="677445" cy="1285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-1394239" y="3335167"/>
              <a:ext cx="2240680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dirty="0" err="1"/>
                <a:t>sprintf</a:t>
              </a:r>
              <a:r>
                <a:rPr lang="en-US" altLang="zh-CN" dirty="0"/>
                <a:t> </a:t>
              </a:r>
              <a:r>
                <a:rPr lang="zh-CN" altLang="en-US" dirty="0"/>
                <a:t>输出到字符串</a:t>
              </a:r>
            </a:p>
          </p:txBody>
        </p:sp>
      </p:grpSp>
      <p:sp>
        <p:nvSpPr>
          <p:cNvPr id="64" name="文本框 63">
            <a:extLst>
              <a:ext uri="{FF2B5EF4-FFF2-40B4-BE49-F238E27FC236}">
                <a16:creationId xmlns:a16="http://schemas.microsoft.com/office/drawing/2014/main" id="{5CCA5484-B2D2-4830-801E-B27614245682}"/>
              </a:ext>
            </a:extLst>
          </p:cNvPr>
          <p:cNvSpPr txBox="1"/>
          <p:nvPr/>
        </p:nvSpPr>
        <p:spPr>
          <a:xfrm>
            <a:off x="787453" y="1086933"/>
            <a:ext cx="1105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竖式问题</a:t>
            </a:r>
            <a:r>
              <a:rPr lang="zh-CN" altLang="en-US" sz="1600" dirty="0"/>
              <a:t>。找出所有形如</a:t>
            </a:r>
            <a:r>
              <a:rPr lang="en-US" altLang="zh-CN" sz="1600" dirty="0" err="1"/>
              <a:t>abc</a:t>
            </a:r>
            <a:r>
              <a:rPr lang="zh-CN" altLang="en-US" sz="1600" dirty="0"/>
              <a:t>*</a:t>
            </a:r>
            <a:r>
              <a:rPr lang="en-US" altLang="zh-CN" sz="1600" dirty="0"/>
              <a:t>de</a:t>
            </a:r>
            <a:r>
              <a:rPr lang="zh-CN" altLang="en-US" sz="1600" dirty="0"/>
              <a:t>（三位数乘以两位数）的算是，使得在完整的竖式中，所有的数字都属于一个特定的数字集合。输入数字集合（相邻数字之间没有空格），输出所有竖式。每个竖式前应有编号，之后应有一个空行。最后输出解的总数。具体格式见阳历输出（为了便于观察，竖式中的空格改用小数点显示，但缩写程序中应该输出空格，而非小数点。</a:t>
            </a: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A066A9B1-97BD-4BCC-AD65-B09961366D59}"/>
              </a:ext>
            </a:extLst>
          </p:cNvPr>
          <p:cNvGrpSpPr/>
          <p:nvPr/>
        </p:nvGrpSpPr>
        <p:grpSpPr>
          <a:xfrm>
            <a:off x="921485" y="4775201"/>
            <a:ext cx="7689115" cy="1537659"/>
            <a:chOff x="-4239178" y="5358160"/>
            <a:chExt cx="7689115" cy="1537659"/>
          </a:xfrm>
        </p:grpSpPr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80204B77-E2D4-481F-BB5C-EC28E7F0296E}"/>
                </a:ext>
              </a:extLst>
            </p:cNvPr>
            <p:cNvSpPr/>
            <p:nvPr/>
          </p:nvSpPr>
          <p:spPr>
            <a:xfrm>
              <a:off x="1468737" y="5358160"/>
              <a:ext cx="1981200" cy="322401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59352E6E-A0D3-44D6-BF96-C6D6A02F3D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407687" y="5680561"/>
              <a:ext cx="2867024" cy="979645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119A4051-6B6E-4AF2-A891-807457B240FE}"/>
                </a:ext>
              </a:extLst>
            </p:cNvPr>
            <p:cNvSpPr txBox="1"/>
            <p:nvPr/>
          </p:nvSpPr>
          <p:spPr>
            <a:xfrm>
              <a:off x="-4239178" y="6387988"/>
              <a:ext cx="3813044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dirty="0" err="1"/>
                <a:t>strchr</a:t>
              </a:r>
              <a:r>
                <a:rPr lang="en-US" altLang="zh-CN" dirty="0"/>
                <a:t> </a:t>
              </a:r>
              <a:r>
                <a:rPr lang="zh-CN" altLang="en-US" dirty="0"/>
                <a:t>在一个字符串中查找单个字符</a:t>
              </a: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1778C917-E874-4147-B818-DF975EA7B900}"/>
              </a:ext>
            </a:extLst>
          </p:cNvPr>
          <p:cNvSpPr txBox="1"/>
          <p:nvPr/>
        </p:nvSpPr>
        <p:spPr>
          <a:xfrm>
            <a:off x="824918" y="2189419"/>
            <a:ext cx="259344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样例输入：</a:t>
            </a:r>
            <a:endParaRPr lang="en-US" altLang="zh-CN" sz="1600" dirty="0"/>
          </a:p>
          <a:p>
            <a:r>
              <a:rPr lang="en-US" altLang="zh-CN" sz="1600" dirty="0"/>
              <a:t>2357</a:t>
            </a:r>
          </a:p>
          <a:p>
            <a:r>
              <a:rPr lang="zh-CN" altLang="en-US" sz="1600" dirty="0"/>
              <a:t>样例输出：</a:t>
            </a:r>
            <a:endParaRPr lang="en-US" altLang="zh-CN" sz="1600" dirty="0"/>
          </a:p>
          <a:p>
            <a:r>
              <a:rPr lang="en-US" altLang="zh-CN" sz="1600" dirty="0"/>
              <a:t>&lt;1&gt;</a:t>
            </a:r>
          </a:p>
          <a:p>
            <a:r>
              <a:rPr lang="en-US" altLang="zh-CN" sz="1600" dirty="0"/>
              <a:t>..775</a:t>
            </a:r>
          </a:p>
          <a:p>
            <a:r>
              <a:rPr lang="en-US" altLang="zh-CN" sz="1600" dirty="0"/>
              <a:t>X..33</a:t>
            </a:r>
          </a:p>
          <a:p>
            <a:r>
              <a:rPr lang="en-US" altLang="zh-CN" sz="1600" dirty="0"/>
              <a:t>-----</a:t>
            </a:r>
          </a:p>
          <a:p>
            <a:r>
              <a:rPr lang="en-US" altLang="zh-CN" sz="1600" dirty="0"/>
              <a:t>.2325</a:t>
            </a:r>
          </a:p>
          <a:p>
            <a:r>
              <a:rPr lang="en-US" altLang="zh-CN" sz="1600" dirty="0"/>
              <a:t>2325.</a:t>
            </a:r>
          </a:p>
          <a:p>
            <a:r>
              <a:rPr lang="en-US" altLang="zh-CN" sz="1600" dirty="0"/>
              <a:t>-----</a:t>
            </a:r>
          </a:p>
          <a:p>
            <a:r>
              <a:rPr lang="en-US" altLang="zh-CN" sz="1600" dirty="0"/>
              <a:t>25575</a:t>
            </a:r>
          </a:p>
          <a:p>
            <a:endParaRPr lang="en-US" altLang="zh-CN" sz="1600" dirty="0"/>
          </a:p>
          <a:p>
            <a:r>
              <a:rPr lang="en-US" altLang="zh-CN" sz="1600" dirty="0"/>
              <a:t>The number of solutions = 1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8204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40005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3.3 </a:t>
            </a:r>
            <a:r>
              <a:rPr lang="zh-CN" altLang="en-US" dirty="0">
                <a:ea typeface="新細明體" panose="02020500000000000000" pitchFamily="18" charset="-120"/>
              </a:rPr>
              <a:t>竞赛题目选讲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5CCA5484-B2D2-4830-801E-B27614245682}"/>
              </a:ext>
            </a:extLst>
          </p:cNvPr>
          <p:cNvSpPr txBox="1"/>
          <p:nvPr/>
        </p:nvSpPr>
        <p:spPr>
          <a:xfrm>
            <a:off x="777928" y="1248858"/>
            <a:ext cx="110591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回文词</a:t>
            </a:r>
            <a:r>
              <a:rPr lang="zh-CN" altLang="en-US" sz="1600" dirty="0"/>
              <a:t>。输入一个字符串，判断它是否为回文串以及镜像串。输入字符串保证不含数字</a:t>
            </a:r>
            <a:r>
              <a:rPr lang="en-US" altLang="zh-CN" sz="1600" dirty="0"/>
              <a:t>0</a:t>
            </a:r>
            <a:r>
              <a:rPr lang="zh-CN" altLang="en-US" sz="1600" dirty="0"/>
              <a:t>。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所谓回文串，就是反转以后和原串相同，如</a:t>
            </a:r>
            <a:r>
              <a:rPr lang="en-US" altLang="zh-CN" sz="1600" dirty="0" err="1"/>
              <a:t>abba</a:t>
            </a:r>
            <a:r>
              <a:rPr lang="zh-CN" altLang="en-US" sz="1600" dirty="0"/>
              <a:t>和</a:t>
            </a:r>
            <a:r>
              <a:rPr lang="en-US" altLang="zh-CN" sz="1600" dirty="0"/>
              <a:t>madam</a:t>
            </a:r>
            <a:r>
              <a:rPr lang="zh-CN" altLang="en-US" sz="1600" dirty="0"/>
              <a:t>。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所谓镜像串，就是左右镜像之后和原串相同，如</a:t>
            </a:r>
            <a:r>
              <a:rPr lang="en-US" altLang="zh-CN" sz="1600" dirty="0"/>
              <a:t>2S</a:t>
            </a:r>
            <a:r>
              <a:rPr lang="zh-CN" altLang="en-US" sz="1600" dirty="0"/>
              <a:t>和</a:t>
            </a:r>
            <a:r>
              <a:rPr lang="en-US" altLang="zh-CN" sz="1600" dirty="0"/>
              <a:t>3AIAE</a:t>
            </a:r>
            <a:r>
              <a:rPr lang="zh-CN" altLang="en-US" sz="1600" dirty="0"/>
              <a:t>。注意，并不是每个字符在镜像之后都能得到一个合法字符。在本体中，每个字符的镜像如图所示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FCCF8A2-8F03-466B-A517-C7B607FB9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74" y="2507746"/>
            <a:ext cx="4995393" cy="386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078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F0F34CA-521C-4BAE-AACC-ECE5512E70F0}"/>
              </a:ext>
            </a:extLst>
          </p:cNvPr>
          <p:cNvGrpSpPr/>
          <p:nvPr/>
        </p:nvGrpSpPr>
        <p:grpSpPr>
          <a:xfrm>
            <a:off x="4097117" y="1329945"/>
            <a:ext cx="8180607" cy="5130578"/>
            <a:chOff x="5077508" y="1390812"/>
            <a:chExt cx="8180607" cy="5130578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0B94CF49-D51E-4287-92F2-859E2AB145B0}"/>
                </a:ext>
              </a:extLst>
            </p:cNvPr>
            <p:cNvGrpSpPr/>
            <p:nvPr/>
          </p:nvGrpSpPr>
          <p:grpSpPr>
            <a:xfrm>
              <a:off x="5077508" y="1600547"/>
              <a:ext cx="8180607" cy="4920843"/>
              <a:chOff x="1496792" y="2543366"/>
              <a:chExt cx="8180607" cy="4920843"/>
            </a:xfrm>
          </p:grpSpPr>
          <p:grpSp>
            <p:nvGrpSpPr>
              <p:cNvPr id="2" name="组合 1">
                <a:extLst>
                  <a:ext uri="{FF2B5EF4-FFF2-40B4-BE49-F238E27FC236}">
                    <a16:creationId xmlns:a16="http://schemas.microsoft.com/office/drawing/2014/main" id="{46A0F746-5E8C-46E1-BA35-BAB14C7B36AC}"/>
                  </a:ext>
                </a:extLst>
              </p:cNvPr>
              <p:cNvGrpSpPr/>
              <p:nvPr/>
            </p:nvGrpSpPr>
            <p:grpSpPr>
              <a:xfrm>
                <a:off x="1496792" y="2770652"/>
                <a:ext cx="8180607" cy="4693557"/>
                <a:chOff x="1833459" y="2373938"/>
                <a:chExt cx="8180607" cy="4693557"/>
              </a:xfrm>
            </p:grpSpPr>
            <p:grpSp>
              <p:nvGrpSpPr>
                <p:cNvPr id="6" name="组合 5">
                  <a:extLst>
                    <a:ext uri="{FF2B5EF4-FFF2-40B4-BE49-F238E27FC236}">
                      <a16:creationId xmlns:a16="http://schemas.microsoft.com/office/drawing/2014/main" id="{26F9AB36-5378-45A1-8B56-1BD62BCE795F}"/>
                    </a:ext>
                  </a:extLst>
                </p:cNvPr>
                <p:cNvGrpSpPr/>
                <p:nvPr/>
              </p:nvGrpSpPr>
              <p:grpSpPr>
                <a:xfrm>
                  <a:off x="1842507" y="2373938"/>
                  <a:ext cx="2069605" cy="205184"/>
                  <a:chOff x="1307529" y="1552617"/>
                  <a:chExt cx="2069605" cy="205184"/>
                </a:xfrm>
              </p:grpSpPr>
              <p:sp>
                <p:nvSpPr>
                  <p:cNvPr id="15" name="Shape 1134">
                    <a:extLst>
                      <a:ext uri="{FF2B5EF4-FFF2-40B4-BE49-F238E27FC236}">
                        <a16:creationId xmlns:a16="http://schemas.microsoft.com/office/drawing/2014/main" id="{A24BD059-E318-4E0D-B676-D6FD88CB8CB4}"/>
                      </a:ext>
                    </a:extLst>
                  </p:cNvPr>
                  <p:cNvSpPr/>
                  <p:nvPr/>
                </p:nvSpPr>
                <p:spPr>
                  <a:xfrm>
                    <a:off x="1307529" y="1634601"/>
                    <a:ext cx="358107" cy="102592"/>
                  </a:xfrm>
                  <a:prstGeom prst="rect">
                    <a:avLst/>
                  </a:prstGeom>
                  <a:ln w="12700">
                    <a:miter lim="400000"/>
                  </a:ln>
                  <a:extLst>
                    <a:ext uri="{C572A759-6A51-4108-AA02-DFA0A04FC94B}">
                      <ma14:wrappingTextBoxFlag xmlns:ma14="http://schemas.microsoft.com/office/mac/drawingml/2011/main" xmlns="" val="1"/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>
                      <a:lnSpc>
                        <a:spcPts val="800"/>
                      </a:lnSpc>
                      <a:defRPr sz="700">
                        <a:solidFill>
                          <a:srgbClr val="009999"/>
                        </a:solidFill>
                        <a:latin typeface="KWGHVE+SFIT0800"/>
                        <a:ea typeface="KWGHVE+SFIT0800"/>
                        <a:cs typeface="KWGHVE+SFIT0800"/>
                        <a:sym typeface="KWGHVE+SFIT0800"/>
                      </a:defRPr>
                    </a:lvl1pPr>
                  </a:lstStyle>
                  <a:p>
                    <a:r>
                      <a:rPr sz="139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#</a:t>
                    </a:r>
                  </a:p>
                </p:txBody>
              </p:sp>
              <p:sp>
                <p:nvSpPr>
                  <p:cNvPr id="16" name="Shape 1135">
                    <a:extLst>
                      <a:ext uri="{FF2B5EF4-FFF2-40B4-BE49-F238E27FC236}">
                        <a16:creationId xmlns:a16="http://schemas.microsoft.com/office/drawing/2014/main" id="{B1922CE6-5F29-44FB-8FE4-5372C182C616}"/>
                      </a:ext>
                    </a:extLst>
                  </p:cNvPr>
                  <p:cNvSpPr/>
                  <p:nvPr/>
                </p:nvSpPr>
                <p:spPr>
                  <a:xfrm>
                    <a:off x="1400915" y="1552617"/>
                    <a:ext cx="1976219" cy="205184"/>
                  </a:xfrm>
                  <a:prstGeom prst="rect">
                    <a:avLst/>
                  </a:prstGeom>
                  <a:ln w="12700">
                    <a:miter lim="400000"/>
                  </a:ln>
                  <a:extLst>
                    <a:ext uri="{C572A759-6A51-4108-AA02-DFA0A04FC94B}">
                      <ma14:wrappingTextBoxFlag xmlns:ma14="http://schemas.microsoft.com/office/mac/drawingml/2011/main" xmlns="" val="1"/>
                    </a:ext>
                  </a:extLst>
                </p:spPr>
                <p:txBody>
                  <a:bodyPr lIns="0" tIns="0" rIns="0" bIns="0">
                    <a:spAutoFit/>
                  </a:bodyPr>
                  <a:lstStyle/>
                  <a:p>
                    <a:pPr>
                      <a:lnSpc>
                        <a:spcPts val="1588"/>
                      </a:lnSpc>
                      <a:defRPr sz="700">
                        <a:solidFill>
                          <a:srgbClr val="009999"/>
                        </a:solidFill>
                        <a:latin typeface="KWGHVE+SFIT0800"/>
                        <a:ea typeface="KWGHVE+SFIT0800"/>
                        <a:cs typeface="KWGHVE+SFIT0800"/>
                        <a:sym typeface="KWGHVE+SFIT0800"/>
                      </a:defRPr>
                    </a:pPr>
                    <a:r>
                      <a:rPr sz="139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include</a:t>
                    </a:r>
                    <a:r>
                      <a:rPr sz="139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  <a:sym typeface="Times New Roman"/>
                      </a:rPr>
                      <a:t> </a:t>
                    </a:r>
                    <a:r>
                      <a:rPr sz="1390" dirty="0">
                        <a:solidFill>
                          <a:srgbClr val="0099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&lt;</a:t>
                    </a:r>
                    <a:r>
                      <a:rPr lang="en-US" altLang="zh-CN" sz="1390" dirty="0" err="1">
                        <a:solidFill>
                          <a:srgbClr val="0099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string.h</a:t>
                    </a:r>
                    <a:r>
                      <a:rPr sz="1390" dirty="0">
                        <a:solidFill>
                          <a:srgbClr val="0099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&gt;</a:t>
                    </a:r>
                  </a:p>
                </p:txBody>
              </p:sp>
            </p:grpSp>
            <p:sp>
              <p:nvSpPr>
                <p:cNvPr id="18" name="Shape 1137">
                  <a:extLst>
                    <a:ext uri="{FF2B5EF4-FFF2-40B4-BE49-F238E27FC236}">
                      <a16:creationId xmlns:a16="http://schemas.microsoft.com/office/drawing/2014/main" id="{E793F05E-B833-40D2-9C17-7894D17AFF8A}"/>
                    </a:ext>
                  </a:extLst>
                </p:cNvPr>
                <p:cNvSpPr/>
                <p:nvPr/>
              </p:nvSpPr>
              <p:spPr>
                <a:xfrm>
                  <a:off x="1833459" y="2623326"/>
                  <a:ext cx="8180607" cy="4308872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 err="1">
                      <a:solidFill>
                        <a:srgbClr val="8C020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const</a:t>
                  </a: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char* 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rev = “A   3  HIL JM O   2TUVWXY51SE Z  8 ”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 err="1">
                      <a:solidFill>
                        <a:srgbClr val="8C020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const</a:t>
                  </a: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char* </a:t>
                  </a:r>
                  <a:r>
                    <a:rPr lang="en-US" altLang="zh-CN" sz="139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msg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[] = {“not a palindrome”, “a regular palindrome”, “a mirrored string”, “a mirrored palindrome”};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char </a:t>
                  </a:r>
                  <a:r>
                    <a:rPr lang="en-US" altLang="zh-CN" sz="1390" dirty="0">
                      <a:solidFill>
                        <a:srgbClr val="CC00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altLang="zh-CN" sz="1390" dirty="0">
                      <a:solidFill>
                        <a:srgbClr val="007887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char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zh-CN" sz="139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){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if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altLang="zh-CN" sz="1390" dirty="0" err="1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isalpha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altLang="zh-CN" sz="139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)) </a:t>
                  </a: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return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rev[</a:t>
                  </a:r>
                  <a:r>
                    <a:rPr lang="en-US" altLang="zh-CN" sz="139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– ‘A’];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</a:t>
                  </a: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return</a:t>
                  </a: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rev[</a:t>
                  </a:r>
                  <a:r>
                    <a:rPr lang="en-US" altLang="zh-CN" sz="139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– ‘0’ +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25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];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}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sz="139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int</a:t>
                  </a:r>
                  <a:r>
                    <a:rPr sz="1390" dirty="0"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  <a:sym typeface="Times New Roman"/>
                    </a:rPr>
                    <a:t> </a:t>
                  </a:r>
                  <a:r>
                    <a:rPr sz="1390" dirty="0">
                      <a:solidFill>
                        <a:srgbClr val="CC00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main</a:t>
                  </a:r>
                  <a:r>
                    <a:rPr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()</a:t>
                  </a:r>
                  <a:r>
                    <a:rPr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  <a:sym typeface="Times New Roman"/>
                    </a:rPr>
                    <a:t> </a:t>
                  </a:r>
                  <a:endPara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endParaRP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{</a:t>
                  </a:r>
                  <a:endParaRPr lang="en-US" altLang="zh-CN" sz="1390" dirty="0">
                    <a:solidFill>
                      <a:srgbClr val="23373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</a:t>
                  </a:r>
                  <a:r>
                    <a:rPr lang="en-US" altLang="zh-CN" sz="1390" dirty="0">
                      <a:solidFill>
                        <a:srgbClr val="007887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char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s[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30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];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</a:t>
                  </a:r>
                  <a:r>
                    <a:rPr lang="en-US" altLang="zh-CN" sz="1390" dirty="0" err="1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scanf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(“%s”, s);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while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altLang="zh-CN" sz="1390" dirty="0" err="1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scanf</a:t>
                  </a:r>
                  <a:r>
                    <a:rPr lang="en-US" altLang="zh-CN" sz="139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(“%s”, s) ==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){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</a:t>
                  </a:r>
                  <a:r>
                    <a:rPr lang="en-US" altLang="zh-CN" sz="1390" dirty="0" err="1">
                      <a:solidFill>
                        <a:srgbClr val="007887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int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len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zh-CN" sz="1390" dirty="0" err="1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strlen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(s);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</a:t>
                  </a:r>
                  <a:r>
                    <a:rPr lang="en-US" altLang="zh-CN" sz="1390" dirty="0" err="1">
                      <a:solidFill>
                        <a:srgbClr val="007887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int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p =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m =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for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altLang="zh-CN" sz="1390" dirty="0" err="1">
                      <a:solidFill>
                        <a:srgbClr val="007887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int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 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&lt; (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len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/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 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++)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{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        </a:t>
                  </a: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if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(s[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] != s[len-1-i]) p =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 	</a:t>
                  </a:r>
                  <a:r>
                    <a:rPr lang="en-US" altLang="zh-CN" sz="139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//</a:t>
                  </a:r>
                  <a:r>
                    <a:rPr lang="zh-CN" altLang="en-US" sz="139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不是回文串</a:t>
                  </a:r>
                  <a:endParaRPr lang="en-US" altLang="zh-CN" sz="1390" dirty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        </a:t>
                  </a: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if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(r(s[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]) != s[len-1-i]) m =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 	</a:t>
                  </a:r>
                  <a:r>
                    <a:rPr lang="en-US" altLang="zh-CN" sz="139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//</a:t>
                  </a:r>
                  <a:r>
                    <a:rPr lang="zh-CN" altLang="en-US" sz="139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不是镜像串</a:t>
                  </a:r>
                  <a:r>
                    <a:rPr lang="en-US" altLang="zh-CN" sz="1390" dirty="0">
                      <a:solidFill>
                        <a:schemeClr val="bg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}      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</a:t>
                  </a:r>
                  <a:r>
                    <a:rPr lang="en-US" altLang="zh-CN" sz="1390" dirty="0" err="1">
                      <a:solidFill>
                        <a:srgbClr val="0066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printf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(“%s – is %s.\n\n”, s, </a:t>
                  </a:r>
                  <a:r>
                    <a:rPr lang="en-US" altLang="zh-CN" sz="1390" dirty="0" err="1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msg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[m * </a:t>
                  </a:r>
                  <a:r>
                    <a:rPr lang="en-US" altLang="zh-CN" sz="1390" dirty="0">
                      <a:solidFill>
                        <a:srgbClr val="FF751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p]);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}</a:t>
                  </a:r>
                </a:p>
                <a:p>
                  <a:pPr>
                    <a:lnSpc>
                      <a:spcPts val="1588"/>
                    </a:lnSpc>
                    <a:defRPr sz="700">
                      <a:solidFill>
                        <a:srgbClr val="007887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  </a:t>
                  </a:r>
                </a:p>
              </p:txBody>
            </p:sp>
            <p:sp>
              <p:nvSpPr>
                <p:cNvPr id="20" name="Shape 1141">
                  <a:extLst>
                    <a:ext uri="{FF2B5EF4-FFF2-40B4-BE49-F238E27FC236}">
                      <a16:creationId xmlns:a16="http://schemas.microsoft.com/office/drawing/2014/main" id="{F79AF095-29C9-45E2-BFD9-B85A87F1BEAF}"/>
                    </a:ext>
                  </a:extLst>
                </p:cNvPr>
                <p:cNvSpPr/>
                <p:nvPr/>
              </p:nvSpPr>
              <p:spPr>
                <a:xfrm>
                  <a:off x="1935893" y="6631478"/>
                  <a:ext cx="4733693" cy="436017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 indent="2938">
                    <a:lnSpc>
                      <a:spcPts val="1588"/>
                    </a:lnSpc>
                    <a:defRPr sz="700">
                      <a:solidFill>
                        <a:srgbClr val="006699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lang="en-US" altLang="zh-CN"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</a:t>
                  </a:r>
                  <a:r>
                    <a:rPr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return</a:t>
                  </a:r>
                  <a:r>
                    <a:rPr sz="1390" dirty="0"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  <a:sym typeface="Times New Roman"/>
                    </a:rPr>
                    <a:t> </a:t>
                  </a:r>
                  <a:r>
                    <a:rPr sz="1390" dirty="0">
                      <a:solidFill>
                        <a:srgbClr val="FF66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sz="1390" dirty="0">
                      <a:solidFill>
                        <a:srgbClr val="23373B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</a:t>
                  </a:r>
                  <a:endParaRPr sz="1390" dirty="0">
                    <a:latin typeface="Times New Roman" panose="02020603050405020304" pitchFamily="18" charset="0"/>
                    <a:ea typeface="Arial"/>
                    <a:cs typeface="Times New Roman" panose="02020603050405020304" pitchFamily="18" charset="0"/>
                    <a:sym typeface="Arial"/>
                  </a:endParaRPr>
                </a:p>
                <a:p>
                  <a:pPr>
                    <a:lnSpc>
                      <a:spcPts val="1787"/>
                    </a:lnSpc>
                    <a:defRPr sz="700">
                      <a:solidFill>
                        <a:srgbClr val="23373B"/>
                      </a:solidFill>
                      <a:latin typeface="ATMSCL+SFTT0800"/>
                      <a:ea typeface="ATMSCL+SFTT0800"/>
                      <a:cs typeface="ATMSCL+SFTT0800"/>
                      <a:sym typeface="ATMSCL+SFTT0800"/>
                    </a:defRPr>
                  </a:pPr>
                  <a:r>
                    <a:rPr sz="139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}</a:t>
                  </a:r>
                </a:p>
              </p:txBody>
            </p:sp>
          </p:grpSp>
          <p:sp>
            <p:nvSpPr>
              <p:cNvPr id="19" name="Shape 1135">
                <a:extLst>
                  <a:ext uri="{FF2B5EF4-FFF2-40B4-BE49-F238E27FC236}">
                    <a16:creationId xmlns:a16="http://schemas.microsoft.com/office/drawing/2014/main" id="{E77ECAB8-763B-417C-B137-80B2AF5174F8}"/>
                  </a:ext>
                </a:extLst>
              </p:cNvPr>
              <p:cNvSpPr/>
              <p:nvPr/>
            </p:nvSpPr>
            <p:spPr>
              <a:xfrm>
                <a:off x="1599226" y="2543366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  <p:sp>
            <p:nvSpPr>
              <p:cNvPr id="23" name="Shape 1134">
                <a:extLst>
                  <a:ext uri="{FF2B5EF4-FFF2-40B4-BE49-F238E27FC236}">
                    <a16:creationId xmlns:a16="http://schemas.microsoft.com/office/drawing/2014/main" id="{CB010A0F-6092-4601-BD4E-DD9A3C272C4D}"/>
                  </a:ext>
                </a:extLst>
              </p:cNvPr>
              <p:cNvSpPr/>
              <p:nvPr/>
            </p:nvSpPr>
            <p:spPr>
              <a:xfrm>
                <a:off x="1505840" y="2623969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</p:grpSp>
        <p:sp>
          <p:nvSpPr>
            <p:cNvPr id="24" name="Shape 1135">
              <a:extLst>
                <a:ext uri="{FF2B5EF4-FFF2-40B4-BE49-F238E27FC236}">
                  <a16:creationId xmlns:a16="http://schemas.microsoft.com/office/drawing/2014/main" id="{89AC5254-6E22-45A5-BF74-8FFB991DD1D6}"/>
                </a:ext>
              </a:extLst>
            </p:cNvPr>
            <p:cNvSpPr/>
            <p:nvPr/>
          </p:nvSpPr>
          <p:spPr>
            <a:xfrm>
              <a:off x="5179942" y="1390812"/>
              <a:ext cx="1976219" cy="20518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9999"/>
                  </a:solidFill>
                  <a:latin typeface="KWGHVE+SFIT0800"/>
                  <a:ea typeface="KWGHVE+SFIT0800"/>
                  <a:cs typeface="KWGHVE+SFIT0800"/>
                  <a:sym typeface="KWGHVE+SFI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include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altLang="zh-CN" sz="1390" dirty="0" err="1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ctype.h</a:t>
              </a:r>
              <a:r>
                <a:rPr sz="1390" dirty="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1778C917-E874-4147-B818-DF975EA7B900}"/>
              </a:ext>
            </a:extLst>
          </p:cNvPr>
          <p:cNvSpPr txBox="1"/>
          <p:nvPr/>
        </p:nvSpPr>
        <p:spPr>
          <a:xfrm>
            <a:off x="470736" y="2059164"/>
            <a:ext cx="3943350" cy="374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/>
              <a:t>样例输入：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600" dirty="0"/>
              <a:t>NOTAPALINDROME</a:t>
            </a:r>
          </a:p>
          <a:p>
            <a:pPr>
              <a:lnSpc>
                <a:spcPct val="150000"/>
              </a:lnSpc>
            </a:pPr>
            <a:r>
              <a:rPr lang="en-US" altLang="zh-CN" sz="1600" dirty="0"/>
              <a:t>ISAPALINILAPASI</a:t>
            </a:r>
          </a:p>
          <a:p>
            <a:pPr>
              <a:lnSpc>
                <a:spcPct val="150000"/>
              </a:lnSpc>
            </a:pPr>
            <a:r>
              <a:rPr lang="en-US" altLang="zh-CN" sz="1600" dirty="0"/>
              <a:t>2A3MEAS</a:t>
            </a:r>
          </a:p>
          <a:p>
            <a:pPr>
              <a:lnSpc>
                <a:spcPct val="150000"/>
              </a:lnSpc>
            </a:pPr>
            <a:r>
              <a:rPr lang="en-US" altLang="zh-CN" sz="1600" dirty="0"/>
              <a:t>ATOYOTA</a:t>
            </a:r>
          </a:p>
          <a:p>
            <a:pPr>
              <a:lnSpc>
                <a:spcPct val="150000"/>
              </a:lnSpc>
            </a:pPr>
            <a:r>
              <a:rPr lang="zh-CN" altLang="en-US" sz="1600" dirty="0"/>
              <a:t>样例输出：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600" dirty="0"/>
              <a:t>NOTAPALINDROME – is not a palindrome.</a:t>
            </a:r>
          </a:p>
          <a:p>
            <a:pPr>
              <a:lnSpc>
                <a:spcPct val="150000"/>
              </a:lnSpc>
            </a:pPr>
            <a:r>
              <a:rPr lang="en-US" altLang="zh-CN" sz="1600" dirty="0"/>
              <a:t>ISAPALINILAPASI – is a regular </a:t>
            </a:r>
            <a:r>
              <a:rPr lang="en-US" altLang="zh-CN" sz="1600" dirty="0" err="1"/>
              <a:t>palindarome</a:t>
            </a:r>
            <a:r>
              <a:rPr lang="en-US" altLang="zh-CN" sz="16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1600" dirty="0"/>
              <a:t>2A3MEAS– is a mirrored string.</a:t>
            </a:r>
          </a:p>
          <a:p>
            <a:pPr>
              <a:lnSpc>
                <a:spcPct val="150000"/>
              </a:lnSpc>
            </a:pPr>
            <a:r>
              <a:rPr lang="en-US" altLang="zh-CN" sz="1600" dirty="0"/>
              <a:t>ATOYOTA – is a mirrored palindrome.</a:t>
            </a:r>
          </a:p>
        </p:txBody>
      </p:sp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40005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3.3 </a:t>
            </a:r>
            <a:r>
              <a:rPr lang="zh-CN" altLang="en-US" dirty="0">
                <a:ea typeface="新細明體" panose="02020500000000000000" pitchFamily="18" charset="-120"/>
              </a:rPr>
              <a:t>竞赛题目选讲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3937300" y="791156"/>
            <a:ext cx="5236529" cy="1473642"/>
            <a:chOff x="-246846" y="997657"/>
            <a:chExt cx="5236529" cy="1473642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-246846" y="2198135"/>
              <a:ext cx="4825700" cy="273164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0"/>
              <a:endCxn id="28" idx="1"/>
            </p:cNvCxnSpPr>
            <p:nvPr/>
          </p:nvCxnSpPr>
          <p:spPr>
            <a:xfrm flipV="1">
              <a:off x="2166004" y="1251573"/>
              <a:ext cx="1697220" cy="94656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3863224" y="997657"/>
              <a:ext cx="1126459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镜像字符</a:t>
              </a: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A066A9B1-97BD-4BCC-AD65-B09961366D59}"/>
              </a:ext>
            </a:extLst>
          </p:cNvPr>
          <p:cNvGrpSpPr/>
          <p:nvPr/>
        </p:nvGrpSpPr>
        <p:grpSpPr>
          <a:xfrm>
            <a:off x="3514724" y="2413666"/>
            <a:ext cx="8296276" cy="910443"/>
            <a:chOff x="1668761" y="5457482"/>
            <a:chExt cx="8296276" cy="910443"/>
          </a:xfrm>
        </p:grpSpPr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80204B77-E2D4-481F-BB5C-EC28E7F0296E}"/>
                </a:ext>
              </a:extLst>
            </p:cNvPr>
            <p:cNvSpPr/>
            <p:nvPr/>
          </p:nvSpPr>
          <p:spPr>
            <a:xfrm>
              <a:off x="1668761" y="5457482"/>
              <a:ext cx="3686175" cy="910443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59352E6E-A0D3-44D6-BF96-C6D6A02F3D4F}"/>
                </a:ext>
              </a:extLst>
            </p:cNvPr>
            <p:cNvCxnSpPr>
              <a:cxnSpLocks/>
              <a:stCxn id="49" idx="6"/>
              <a:endCxn id="51" idx="1"/>
            </p:cNvCxnSpPr>
            <p:nvPr/>
          </p:nvCxnSpPr>
          <p:spPr>
            <a:xfrm>
              <a:off x="5354936" y="5912704"/>
              <a:ext cx="1164786" cy="17473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119A4051-6B6E-4AF2-A891-807457B240FE}"/>
                </a:ext>
              </a:extLst>
            </p:cNvPr>
            <p:cNvSpPr txBox="1"/>
            <p:nvPr/>
          </p:nvSpPr>
          <p:spPr>
            <a:xfrm>
              <a:off x="6519722" y="5833518"/>
              <a:ext cx="3445315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自定义函数，返回</a:t>
              </a:r>
              <a:r>
                <a:rPr lang="en-US" altLang="zh-CN" dirty="0" err="1"/>
                <a:t>ch</a:t>
              </a:r>
              <a:r>
                <a:rPr lang="zh-CN" altLang="en-US" dirty="0"/>
                <a:t>的镜像字符</a:t>
              </a:r>
            </a:p>
          </p:txBody>
        </p:sp>
      </p:grpSp>
      <p:sp>
        <p:nvSpPr>
          <p:cNvPr id="25" name="Shape 1134">
            <a:extLst>
              <a:ext uri="{FF2B5EF4-FFF2-40B4-BE49-F238E27FC236}">
                <a16:creationId xmlns:a16="http://schemas.microsoft.com/office/drawing/2014/main" id="{2211554E-3222-4378-A73F-280A319F7DB4}"/>
              </a:ext>
            </a:extLst>
          </p:cNvPr>
          <p:cNvSpPr/>
          <p:nvPr/>
        </p:nvSpPr>
        <p:spPr>
          <a:xfrm>
            <a:off x="5086556" y="1471415"/>
            <a:ext cx="358107" cy="102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00"/>
              </a:lnSpc>
              <a:defRPr sz="700">
                <a:solidFill>
                  <a:srgbClr val="009999"/>
                </a:solidFill>
                <a:latin typeface="KWGHVE+SFIT0800"/>
                <a:ea typeface="KWGHVE+SFIT0800"/>
                <a:cs typeface="KWGHVE+SFIT0800"/>
                <a:sym typeface="KWGHVE+SFIT0800"/>
              </a:defRPr>
            </a:lvl1pPr>
          </a:lstStyle>
          <a:p>
            <a:r>
              <a:rPr sz="13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F1F92E76-5B56-4F55-B2B4-5C1F9CC5AE4F}"/>
              </a:ext>
            </a:extLst>
          </p:cNvPr>
          <p:cNvGrpSpPr/>
          <p:nvPr/>
        </p:nvGrpSpPr>
        <p:grpSpPr>
          <a:xfrm>
            <a:off x="4534502" y="2561618"/>
            <a:ext cx="5713378" cy="1274870"/>
            <a:chOff x="937654" y="4090901"/>
            <a:chExt cx="5713378" cy="1274870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7CBCCEBE-7FF1-4CA6-8740-4FBE243A0CA8}"/>
                </a:ext>
              </a:extLst>
            </p:cNvPr>
            <p:cNvSpPr/>
            <p:nvPr/>
          </p:nvSpPr>
          <p:spPr>
            <a:xfrm>
              <a:off x="937654" y="4090901"/>
              <a:ext cx="910161" cy="31936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43" name="直接箭头连接符 42">
              <a:extLst>
                <a:ext uri="{FF2B5EF4-FFF2-40B4-BE49-F238E27FC236}">
                  <a16:creationId xmlns:a16="http://schemas.microsoft.com/office/drawing/2014/main" id="{2F5C8D71-A94E-464C-ACD3-CF6ECDCC9110}"/>
                </a:ext>
              </a:extLst>
            </p:cNvPr>
            <p:cNvCxnSpPr>
              <a:cxnSpLocks/>
              <a:stCxn id="42" idx="6"/>
              <a:endCxn id="44" idx="1"/>
            </p:cNvCxnSpPr>
            <p:nvPr/>
          </p:nvCxnSpPr>
          <p:spPr>
            <a:xfrm>
              <a:off x="1847815" y="4250586"/>
              <a:ext cx="2921022" cy="86127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5C510FC3-7538-4CC5-8159-44116A233507}"/>
                </a:ext>
              </a:extLst>
            </p:cNvPr>
            <p:cNvSpPr txBox="1"/>
            <p:nvPr/>
          </p:nvSpPr>
          <p:spPr>
            <a:xfrm>
              <a:off x="4768837" y="4857940"/>
              <a:ext cx="1882195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判断是否为字母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876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3.5 </a:t>
            </a:r>
            <a:r>
              <a:rPr lang="zh-CN" altLang="en-US" dirty="0">
                <a:ea typeface="新細明體" panose="02020500000000000000" pitchFamily="18" charset="-120"/>
              </a:rPr>
              <a:t>作业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193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1.1 </a:t>
            </a:r>
            <a:r>
              <a:rPr lang="zh-CN" altLang="en-US" dirty="0">
                <a:ea typeface="新細明體" panose="02020500000000000000" pitchFamily="18" charset="-120"/>
              </a:rPr>
              <a:t>算数表达式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23F23DA-36FF-4B17-817C-B27117F40016}"/>
              </a:ext>
            </a:extLst>
          </p:cNvPr>
          <p:cNvGrpSpPr/>
          <p:nvPr/>
        </p:nvGrpSpPr>
        <p:grpSpPr>
          <a:xfrm>
            <a:off x="1894758" y="2521073"/>
            <a:ext cx="4027869" cy="1625555"/>
            <a:chOff x="1894758" y="2521073"/>
            <a:chExt cx="4027869" cy="1625555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1894758" y="2521073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1894758" y="3214361"/>
              <a:ext cx="4027869" cy="41036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.8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f\n”,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sqrt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/ (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0.1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))</a:t>
              </a:r>
              <a:r>
                <a:rPr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1894758" y="3710611"/>
              <a:ext cx="1813174" cy="4360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C42CB152-F401-4B9E-AD46-8DFC1A31AC25}"/>
                </a:ext>
              </a:extLst>
            </p:cNvPr>
            <p:cNvGrpSpPr/>
            <p:nvPr/>
          </p:nvGrpSpPr>
          <p:grpSpPr>
            <a:xfrm>
              <a:off x="1894758" y="2813811"/>
              <a:ext cx="2069605" cy="205184"/>
              <a:chOff x="1307529" y="1552617"/>
              <a:chExt cx="2069605" cy="205184"/>
            </a:xfrm>
          </p:grpSpPr>
          <p:sp>
            <p:nvSpPr>
              <p:cNvPr id="24" name="Shape 1134">
                <a:extLst>
                  <a:ext uri="{FF2B5EF4-FFF2-40B4-BE49-F238E27FC236}">
                    <a16:creationId xmlns:a16="http://schemas.microsoft.com/office/drawing/2014/main" id="{2C6AD1E1-7C2C-44F8-828D-2F89FDDB9FCE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25" name="Shape 1135">
                <a:extLst>
                  <a:ext uri="{FF2B5EF4-FFF2-40B4-BE49-F238E27FC236}">
                    <a16:creationId xmlns:a16="http://schemas.microsoft.com/office/drawing/2014/main" id="{E8879E23-3A88-4860-879E-5BAD8F4FA5A8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math.h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2768367" y="1671382"/>
            <a:ext cx="7213833" cy="2022451"/>
            <a:chOff x="2617365" y="1257393"/>
            <a:chExt cx="7213833" cy="2022451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2617365" y="2952925"/>
              <a:ext cx="369116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0"/>
              <a:endCxn id="28" idx="1"/>
            </p:cNvCxnSpPr>
            <p:nvPr/>
          </p:nvCxnSpPr>
          <p:spPr>
            <a:xfrm flipV="1">
              <a:off x="2801923" y="2249973"/>
              <a:ext cx="2896838" cy="70295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5698761" y="1257393"/>
              <a:ext cx="4132437" cy="1985159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输出保留</a:t>
              </a:r>
              <a:r>
                <a:rPr lang="en-US" altLang="zh-CN" dirty="0"/>
                <a:t>8</a:t>
              </a:r>
              <a:r>
                <a:rPr lang="zh-CN" altLang="en-US" dirty="0"/>
                <a:t>位小数的实数</a:t>
              </a:r>
              <a:endParaRPr lang="en-US" altLang="zh-CN" dirty="0"/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600" dirty="0"/>
                <a:t>%0.2f    </a:t>
              </a:r>
              <a:r>
                <a:rPr lang="zh-CN" altLang="en-US" sz="1600" dirty="0"/>
                <a:t>保留</a:t>
              </a:r>
              <a:r>
                <a:rPr lang="en-US" altLang="zh-CN" sz="1600" dirty="0"/>
                <a:t>2</a:t>
              </a:r>
              <a:r>
                <a:rPr lang="zh-CN" altLang="en-US" sz="1600" dirty="0"/>
                <a:t>位小数的</a:t>
              </a:r>
              <a:r>
                <a:rPr lang="en-US" altLang="zh-CN" sz="1600" dirty="0"/>
                <a:t>float</a:t>
              </a:r>
              <a:r>
                <a:rPr lang="zh-CN" altLang="en-US" sz="1600" dirty="0"/>
                <a:t>型</a:t>
              </a:r>
              <a:endParaRPr lang="en-US" altLang="zh-CN" sz="1600" dirty="0"/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600" dirty="0"/>
                <a:t>%d    </a:t>
              </a:r>
              <a:r>
                <a:rPr lang="en-US" altLang="zh-CN" sz="1600" dirty="0" err="1"/>
                <a:t>int</a:t>
              </a:r>
              <a:r>
                <a:rPr lang="zh-CN" altLang="en-US" sz="1600" dirty="0"/>
                <a:t>型</a:t>
              </a:r>
              <a:endParaRPr lang="en-US" altLang="zh-CN" sz="1600" dirty="0"/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600" dirty="0"/>
                <a:t>%</a:t>
              </a:r>
              <a:r>
                <a:rPr lang="en-US" altLang="zh-CN" sz="1600" dirty="0" err="1"/>
                <a:t>lf</a:t>
              </a:r>
              <a:r>
                <a:rPr lang="en-US" altLang="zh-CN" sz="1600" dirty="0"/>
                <a:t>    double</a:t>
              </a:r>
              <a:r>
                <a:rPr lang="zh-CN" altLang="en-US" sz="1600" dirty="0"/>
                <a:t>型</a:t>
              </a:r>
              <a:r>
                <a:rPr lang="en-US" altLang="zh-CN" sz="1600" dirty="0"/>
                <a:t> </a:t>
              </a:r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600" dirty="0"/>
                <a:t>%s    </a:t>
              </a:r>
              <a:r>
                <a:rPr lang="zh-CN" altLang="en-US" sz="1600" dirty="0"/>
                <a:t>字符串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7462B4C5-B822-4DD1-9078-FED381710858}"/>
              </a:ext>
            </a:extLst>
          </p:cNvPr>
          <p:cNvGrpSpPr/>
          <p:nvPr/>
        </p:nvGrpSpPr>
        <p:grpSpPr>
          <a:xfrm>
            <a:off x="3118086" y="3401825"/>
            <a:ext cx="1940476" cy="946710"/>
            <a:chOff x="2617366" y="2952925"/>
            <a:chExt cx="1940476" cy="946710"/>
          </a:xfrm>
        </p:grpSpPr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6DC65C22-F2E9-49B3-9083-82BF0388DFEC}"/>
                </a:ext>
              </a:extLst>
            </p:cNvPr>
            <p:cNvSpPr/>
            <p:nvPr/>
          </p:nvSpPr>
          <p:spPr>
            <a:xfrm>
              <a:off x="2617366" y="2952925"/>
              <a:ext cx="170400" cy="251983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521B5AC8-2194-49E0-AA48-014ADB5889E7}"/>
                </a:ext>
              </a:extLst>
            </p:cNvPr>
            <p:cNvCxnSpPr>
              <a:cxnSpLocks/>
              <a:stCxn id="34" idx="4"/>
              <a:endCxn id="36" idx="1"/>
            </p:cNvCxnSpPr>
            <p:nvPr/>
          </p:nvCxnSpPr>
          <p:spPr>
            <a:xfrm>
              <a:off x="2702566" y="3204908"/>
              <a:ext cx="945635" cy="44081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4E8F1A2F-573F-4E1D-AF66-8C7C1E1DD0BC}"/>
                </a:ext>
              </a:extLst>
            </p:cNvPr>
            <p:cNvSpPr txBox="1"/>
            <p:nvPr/>
          </p:nvSpPr>
          <p:spPr>
            <a:xfrm>
              <a:off x="3648201" y="3391804"/>
              <a:ext cx="909641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换行符</a:t>
              </a:r>
              <a:endParaRPr lang="en-US" altLang="zh-CN" dirty="0"/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51A3D6C8-46DA-4797-B508-E5B9F5B6CFF5}"/>
              </a:ext>
            </a:extLst>
          </p:cNvPr>
          <p:cNvGrpSpPr/>
          <p:nvPr/>
        </p:nvGrpSpPr>
        <p:grpSpPr>
          <a:xfrm>
            <a:off x="4547247" y="3401825"/>
            <a:ext cx="6719167" cy="951378"/>
            <a:chOff x="2619240" y="2977778"/>
            <a:chExt cx="6719167" cy="951378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1F3A66E6-B6B3-4131-9D46-56F2F5F62CC9}"/>
                </a:ext>
              </a:extLst>
            </p:cNvPr>
            <p:cNvSpPr/>
            <p:nvPr/>
          </p:nvSpPr>
          <p:spPr>
            <a:xfrm>
              <a:off x="2619240" y="2977778"/>
              <a:ext cx="630635" cy="251983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46" name="直接箭头连接符 45">
              <a:extLst>
                <a:ext uri="{FF2B5EF4-FFF2-40B4-BE49-F238E27FC236}">
                  <a16:creationId xmlns:a16="http://schemas.microsoft.com/office/drawing/2014/main" id="{80E38586-2C34-4214-8A0A-F2303F72640F}"/>
                </a:ext>
              </a:extLst>
            </p:cNvPr>
            <p:cNvCxnSpPr>
              <a:cxnSpLocks/>
              <a:stCxn id="45" idx="4"/>
              <a:endCxn id="47" idx="1"/>
            </p:cNvCxnSpPr>
            <p:nvPr/>
          </p:nvCxnSpPr>
          <p:spPr>
            <a:xfrm>
              <a:off x="2934558" y="3229761"/>
              <a:ext cx="713642" cy="44548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1ADAC0AD-76EF-43E2-A114-2510C39229FA}"/>
                </a:ext>
              </a:extLst>
            </p:cNvPr>
            <p:cNvSpPr txBox="1"/>
            <p:nvPr/>
          </p:nvSpPr>
          <p:spPr>
            <a:xfrm>
              <a:off x="3648200" y="3421325"/>
              <a:ext cx="5690207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整数先“变”为浮点数，然后浮点数</a:t>
              </a:r>
              <a:r>
                <a:rPr lang="en-US" altLang="zh-CN" dirty="0"/>
                <a:t>-</a:t>
              </a:r>
              <a:r>
                <a:rPr lang="zh-CN" altLang="en-US" dirty="0"/>
                <a:t>浮点数</a:t>
              </a:r>
              <a:r>
                <a:rPr lang="en-US" altLang="zh-CN" dirty="0"/>
                <a:t>=</a:t>
              </a:r>
              <a:r>
                <a:rPr lang="zh-CN" altLang="en-US" dirty="0"/>
                <a:t>浮点数</a:t>
              </a:r>
              <a:endParaRPr lang="en-US" altLang="zh-CN" dirty="0"/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8EF0DCA0-BCB1-4222-8173-5258BEE58073}"/>
              </a:ext>
            </a:extLst>
          </p:cNvPr>
          <p:cNvGrpSpPr/>
          <p:nvPr/>
        </p:nvGrpSpPr>
        <p:grpSpPr>
          <a:xfrm>
            <a:off x="2126226" y="3691181"/>
            <a:ext cx="8311584" cy="2117311"/>
            <a:chOff x="2082554" y="2582030"/>
            <a:chExt cx="8311584" cy="2117311"/>
          </a:xfrm>
        </p:grpSpPr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9A6109F4-94DA-4E93-8713-57098EC48A6E}"/>
                </a:ext>
              </a:extLst>
            </p:cNvPr>
            <p:cNvSpPr/>
            <p:nvPr/>
          </p:nvSpPr>
          <p:spPr>
            <a:xfrm>
              <a:off x="2082554" y="2582030"/>
              <a:ext cx="843294" cy="251983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EFE6BE2E-CA8F-4EA4-84D7-E37F3E0B571F}"/>
                </a:ext>
              </a:extLst>
            </p:cNvPr>
            <p:cNvCxnSpPr>
              <a:cxnSpLocks/>
              <a:stCxn id="55" idx="4"/>
              <a:endCxn id="57" idx="1"/>
            </p:cNvCxnSpPr>
            <p:nvPr/>
          </p:nvCxnSpPr>
          <p:spPr>
            <a:xfrm>
              <a:off x="2504201" y="2834013"/>
              <a:ext cx="1601048" cy="1195914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3347DA10-9B77-4482-BF87-47DC5B92E6D1}"/>
                </a:ext>
              </a:extLst>
            </p:cNvPr>
            <p:cNvSpPr txBox="1"/>
            <p:nvPr/>
          </p:nvSpPr>
          <p:spPr>
            <a:xfrm>
              <a:off x="4105249" y="3360513"/>
              <a:ext cx="6288889" cy="1338828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直接结束</a:t>
              </a:r>
              <a:endParaRPr lang="en-US" altLang="zh-CN" dirty="0"/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600" dirty="0"/>
                <a:t>System(“pause”) </a:t>
              </a:r>
              <a:r>
                <a:rPr lang="zh-CN" altLang="en-US" sz="1600" dirty="0"/>
                <a:t>    按任意键退出</a:t>
              </a:r>
              <a:endParaRPr lang="en-US" altLang="zh-CN" sz="1600" dirty="0"/>
            </a:p>
            <a:p>
              <a:pPr>
                <a:lnSpc>
                  <a:spcPct val="150000"/>
                </a:lnSpc>
              </a:pPr>
              <a:r>
                <a:rPr lang="zh-CN" altLang="en-US" dirty="0"/>
                <a:t>竞赛中不要让程序“按任意键退出”</a:t>
              </a:r>
              <a:endParaRPr lang="en-US" altLang="zh-CN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5CCA5484-B2D2-4830-801E-B27614245682}"/>
                  </a:ext>
                </a:extLst>
              </p:cNvPr>
              <p:cNvSpPr txBox="1"/>
              <p:nvPr/>
            </p:nvSpPr>
            <p:spPr>
              <a:xfrm>
                <a:off x="1287158" y="1604136"/>
                <a:ext cx="4002656" cy="545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计算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5CCA5484-B2D2-4830-801E-B27614245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158" y="1604136"/>
                <a:ext cx="4002656" cy="545855"/>
              </a:xfrm>
              <a:prstGeom prst="rect">
                <a:avLst/>
              </a:prstGeom>
              <a:blipFill>
                <a:blip r:embed="rId2"/>
                <a:stretch>
                  <a:fillRect l="-1218" b="-4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49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1.2 </a:t>
            </a:r>
            <a:r>
              <a:rPr lang="zh-CN" altLang="en-US" dirty="0">
                <a:ea typeface="新細明體" panose="02020500000000000000" pitchFamily="18" charset="-120"/>
              </a:rPr>
              <a:t>变量及其输入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01274813-DC16-405E-9776-D4A05C313580}"/>
              </a:ext>
            </a:extLst>
          </p:cNvPr>
          <p:cNvGrpSpPr/>
          <p:nvPr/>
        </p:nvGrpSpPr>
        <p:grpSpPr>
          <a:xfrm>
            <a:off x="4307529" y="2705292"/>
            <a:ext cx="4028517" cy="2859017"/>
            <a:chOff x="4307529" y="2705292"/>
            <a:chExt cx="4028517" cy="2859017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4308177" y="2705292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4308177" y="3354586"/>
              <a:ext cx="4027869" cy="164147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8C020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const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pi =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acos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-1.0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r, h, s1, s2, s;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lf%lf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&amp;r, &amp;h);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s1 = pi * r * r;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s2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139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pi * r * h;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s = s1 *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2.0</a:t>
              </a:r>
              <a:r>
                <a:rPr lang="en-US" altLang="zh-CN" sz="139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s2;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(“Area = %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.3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f\n”, s)</a:t>
              </a:r>
              <a:r>
                <a:rPr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4307529" y="5128292"/>
              <a:ext cx="1813174" cy="4360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C42CB152-F401-4B9E-AD46-8DFC1A31AC25}"/>
                </a:ext>
              </a:extLst>
            </p:cNvPr>
            <p:cNvGrpSpPr/>
            <p:nvPr/>
          </p:nvGrpSpPr>
          <p:grpSpPr>
            <a:xfrm>
              <a:off x="4308177" y="2998030"/>
              <a:ext cx="2069605" cy="205184"/>
              <a:chOff x="1307529" y="1552617"/>
              <a:chExt cx="2069605" cy="205184"/>
            </a:xfrm>
          </p:grpSpPr>
          <p:sp>
            <p:nvSpPr>
              <p:cNvPr id="24" name="Shape 1134">
                <a:extLst>
                  <a:ext uri="{FF2B5EF4-FFF2-40B4-BE49-F238E27FC236}">
                    <a16:creationId xmlns:a16="http://schemas.microsoft.com/office/drawing/2014/main" id="{2C6AD1E1-7C2C-44F8-828D-2F89FDDB9FCE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25" name="Shape 1135">
                <a:extLst>
                  <a:ext uri="{FF2B5EF4-FFF2-40B4-BE49-F238E27FC236}">
                    <a16:creationId xmlns:a16="http://schemas.microsoft.com/office/drawing/2014/main" id="{E8879E23-3A88-4860-879E-5BAD8F4FA5A8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math.h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4561396" y="2869087"/>
            <a:ext cx="5469148" cy="1367194"/>
            <a:chOff x="-544890" y="2655044"/>
            <a:chExt cx="5469148" cy="1367194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-544890" y="3695319"/>
              <a:ext cx="1816386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endCxn id="28" idx="2"/>
            </p:cNvCxnSpPr>
            <p:nvPr/>
          </p:nvCxnSpPr>
          <p:spPr>
            <a:xfrm flipV="1">
              <a:off x="1271496" y="3162875"/>
              <a:ext cx="2322434" cy="64355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2263601" y="2655044"/>
              <a:ext cx="2660657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读取</a:t>
              </a:r>
              <a:r>
                <a:rPr lang="en-US" altLang="zh-CN" dirty="0"/>
                <a:t>double</a:t>
              </a:r>
              <a:r>
                <a:rPr lang="zh-CN" altLang="en-US" dirty="0"/>
                <a:t>型变量到</a:t>
              </a:r>
              <a:r>
                <a:rPr lang="en-US" altLang="zh-CN" dirty="0"/>
                <a:t>r</a:t>
              </a:r>
              <a:r>
                <a:rPr lang="zh-CN" altLang="en-US" dirty="0"/>
                <a:t>和</a:t>
              </a:r>
              <a:r>
                <a:rPr lang="en-US" altLang="zh-CN" dirty="0"/>
                <a:t>h</a:t>
              </a:r>
              <a:endParaRPr lang="zh-CN" altLang="en-US" sz="1600" dirty="0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4397BF56-3BC0-4C5A-A94F-F7D186CF6260}"/>
              </a:ext>
            </a:extLst>
          </p:cNvPr>
          <p:cNvSpPr txBox="1"/>
          <p:nvPr/>
        </p:nvSpPr>
        <p:spPr>
          <a:xfrm>
            <a:off x="1466933" y="1610825"/>
            <a:ext cx="4002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计算圆柱体表面积 </a:t>
            </a:r>
            <a:r>
              <a:rPr lang="en-US" altLang="zh-CN" dirty="0"/>
              <a:t>s = πr</a:t>
            </a:r>
            <a:r>
              <a:rPr lang="en-US" altLang="zh-CN" baseline="30000" dirty="0"/>
              <a:t>2</a:t>
            </a:r>
            <a:r>
              <a:rPr lang="en-US" altLang="zh-CN" dirty="0"/>
              <a:t>+2π</a:t>
            </a:r>
            <a:r>
              <a:rPr lang="en-US" altLang="zh-CN" dirty="0" err="1"/>
              <a:t>rh</a:t>
            </a:r>
            <a:endParaRPr lang="zh-CN" altLang="en-US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73FFBFB5-EA3A-49C9-9CDF-7453FC7FBD55}"/>
              </a:ext>
            </a:extLst>
          </p:cNvPr>
          <p:cNvSpPr/>
          <p:nvPr/>
        </p:nvSpPr>
        <p:spPr>
          <a:xfrm>
            <a:off x="1068629" y="217000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dirty="0"/>
              <a:t>样例输入：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3.5 9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样例输出：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Area = 274.889</a:t>
            </a:r>
          </a:p>
        </p:txBody>
      </p:sp>
    </p:spTree>
    <p:extLst>
      <p:ext uri="{BB962C8B-B14F-4D97-AF65-F5344CB8AC3E}">
        <p14:creationId xmlns:p14="http://schemas.microsoft.com/office/powerpoint/2010/main" val="283116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1.3 </a:t>
            </a:r>
            <a:r>
              <a:rPr lang="zh-CN" altLang="en-US" dirty="0">
                <a:ea typeface="新細明體" panose="02020500000000000000" pitchFamily="18" charset="-120"/>
              </a:rPr>
              <a:t>顺序结构程序设计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8A421C5F-E231-404A-A74A-318B9FF3D6E2}"/>
              </a:ext>
            </a:extLst>
          </p:cNvPr>
          <p:cNvGrpSpPr/>
          <p:nvPr/>
        </p:nvGrpSpPr>
        <p:grpSpPr>
          <a:xfrm>
            <a:off x="4364679" y="2614955"/>
            <a:ext cx="4028517" cy="1777072"/>
            <a:chOff x="4364679" y="2614955"/>
            <a:chExt cx="4028517" cy="1777072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4364679" y="2614955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4365327" y="2922551"/>
              <a:ext cx="4027869" cy="10259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m, n;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r, h, s1, s2, s;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(“%d”, &amp;n);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</a:t>
              </a:r>
              <a:r>
                <a:rPr lang="en-US" altLang="zh-CN" sz="139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d%d%d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\n”, n %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n /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n /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4364679" y="3956010"/>
              <a:ext cx="1813174" cy="4360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4618546" y="2437052"/>
            <a:ext cx="5469148" cy="1367194"/>
            <a:chOff x="-544890" y="2655044"/>
            <a:chExt cx="5469148" cy="1367194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-544890" y="3695319"/>
              <a:ext cx="1816386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endCxn id="28" idx="2"/>
            </p:cNvCxnSpPr>
            <p:nvPr/>
          </p:nvCxnSpPr>
          <p:spPr>
            <a:xfrm flipV="1">
              <a:off x="1271496" y="3162875"/>
              <a:ext cx="2322434" cy="64355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2263601" y="2655044"/>
              <a:ext cx="2660657" cy="50783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读取</a:t>
              </a:r>
              <a:r>
                <a:rPr lang="en-US" altLang="zh-CN" dirty="0" err="1"/>
                <a:t>int</a:t>
              </a:r>
              <a:r>
                <a:rPr lang="zh-CN" altLang="en-US" dirty="0"/>
                <a:t>型变量到</a:t>
              </a:r>
              <a:r>
                <a:rPr lang="en-US" altLang="zh-CN" dirty="0"/>
                <a:t>r</a:t>
              </a:r>
              <a:r>
                <a:rPr lang="zh-CN" altLang="en-US" dirty="0"/>
                <a:t>和</a:t>
              </a:r>
              <a:r>
                <a:rPr lang="en-US" altLang="zh-CN" dirty="0"/>
                <a:t>h</a:t>
              </a:r>
              <a:endParaRPr lang="zh-CN" altLang="en-US" sz="1600" dirty="0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4397BF56-3BC0-4C5A-A94F-F7D186CF6260}"/>
              </a:ext>
            </a:extLst>
          </p:cNvPr>
          <p:cNvSpPr txBox="1"/>
          <p:nvPr/>
        </p:nvSpPr>
        <p:spPr>
          <a:xfrm>
            <a:off x="1233673" y="1548207"/>
            <a:ext cx="4002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三位数反转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8657908B-E4E1-462B-B84B-7FAAA28D8949}"/>
              </a:ext>
            </a:extLst>
          </p:cNvPr>
          <p:cNvGrpSpPr/>
          <p:nvPr/>
        </p:nvGrpSpPr>
        <p:grpSpPr>
          <a:xfrm>
            <a:off x="5623031" y="3671276"/>
            <a:ext cx="1155980" cy="1246693"/>
            <a:chOff x="-36753" y="3711365"/>
            <a:chExt cx="1155980" cy="1246693"/>
          </a:xfrm>
        </p:grpSpPr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71BA7E06-48EB-431E-99DE-C7E9FDAF65A1}"/>
                </a:ext>
              </a:extLst>
            </p:cNvPr>
            <p:cNvSpPr/>
            <p:nvPr/>
          </p:nvSpPr>
          <p:spPr>
            <a:xfrm>
              <a:off x="547176" y="3711365"/>
              <a:ext cx="572051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991C2BD8-13EE-4210-A807-C154A6C67927}"/>
                </a:ext>
              </a:extLst>
            </p:cNvPr>
            <p:cNvCxnSpPr>
              <a:cxnSpLocks/>
              <a:stCxn id="19" idx="4"/>
              <a:endCxn id="26" idx="0"/>
            </p:cNvCxnSpPr>
            <p:nvPr/>
          </p:nvCxnSpPr>
          <p:spPr>
            <a:xfrm flipH="1">
              <a:off x="518069" y="4038284"/>
              <a:ext cx="315133" cy="458109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3359DFC9-B4B4-4DAF-A115-EDB30ED158D9}"/>
                </a:ext>
              </a:extLst>
            </p:cNvPr>
            <p:cNvSpPr txBox="1"/>
            <p:nvPr/>
          </p:nvSpPr>
          <p:spPr>
            <a:xfrm>
              <a:off x="-36753" y="4496393"/>
              <a:ext cx="1109644" cy="461665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/>
                <a:t>n</a:t>
              </a:r>
              <a:r>
                <a:rPr lang="zh-CN" altLang="en-US" sz="1600" dirty="0"/>
                <a:t>对</a:t>
              </a:r>
              <a:r>
                <a:rPr lang="en-US" altLang="zh-CN" sz="1600" dirty="0"/>
                <a:t>10</a:t>
              </a:r>
              <a:r>
                <a:rPr lang="zh-CN" altLang="en-US" sz="1600" dirty="0"/>
                <a:t>取余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6ED2C0F1-3346-41A1-99AA-FB8E5C78DE1C}"/>
              </a:ext>
            </a:extLst>
          </p:cNvPr>
          <p:cNvGrpSpPr/>
          <p:nvPr/>
        </p:nvGrpSpPr>
        <p:grpSpPr>
          <a:xfrm>
            <a:off x="6827004" y="3687880"/>
            <a:ext cx="1770530" cy="1252980"/>
            <a:chOff x="-234987" y="3705078"/>
            <a:chExt cx="1770530" cy="1252980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280A3264-050C-4675-9331-7E59BB4D1ED1}"/>
                </a:ext>
              </a:extLst>
            </p:cNvPr>
            <p:cNvSpPr/>
            <p:nvPr/>
          </p:nvSpPr>
          <p:spPr>
            <a:xfrm>
              <a:off x="-234987" y="3705078"/>
              <a:ext cx="868275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id="{46164827-BE82-42D1-A918-474C625F0A50}"/>
                </a:ext>
              </a:extLst>
            </p:cNvPr>
            <p:cNvCxnSpPr>
              <a:cxnSpLocks/>
              <a:stCxn id="31" idx="4"/>
              <a:endCxn id="33" idx="0"/>
            </p:cNvCxnSpPr>
            <p:nvPr/>
          </p:nvCxnSpPr>
          <p:spPr>
            <a:xfrm>
              <a:off x="199151" y="4031997"/>
              <a:ext cx="550244" cy="464396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E546563-2A5C-4366-86F3-83E15BF5CFE8}"/>
                </a:ext>
              </a:extLst>
            </p:cNvPr>
            <p:cNvSpPr txBox="1"/>
            <p:nvPr/>
          </p:nvSpPr>
          <p:spPr>
            <a:xfrm>
              <a:off x="-36753" y="4496393"/>
              <a:ext cx="1572296" cy="461665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/>
                <a:t>n</a:t>
              </a:r>
              <a:r>
                <a:rPr lang="zh-CN" altLang="en-US" sz="1600" dirty="0"/>
                <a:t>除以</a:t>
              </a:r>
              <a:r>
                <a:rPr lang="en-US" altLang="zh-CN" sz="1600" dirty="0"/>
                <a:t>10</a:t>
              </a:r>
              <a:r>
                <a:rPr lang="zh-CN" altLang="en-US" sz="1600" dirty="0"/>
                <a:t>后取余</a:t>
              </a:r>
            </a:p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5E46A194-800D-47FE-A6A3-2333759CCA94}"/>
              </a:ext>
            </a:extLst>
          </p:cNvPr>
          <p:cNvSpPr/>
          <p:nvPr/>
        </p:nvSpPr>
        <p:spPr>
          <a:xfrm>
            <a:off x="838200" y="205584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dirty="0"/>
              <a:t>样例输入：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127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样例输出：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721</a:t>
            </a:r>
          </a:p>
        </p:txBody>
      </p:sp>
    </p:spTree>
    <p:extLst>
      <p:ext uri="{BB962C8B-B14F-4D97-AF65-F5344CB8AC3E}">
        <p14:creationId xmlns:p14="http://schemas.microsoft.com/office/powerpoint/2010/main" val="328683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1.4 </a:t>
            </a:r>
            <a:r>
              <a:rPr lang="zh-CN" altLang="en-US" dirty="0">
                <a:ea typeface="新細明體" panose="02020500000000000000" pitchFamily="18" charset="-120"/>
              </a:rPr>
              <a:t>分支结构程序设计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D34D037B-B1EC-4F6E-A882-AD1E49A0549F}"/>
              </a:ext>
            </a:extLst>
          </p:cNvPr>
          <p:cNvGrpSpPr/>
          <p:nvPr/>
        </p:nvGrpSpPr>
        <p:grpSpPr>
          <a:xfrm>
            <a:off x="3951311" y="1690688"/>
            <a:ext cx="4062049" cy="2332246"/>
            <a:chOff x="3951311" y="1690688"/>
            <a:chExt cx="4062049" cy="2332246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3951311" y="1690688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3985491" y="1948243"/>
              <a:ext cx="4027869" cy="164147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a, b, c;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d%d%d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&amp;a, &amp;b, &amp;c);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&lt; b &amp;&amp; b &lt; c)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a, b, c);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&lt; c &amp;&amp; c &lt; b)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a, c, b);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 &lt; a &amp;&amp; a &lt; c)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b, a, c);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 &lt; c &amp;&amp; c &lt; a)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b, c, a);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(c &lt; b &amp;&amp; b &lt; a)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c, b, a);</a:t>
              </a:r>
              <a:endParaRPr sz="139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3985491" y="3586917"/>
              <a:ext cx="1813174" cy="4360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4397BF56-3BC0-4C5A-A94F-F7D186CF6260}"/>
              </a:ext>
            </a:extLst>
          </p:cNvPr>
          <p:cNvSpPr txBox="1"/>
          <p:nvPr/>
        </p:nvSpPr>
        <p:spPr>
          <a:xfrm>
            <a:off x="937836" y="1710560"/>
            <a:ext cx="400265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三整数排序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样例输入：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20 7 33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样例输出：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7 20 33</a:t>
            </a:r>
          </a:p>
        </p:txBody>
      </p:sp>
      <p:sp>
        <p:nvSpPr>
          <p:cNvPr id="24" name="Shape 1203">
            <a:extLst>
              <a:ext uri="{FF2B5EF4-FFF2-40B4-BE49-F238E27FC236}">
                <a16:creationId xmlns:a16="http://schemas.microsoft.com/office/drawing/2014/main" id="{FDB9BCB1-B7F9-4C09-9024-FCF15727A311}"/>
              </a:ext>
            </a:extLst>
          </p:cNvPr>
          <p:cNvSpPr/>
          <p:nvPr/>
        </p:nvSpPr>
        <p:spPr>
          <a:xfrm>
            <a:off x="2967606" y="5074503"/>
            <a:ext cx="245168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2382"/>
              </a:lnSpc>
              <a:defRPr sz="1000">
                <a:solidFill>
                  <a:srgbClr val="23373B"/>
                </a:solidFill>
                <a:latin typeface="FNODJA+SFSS1000"/>
                <a:ea typeface="FNODJA+SFSS1000"/>
                <a:cs typeface="FNODJA+SFSS1000"/>
                <a:sym typeface="FNODJA+SFSS1000"/>
              </a:defRPr>
            </a:pP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correct?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endParaRPr sz="1985" dirty="0">
              <a:solidFill>
                <a:srgbClr val="EB81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hape 1204">
            <a:extLst>
              <a:ext uri="{FF2B5EF4-FFF2-40B4-BE49-F238E27FC236}">
                <a16:creationId xmlns:a16="http://schemas.microsoft.com/office/drawing/2014/main" id="{AA73FBAA-DF62-4E90-A2E0-A07885E9D791}"/>
              </a:ext>
            </a:extLst>
          </p:cNvPr>
          <p:cNvSpPr/>
          <p:nvPr/>
        </p:nvSpPr>
        <p:spPr>
          <a:xfrm>
            <a:off x="2967606" y="5453902"/>
            <a:ext cx="4969846" cy="291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82"/>
              </a:lnSpc>
              <a:defRPr sz="1000">
                <a:solidFill>
                  <a:srgbClr val="23373B"/>
                </a:solidFill>
                <a:latin typeface="FNODJA+SFSS1000"/>
                <a:ea typeface="FNODJA+SFSS1000"/>
                <a:cs typeface="FNODJA+SFSS1000"/>
                <a:sym typeface="FNODJA+SFSS1000"/>
              </a:defRPr>
            </a:pP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sz="19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985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the </a:t>
            </a:r>
            <a:r>
              <a:rPr lang="en-US" altLang="zh-CN" sz="1985" dirty="0">
                <a:latin typeface="Times New Roman" panose="02020603050405020304" pitchFamily="18" charset="0"/>
                <a:ea typeface="STOENK+CMSSI10"/>
                <a:cs typeface="Times New Roman" panose="02020603050405020304" pitchFamily="18" charset="0"/>
                <a:sym typeface="STOENK+CMSSI10"/>
              </a:rPr>
              <a:t>input is 1 1 1</a:t>
            </a:r>
            <a:r>
              <a:rPr lang="zh-CN" altLang="en-US" sz="1985" dirty="0">
                <a:latin typeface="Times New Roman" panose="02020603050405020304" pitchFamily="18" charset="0"/>
                <a:ea typeface="STOENK+CMSSI10"/>
                <a:cs typeface="Times New Roman" panose="02020603050405020304" pitchFamily="18" charset="0"/>
                <a:sym typeface="STOENK+CMSSI10"/>
              </a:rPr>
              <a:t>？</a:t>
            </a:r>
            <a:endParaRPr sz="19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1126C88-30B9-459F-AEA5-27C697F150B4}"/>
              </a:ext>
            </a:extLst>
          </p:cNvPr>
          <p:cNvSpPr/>
          <p:nvPr/>
        </p:nvSpPr>
        <p:spPr>
          <a:xfrm>
            <a:off x="5419288" y="5020686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EB81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No!</a:t>
            </a:r>
            <a:endParaRPr lang="zh-CN" altLang="en-US" dirty="0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1F21907C-AC38-4DD2-8D5C-772D90C82857}"/>
              </a:ext>
            </a:extLst>
          </p:cNvPr>
          <p:cNvGrpSpPr/>
          <p:nvPr/>
        </p:nvGrpSpPr>
        <p:grpSpPr>
          <a:xfrm>
            <a:off x="3951311" y="1695400"/>
            <a:ext cx="4062049" cy="2332246"/>
            <a:chOff x="3951311" y="1690688"/>
            <a:chExt cx="4062049" cy="2332246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F6644250-2B74-48CA-BCD8-C0BBF6C94004}"/>
                </a:ext>
              </a:extLst>
            </p:cNvPr>
            <p:cNvGrpSpPr/>
            <p:nvPr/>
          </p:nvGrpSpPr>
          <p:grpSpPr>
            <a:xfrm>
              <a:off x="3951311" y="1690688"/>
              <a:ext cx="2069605" cy="205184"/>
              <a:chOff x="1307529" y="1552617"/>
              <a:chExt cx="2069605" cy="205184"/>
            </a:xfrm>
          </p:grpSpPr>
          <p:sp>
            <p:nvSpPr>
              <p:cNvPr id="23" name="Shape 1134">
                <a:extLst>
                  <a:ext uri="{FF2B5EF4-FFF2-40B4-BE49-F238E27FC236}">
                    <a16:creationId xmlns:a16="http://schemas.microsoft.com/office/drawing/2014/main" id="{5AEFB253-4D73-424C-9CF5-84102FCCA8F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26" name="Shape 1135">
                <a:extLst>
                  <a:ext uri="{FF2B5EF4-FFF2-40B4-BE49-F238E27FC236}">
                    <a16:creationId xmlns:a16="http://schemas.microsoft.com/office/drawing/2014/main" id="{3455296B-1C86-4105-A4EC-EDB4735E0539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21" name="Shape 1137">
              <a:extLst>
                <a:ext uri="{FF2B5EF4-FFF2-40B4-BE49-F238E27FC236}">
                  <a16:creationId xmlns:a16="http://schemas.microsoft.com/office/drawing/2014/main" id="{9D465F1B-50FB-4D21-8F7D-619C65C86BC6}"/>
                </a:ext>
              </a:extLst>
            </p:cNvPr>
            <p:cNvSpPr/>
            <p:nvPr/>
          </p:nvSpPr>
          <p:spPr>
            <a:xfrm>
              <a:off x="3985491" y="1948243"/>
              <a:ext cx="4027869" cy="164147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lang="en-US" altLang="zh-CN"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a, b, c;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d%d%d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&amp;a, &amp;b, &amp;c);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&lt;= b &amp;&amp; b &lt;= c)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a, b, c);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&lt;= c &amp;&amp; c &lt;= b)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a, c, b);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 &lt;= a &amp;&amp; a &lt;= c)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b, a, c);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 &lt;= c &amp;&amp; c &lt;= a)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b, c, a);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(c &lt;= b &amp;&amp; b &lt;= a)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 %d %d\n”, c, b, a);</a:t>
              </a:r>
              <a:endParaRPr lang="en-US" altLang="zh-CN" sz="139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Shape 1141">
              <a:extLst>
                <a:ext uri="{FF2B5EF4-FFF2-40B4-BE49-F238E27FC236}">
                  <a16:creationId xmlns:a16="http://schemas.microsoft.com/office/drawing/2014/main" id="{774EB8CB-0A20-4735-8899-E1FD48EF63F5}"/>
                </a:ext>
              </a:extLst>
            </p:cNvPr>
            <p:cNvSpPr/>
            <p:nvPr/>
          </p:nvSpPr>
          <p:spPr>
            <a:xfrm>
              <a:off x="3985491" y="3586917"/>
              <a:ext cx="1813174" cy="4360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09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1.5 </a:t>
            </a:r>
            <a:r>
              <a:rPr lang="zh-CN" altLang="en-US" dirty="0">
                <a:ea typeface="新細明體" panose="02020500000000000000" pitchFamily="18" charset="-120"/>
              </a:rPr>
              <a:t>注解与习题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397BF56-3BC0-4C5A-A94F-F7D186CF6260}"/>
              </a:ext>
            </a:extLst>
          </p:cNvPr>
          <p:cNvSpPr txBox="1"/>
          <p:nvPr/>
        </p:nvSpPr>
        <p:spPr>
          <a:xfrm>
            <a:off x="1075334" y="1690688"/>
            <a:ext cx="865589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实验</a:t>
            </a:r>
            <a:r>
              <a:rPr lang="en-US" altLang="zh-CN" dirty="0"/>
              <a:t>A1</a:t>
            </a:r>
            <a:r>
              <a:rPr lang="zh-CN" altLang="en-US" dirty="0"/>
              <a:t>： 表达式</a:t>
            </a:r>
            <a:r>
              <a:rPr lang="en-US" altLang="zh-CN" dirty="0"/>
              <a:t>11111</a:t>
            </a:r>
            <a:r>
              <a:rPr lang="zh-CN" altLang="en-US" dirty="0"/>
              <a:t>*</a:t>
            </a:r>
            <a:r>
              <a:rPr lang="en-US" altLang="zh-CN" dirty="0"/>
              <a:t>11111</a:t>
            </a:r>
            <a:r>
              <a:rPr lang="zh-CN" altLang="en-US" dirty="0"/>
              <a:t>的值是多少？</a:t>
            </a:r>
            <a:r>
              <a:rPr lang="en-US" altLang="zh-CN" dirty="0"/>
              <a:t>5</a:t>
            </a:r>
            <a:r>
              <a:rPr lang="zh-CN" altLang="en-US" dirty="0"/>
              <a:t>个</a:t>
            </a:r>
            <a:r>
              <a:rPr lang="en-US" altLang="zh-CN" dirty="0"/>
              <a:t>1</a:t>
            </a:r>
            <a:r>
              <a:rPr lang="zh-CN" altLang="en-US" dirty="0"/>
              <a:t>改成</a:t>
            </a:r>
            <a:r>
              <a:rPr lang="en-US" altLang="zh-CN" dirty="0"/>
              <a:t>6</a:t>
            </a:r>
            <a:r>
              <a:rPr lang="zh-CN" altLang="en-US" dirty="0"/>
              <a:t>个</a:t>
            </a:r>
            <a:r>
              <a:rPr lang="en-US" altLang="zh-CN" dirty="0"/>
              <a:t>1</a:t>
            </a:r>
            <a:r>
              <a:rPr lang="zh-CN" altLang="en-US" dirty="0"/>
              <a:t>呢？</a:t>
            </a:r>
            <a:r>
              <a:rPr lang="en-US" altLang="zh-CN" dirty="0"/>
              <a:t>9</a:t>
            </a:r>
            <a:r>
              <a:rPr lang="zh-CN" altLang="en-US" dirty="0"/>
              <a:t>个</a:t>
            </a:r>
            <a:r>
              <a:rPr lang="en-US" altLang="zh-CN" dirty="0"/>
              <a:t>1</a:t>
            </a:r>
            <a:r>
              <a:rPr lang="zh-CN" altLang="en-US" dirty="0"/>
              <a:t>呢？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实验</a:t>
            </a:r>
            <a:r>
              <a:rPr lang="en-US" altLang="zh-CN" dirty="0"/>
              <a:t>A2</a:t>
            </a:r>
            <a:r>
              <a:rPr lang="zh-CN" altLang="en-US" dirty="0"/>
              <a:t>：把实验</a:t>
            </a:r>
            <a:r>
              <a:rPr lang="en-US" altLang="zh-CN" dirty="0"/>
              <a:t>A1</a:t>
            </a:r>
            <a:r>
              <a:rPr lang="zh-CN" altLang="en-US" dirty="0"/>
              <a:t>中的所有数换成浮点数，结果如何？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实验</a:t>
            </a:r>
            <a:r>
              <a:rPr lang="en-US" altLang="zh-CN" dirty="0"/>
              <a:t>A3</a:t>
            </a:r>
            <a:r>
              <a:rPr lang="zh-CN" altLang="en-US" dirty="0"/>
              <a:t>：表达式</a:t>
            </a:r>
            <a:r>
              <a:rPr lang="en-US" altLang="zh-CN" dirty="0"/>
              <a:t>sqrt(-10)</a:t>
            </a:r>
            <a:r>
              <a:rPr lang="zh-CN" altLang="en-US" dirty="0"/>
              <a:t>的值是多少？尝试用各种方式输出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实验</a:t>
            </a:r>
            <a:r>
              <a:rPr lang="en-US" altLang="zh-CN" dirty="0"/>
              <a:t>A4</a:t>
            </a:r>
            <a:r>
              <a:rPr lang="zh-CN" altLang="en-US" dirty="0"/>
              <a:t>：表达式</a:t>
            </a:r>
            <a:r>
              <a:rPr lang="en-US" altLang="zh-CN" dirty="0"/>
              <a:t>1.0/0.0</a:t>
            </a:r>
            <a:r>
              <a:rPr lang="zh-CN" altLang="en-US" dirty="0"/>
              <a:t>、</a:t>
            </a:r>
            <a:r>
              <a:rPr lang="en-US" altLang="zh-CN" dirty="0"/>
              <a:t>0.0/0.0</a:t>
            </a:r>
            <a:r>
              <a:rPr lang="zh-CN" altLang="en-US" dirty="0"/>
              <a:t>的值是多少？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实验</a:t>
            </a:r>
            <a:r>
              <a:rPr lang="en-US" altLang="zh-CN" dirty="0"/>
              <a:t>A5</a:t>
            </a:r>
            <a:r>
              <a:rPr lang="zh-CN" altLang="en-US" dirty="0"/>
              <a:t>：表达式</a:t>
            </a:r>
            <a:r>
              <a:rPr lang="en-US" altLang="zh-CN" dirty="0"/>
              <a:t>1/0</a:t>
            </a:r>
            <a:r>
              <a:rPr lang="zh-CN" altLang="en-US" dirty="0"/>
              <a:t>的值是多少？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6973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662031" y="2126813"/>
            <a:ext cx="10515600" cy="1325563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新細明體" panose="02020500000000000000" pitchFamily="18" charset="-120"/>
              </a:rPr>
              <a:t>第二章  循环结构程序设计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269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2.1 for </a:t>
            </a:r>
            <a:r>
              <a:rPr lang="zh-CN" altLang="en-US" dirty="0">
                <a:ea typeface="新細明體" panose="02020500000000000000" pitchFamily="18" charset="-120"/>
              </a:rPr>
              <a:t>循环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A636731-906B-47E8-9EF0-36370019FF7D}"/>
              </a:ext>
            </a:extLst>
          </p:cNvPr>
          <p:cNvGrpSpPr/>
          <p:nvPr/>
        </p:nvGrpSpPr>
        <p:grpSpPr>
          <a:xfrm>
            <a:off x="1833460" y="2373938"/>
            <a:ext cx="5870396" cy="2975662"/>
            <a:chOff x="1833460" y="2373938"/>
            <a:chExt cx="5870396" cy="2975662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1842507" y="2373938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1833460" y="2623326"/>
              <a:ext cx="5870396" cy="225702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for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1390" dirty="0" err="1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; x++)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{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 = x * x;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(n &lt;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1000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zh-CN" sz="1390" dirty="0">
                  <a:solidFill>
                    <a:srgbClr val="8C020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continue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(n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9999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rgbClr val="8C020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break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hi = n /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lo = n %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(hi/10 == hi%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&amp;&amp; lo/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== lo%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(“%d\n”, n);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}</a:t>
              </a: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1842507" y="4913583"/>
              <a:ext cx="1813174" cy="4360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3397425" y="3082426"/>
            <a:ext cx="6436826" cy="1338828"/>
            <a:chOff x="1799788" y="2875476"/>
            <a:chExt cx="6436826" cy="1338828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1799788" y="3308730"/>
              <a:ext cx="820664" cy="672968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6"/>
              <a:endCxn id="28" idx="1"/>
            </p:cNvCxnSpPr>
            <p:nvPr/>
          </p:nvCxnSpPr>
          <p:spPr>
            <a:xfrm flipV="1">
              <a:off x="2620452" y="3544890"/>
              <a:ext cx="834438" cy="100324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3454890" y="2875476"/>
              <a:ext cx="4781724" cy="1338828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dirty="0"/>
                <a:t>continue</a:t>
              </a:r>
              <a:r>
                <a:rPr lang="zh-CN" altLang="en-US" dirty="0"/>
                <a:t>    跳回</a:t>
              </a:r>
              <a:r>
                <a:rPr lang="en-US" altLang="zh-CN" dirty="0"/>
                <a:t>for</a:t>
              </a:r>
              <a:r>
                <a:rPr lang="zh-CN" altLang="en-US" dirty="0"/>
                <a:t>循环的开始，执行调整语句并判断循环条件（即直接进入下一次循环）</a:t>
              </a:r>
              <a:endParaRPr lang="en-US" altLang="zh-CN" dirty="0"/>
            </a:p>
            <a:p>
              <a:pPr>
                <a:lnSpc>
                  <a:spcPct val="150000"/>
                </a:lnSpc>
              </a:pPr>
              <a:r>
                <a:rPr lang="en-US" altLang="zh-CN" dirty="0"/>
                <a:t>break    </a:t>
              </a:r>
              <a:r>
                <a:rPr lang="zh-CN" altLang="en-US" dirty="0"/>
                <a:t>直接跳出循环</a:t>
              </a:r>
            </a:p>
          </p:txBody>
        </p:sp>
      </p:grpSp>
      <p:sp>
        <p:nvSpPr>
          <p:cNvPr id="64" name="文本框 63">
            <a:extLst>
              <a:ext uri="{FF2B5EF4-FFF2-40B4-BE49-F238E27FC236}">
                <a16:creationId xmlns:a16="http://schemas.microsoft.com/office/drawing/2014/main" id="{5CCA5484-B2D2-4830-801E-B27614245682}"/>
              </a:ext>
            </a:extLst>
          </p:cNvPr>
          <p:cNvSpPr txBox="1"/>
          <p:nvPr/>
        </p:nvSpPr>
        <p:spPr>
          <a:xfrm>
            <a:off x="1287157" y="1604136"/>
            <a:ext cx="9324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输出所有形如</a:t>
            </a:r>
            <a:r>
              <a:rPr lang="en-US" altLang="zh-CN" dirty="0" err="1"/>
              <a:t>aabb</a:t>
            </a:r>
            <a:r>
              <a:rPr lang="zh-CN" altLang="en-US" dirty="0"/>
              <a:t>的</a:t>
            </a:r>
            <a:r>
              <a:rPr lang="en-US" altLang="zh-CN" dirty="0"/>
              <a:t>4</a:t>
            </a:r>
            <a:r>
              <a:rPr lang="zh-CN" altLang="en-US" dirty="0"/>
              <a:t>位完全平方数（即前两位数字相等，后两位数字也相等）。</a:t>
            </a: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A066A9B1-97BD-4BCC-AD65-B09961366D59}"/>
              </a:ext>
            </a:extLst>
          </p:cNvPr>
          <p:cNvGrpSpPr/>
          <p:nvPr/>
        </p:nvGrpSpPr>
        <p:grpSpPr>
          <a:xfrm>
            <a:off x="3038657" y="2078525"/>
            <a:ext cx="8582449" cy="1244990"/>
            <a:chOff x="1611794" y="2876832"/>
            <a:chExt cx="8582449" cy="1244990"/>
          </a:xfrm>
        </p:grpSpPr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80204B77-E2D4-481F-BB5C-EC28E7F0296E}"/>
                </a:ext>
              </a:extLst>
            </p:cNvPr>
            <p:cNvSpPr/>
            <p:nvPr/>
          </p:nvSpPr>
          <p:spPr>
            <a:xfrm>
              <a:off x="1611794" y="3799421"/>
              <a:ext cx="183974" cy="322401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59352E6E-A0D3-44D6-BF96-C6D6A02F3D4F}"/>
                </a:ext>
              </a:extLst>
            </p:cNvPr>
            <p:cNvCxnSpPr>
              <a:cxnSpLocks/>
              <a:stCxn id="49" idx="0"/>
              <a:endCxn id="51" idx="1"/>
            </p:cNvCxnSpPr>
            <p:nvPr/>
          </p:nvCxnSpPr>
          <p:spPr>
            <a:xfrm flipV="1">
              <a:off x="1703781" y="3338497"/>
              <a:ext cx="1921883" cy="460924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119A4051-6B6E-4AF2-A891-807457B240FE}"/>
                </a:ext>
              </a:extLst>
            </p:cNvPr>
            <p:cNvSpPr txBox="1"/>
            <p:nvPr/>
          </p:nvSpPr>
          <p:spPr>
            <a:xfrm>
              <a:off x="3625664" y="2876832"/>
              <a:ext cx="6568579" cy="923330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没有判断语句，</a:t>
              </a:r>
              <a:r>
                <a:rPr lang="en-US" altLang="zh-CN" dirty="0"/>
                <a:t>x</a:t>
              </a:r>
              <a:r>
                <a:rPr lang="zh-CN" altLang="en-US" dirty="0"/>
                <a:t>调整后直接进入循环</a:t>
              </a:r>
              <a:endParaRPr lang="en-US" altLang="zh-CN" dirty="0"/>
            </a:p>
            <a:p>
              <a:pPr>
                <a:lnSpc>
                  <a:spcPct val="150000"/>
                </a:lnSpc>
              </a:pPr>
              <a:r>
                <a:rPr lang="en-US" altLang="zh-CN" dirty="0"/>
                <a:t>for(;;)</a:t>
              </a:r>
              <a:r>
                <a:rPr lang="zh-CN" altLang="en-US" dirty="0"/>
                <a:t>死循环，若不采取措施（如</a:t>
              </a:r>
              <a:r>
                <a:rPr lang="en-US" altLang="zh-CN" dirty="0"/>
                <a:t>break</a:t>
              </a:r>
              <a:r>
                <a:rPr lang="zh-CN" altLang="en-US" dirty="0"/>
                <a:t>），将永远不结束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1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新細明體" panose="02020500000000000000" pitchFamily="18" charset="-120"/>
              </a:rPr>
              <a:t>2.2 while</a:t>
            </a:r>
            <a:r>
              <a:rPr lang="zh-CN" altLang="en-US" dirty="0">
                <a:ea typeface="新細明體" panose="02020500000000000000" pitchFamily="18" charset="-120"/>
              </a:rPr>
              <a:t>循环和</a:t>
            </a:r>
            <a:r>
              <a:rPr lang="en-US" altLang="zh-CN" dirty="0">
                <a:ea typeface="新細明體" panose="02020500000000000000" pitchFamily="18" charset="-120"/>
              </a:rPr>
              <a:t>do-while</a:t>
            </a:r>
            <a:r>
              <a:rPr lang="zh-CN" altLang="en-US" dirty="0">
                <a:ea typeface="新細明體" panose="02020500000000000000" pitchFamily="18" charset="-120"/>
              </a:rPr>
              <a:t>循环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2560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F3A89-93ED-436B-9F65-4E33D44B11A1}" type="slidenum">
              <a:rPr kumimoji="0" lang="zh-TW" altLang="en-US" sz="1200">
                <a:solidFill>
                  <a:srgbClr val="898989"/>
                </a:solidFill>
                <a:ea typeface="微軟正黑體" panose="020B0604030504040204" pitchFamily="34" charset="-12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kumimoji="0" lang="zh-TW" altLang="en-US" sz="1200">
              <a:solidFill>
                <a:srgbClr val="898989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7B0F61D5-B204-4A33-B995-66D8446922CF}"/>
              </a:ext>
            </a:extLst>
          </p:cNvPr>
          <p:cNvGrpSpPr/>
          <p:nvPr/>
        </p:nvGrpSpPr>
        <p:grpSpPr>
          <a:xfrm>
            <a:off x="2862160" y="2564722"/>
            <a:ext cx="5870396" cy="2943475"/>
            <a:chOff x="2862160" y="2564722"/>
            <a:chExt cx="5870396" cy="2943475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6F9AB36-5378-45A1-8B56-1BD62BCE795F}"/>
                </a:ext>
              </a:extLst>
            </p:cNvPr>
            <p:cNvGrpSpPr/>
            <p:nvPr/>
          </p:nvGrpSpPr>
          <p:grpSpPr>
            <a:xfrm>
              <a:off x="2871207" y="2564722"/>
              <a:ext cx="2069605" cy="205184"/>
              <a:chOff x="1307529" y="1552617"/>
              <a:chExt cx="2069605" cy="205184"/>
            </a:xfrm>
          </p:grpSpPr>
          <p:sp>
            <p:nvSpPr>
              <p:cNvPr id="15" name="Shape 1134">
                <a:extLst>
                  <a:ext uri="{FF2B5EF4-FFF2-40B4-BE49-F238E27FC236}">
                    <a16:creationId xmlns:a16="http://schemas.microsoft.com/office/drawing/2014/main" id="{A24BD059-E318-4E0D-B676-D6FD88CB8CB4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16" name="Shape 1135">
                <a:extLst>
                  <a:ext uri="{FF2B5EF4-FFF2-40B4-BE49-F238E27FC236}">
                    <a16:creationId xmlns:a16="http://schemas.microsoft.com/office/drawing/2014/main" id="{B1922CE6-5F29-44FB-8FE4-5372C182C616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18" name="Shape 1137">
              <a:extLst>
                <a:ext uri="{FF2B5EF4-FFF2-40B4-BE49-F238E27FC236}">
                  <a16:creationId xmlns:a16="http://schemas.microsoft.com/office/drawing/2014/main" id="{E793F05E-B833-40D2-9C17-7894D17AFF8A}"/>
                </a:ext>
              </a:extLst>
            </p:cNvPr>
            <p:cNvSpPr/>
            <p:nvPr/>
          </p:nvSpPr>
          <p:spPr>
            <a:xfrm>
              <a:off x="2862160" y="2814110"/>
              <a:ext cx="5870396" cy="205184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n, count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(“%d\”, &amp;n);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while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(n &gt;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{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(n %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==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n = n *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else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 /=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count++;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}</a:t>
              </a:r>
            </a:p>
          </p:txBody>
        </p:sp>
        <p:sp>
          <p:nvSpPr>
            <p:cNvPr id="20" name="Shape 1141">
              <a:extLst>
                <a:ext uri="{FF2B5EF4-FFF2-40B4-BE49-F238E27FC236}">
                  <a16:creationId xmlns:a16="http://schemas.microsoft.com/office/drawing/2014/main" id="{F79AF095-29C9-45E2-BFD9-B85A87F1BEAF}"/>
                </a:ext>
              </a:extLst>
            </p:cNvPr>
            <p:cNvSpPr/>
            <p:nvPr/>
          </p:nvSpPr>
          <p:spPr>
            <a:xfrm>
              <a:off x="2897918" y="4866996"/>
              <a:ext cx="4387167" cy="641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pt-BR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pt-BR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pt-BR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(“%d\n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</a:t>
              </a:r>
              <a:r>
                <a:rPr lang="zh-CN" altLang="en-US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count</a:t>
              </a:r>
              <a:r>
                <a:rPr lang="pt-BR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);</a:t>
              </a:r>
              <a:endParaRPr lang="en-US" altLang="zh-CN" sz="139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A6C9A57-E21D-49ED-8C7F-1D658A3E45EB}"/>
              </a:ext>
            </a:extLst>
          </p:cNvPr>
          <p:cNvGrpSpPr/>
          <p:nvPr/>
        </p:nvGrpSpPr>
        <p:grpSpPr>
          <a:xfrm>
            <a:off x="3889192" y="4207396"/>
            <a:ext cx="3085899" cy="735732"/>
            <a:chOff x="1824700" y="3552719"/>
            <a:chExt cx="3085899" cy="735732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7D3EBCF6-D6C3-43A8-A31C-AF0B965A5724}"/>
                </a:ext>
              </a:extLst>
            </p:cNvPr>
            <p:cNvSpPr/>
            <p:nvPr/>
          </p:nvSpPr>
          <p:spPr>
            <a:xfrm>
              <a:off x="1824700" y="3552719"/>
              <a:ext cx="511357" cy="25725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FCED0173-B7ED-45F4-95BD-EDAAC95B876F}"/>
                </a:ext>
              </a:extLst>
            </p:cNvPr>
            <p:cNvCxnSpPr>
              <a:cxnSpLocks/>
              <a:stCxn id="13" idx="6"/>
              <a:endCxn id="28" idx="1"/>
            </p:cNvCxnSpPr>
            <p:nvPr/>
          </p:nvCxnSpPr>
          <p:spPr>
            <a:xfrm>
              <a:off x="2336057" y="3681349"/>
              <a:ext cx="778025" cy="314715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9C7BD40-CC9D-4C44-8463-881C973A6FEC}"/>
                </a:ext>
              </a:extLst>
            </p:cNvPr>
            <p:cNvSpPr txBox="1"/>
            <p:nvPr/>
          </p:nvSpPr>
          <p:spPr>
            <a:xfrm>
              <a:off x="3114082" y="3703676"/>
              <a:ext cx="1796517" cy="584775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600" dirty="0"/>
                <a:t>n /= 2    n = n / 2</a:t>
              </a:r>
            </a:p>
            <a:p>
              <a:r>
                <a:rPr lang="en-US" altLang="zh-CN" sz="1600" dirty="0"/>
                <a:t>n *= 2   n = n * 2</a:t>
              </a:r>
              <a:endParaRPr lang="zh-CN" altLang="en-US" sz="1600" dirty="0"/>
            </a:p>
          </p:txBody>
        </p:sp>
      </p:grpSp>
      <p:sp>
        <p:nvSpPr>
          <p:cNvPr id="64" name="文本框 63">
            <a:extLst>
              <a:ext uri="{FF2B5EF4-FFF2-40B4-BE49-F238E27FC236}">
                <a16:creationId xmlns:a16="http://schemas.microsoft.com/office/drawing/2014/main" id="{5CCA5484-B2D2-4830-801E-B27614245682}"/>
              </a:ext>
            </a:extLst>
          </p:cNvPr>
          <p:cNvSpPr txBox="1"/>
          <p:nvPr/>
        </p:nvSpPr>
        <p:spPr>
          <a:xfrm>
            <a:off x="619125" y="1347714"/>
            <a:ext cx="11820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</a:t>
            </a:r>
            <a:r>
              <a:rPr lang="zh-CN" altLang="en-US" dirty="0"/>
              <a:t>对于任意大于</a:t>
            </a:r>
            <a:r>
              <a:rPr lang="en-US" altLang="zh-CN" dirty="0"/>
              <a:t>1</a:t>
            </a:r>
            <a:r>
              <a:rPr lang="zh-CN" altLang="en-US" dirty="0"/>
              <a:t>的自然数，若</a:t>
            </a:r>
            <a:r>
              <a:rPr lang="en-US" altLang="zh-CN" dirty="0"/>
              <a:t>n</a:t>
            </a:r>
            <a:r>
              <a:rPr lang="zh-CN" altLang="en-US" dirty="0"/>
              <a:t>为奇数，则将</a:t>
            </a:r>
            <a:r>
              <a:rPr lang="en-US" altLang="zh-CN" dirty="0"/>
              <a:t>n</a:t>
            </a:r>
            <a:r>
              <a:rPr lang="zh-CN" altLang="en-US" dirty="0"/>
              <a:t>变为</a:t>
            </a:r>
            <a:r>
              <a:rPr lang="en-US" altLang="zh-CN" dirty="0"/>
              <a:t>3n+1</a:t>
            </a:r>
            <a:r>
              <a:rPr lang="zh-CN" altLang="en-US" dirty="0"/>
              <a:t>，否则变为</a:t>
            </a:r>
            <a:r>
              <a:rPr lang="en-US" altLang="zh-CN" dirty="0"/>
              <a:t>n</a:t>
            </a:r>
            <a:r>
              <a:rPr lang="zh-CN" altLang="en-US" dirty="0"/>
              <a:t>的一半。经过若干次这样的变换，一定会使</a:t>
            </a:r>
            <a:r>
              <a:rPr lang="en-US" altLang="zh-CN" dirty="0"/>
              <a:t>n</a:t>
            </a:r>
            <a:r>
              <a:rPr lang="zh-CN" altLang="en-US" dirty="0"/>
              <a:t>变为</a:t>
            </a:r>
            <a:r>
              <a:rPr lang="en-US" altLang="zh-CN" dirty="0"/>
              <a:t>1</a:t>
            </a:r>
            <a:r>
              <a:rPr lang="zh-CN" altLang="en-US" dirty="0"/>
              <a:t>。例如，</a:t>
            </a:r>
            <a:r>
              <a:rPr lang="en-US" altLang="zh-CN" dirty="0"/>
              <a:t>3-&gt;10-&gt;5-&gt;16-&gt;8-&gt;4-&gt;2-&gt;1</a:t>
            </a:r>
          </a:p>
          <a:p>
            <a:r>
              <a:rPr lang="en-US" altLang="zh-CN" dirty="0"/>
              <a:t>    </a:t>
            </a:r>
            <a:r>
              <a:rPr lang="zh-CN" altLang="en-US" dirty="0"/>
              <a:t>输入</a:t>
            </a:r>
            <a:r>
              <a:rPr lang="en-US" altLang="zh-CN" dirty="0"/>
              <a:t>n</a:t>
            </a:r>
            <a:r>
              <a:rPr lang="zh-CN" altLang="en-US" dirty="0"/>
              <a:t>，输出变换的次数。</a:t>
            </a:r>
            <a:r>
              <a:rPr lang="en-US" altLang="zh-CN" dirty="0"/>
              <a:t>n &lt;= 10</a:t>
            </a:r>
            <a:r>
              <a:rPr lang="en-US" altLang="zh-CN" baseline="30000" dirty="0"/>
              <a:t>9</a:t>
            </a:r>
            <a:r>
              <a:rPr lang="zh-CN" altLang="en-US" dirty="0"/>
              <a:t>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D640AAB-D454-442B-B648-EBF45BB65A0A}"/>
              </a:ext>
            </a:extLst>
          </p:cNvPr>
          <p:cNvSpPr txBox="1"/>
          <p:nvPr/>
        </p:nvSpPr>
        <p:spPr>
          <a:xfrm>
            <a:off x="2897918" y="5617238"/>
            <a:ext cx="799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8C0202"/>
                </a:solidFill>
              </a:rPr>
              <a:t>有</a:t>
            </a:r>
            <a:r>
              <a:rPr lang="en-US" altLang="zh-CN" b="1" dirty="0">
                <a:solidFill>
                  <a:srgbClr val="8C0202"/>
                </a:solidFill>
              </a:rPr>
              <a:t>bug</a:t>
            </a:r>
            <a:r>
              <a:rPr lang="zh-CN" altLang="en-US" b="1" dirty="0">
                <a:solidFill>
                  <a:srgbClr val="8C0202"/>
                </a:solidFill>
              </a:rPr>
              <a:t>！</a:t>
            </a:r>
            <a:r>
              <a:rPr lang="zh-CN" altLang="en-US" b="1" dirty="0"/>
              <a:t>当输入</a:t>
            </a:r>
            <a:r>
              <a:rPr lang="en-US" altLang="zh-CN" b="1" dirty="0"/>
              <a:t>987654321</a:t>
            </a:r>
            <a:r>
              <a:rPr lang="zh-CN" altLang="en-US" b="1" dirty="0"/>
              <a:t>时答案为</a:t>
            </a:r>
            <a:r>
              <a:rPr lang="en-US" altLang="zh-CN" b="1" dirty="0"/>
              <a:t>1</a:t>
            </a:r>
            <a:r>
              <a:rPr lang="zh-CN" altLang="en-US" b="1" dirty="0"/>
              <a:t>，显然这是一个合法输入，</a:t>
            </a:r>
            <a:r>
              <a:rPr lang="en-US" altLang="zh-CN" b="1" dirty="0"/>
              <a:t>&lt;=10</a:t>
            </a:r>
            <a:r>
              <a:rPr lang="en-US" altLang="zh-CN" b="1" baseline="30000" dirty="0"/>
              <a:t>9</a:t>
            </a:r>
            <a:endParaRPr lang="zh-CN" altLang="en-US" b="1" baseline="30000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988BA4EE-FD0A-4BC4-8137-D2EFC13E0FAA}"/>
              </a:ext>
            </a:extLst>
          </p:cNvPr>
          <p:cNvSpPr txBox="1"/>
          <p:nvPr/>
        </p:nvSpPr>
        <p:spPr>
          <a:xfrm>
            <a:off x="4400549" y="5926204"/>
            <a:ext cx="431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8C0202"/>
                </a:solidFill>
              </a:rPr>
              <a:t>n = n*3+1 </a:t>
            </a:r>
            <a:r>
              <a:rPr lang="zh-CN" altLang="en-US" b="1" dirty="0">
                <a:solidFill>
                  <a:srgbClr val="8C0202"/>
                </a:solidFill>
              </a:rPr>
              <a:t>时乘法溢出，</a:t>
            </a:r>
            <a:r>
              <a:rPr lang="en-US" altLang="zh-CN" b="1" dirty="0" err="1">
                <a:solidFill>
                  <a:srgbClr val="8C0202"/>
                </a:solidFill>
              </a:rPr>
              <a:t>int</a:t>
            </a:r>
            <a:r>
              <a:rPr lang="zh-CN" altLang="en-US" b="1" dirty="0">
                <a:solidFill>
                  <a:srgbClr val="8C0202"/>
                </a:solidFill>
              </a:rPr>
              <a:t>  </a:t>
            </a:r>
            <a:r>
              <a:rPr lang="en-US" altLang="zh-CN" b="1" dirty="0">
                <a:solidFill>
                  <a:srgbClr val="8C0202"/>
                </a:solidFill>
              </a:rPr>
              <a:t>[-2</a:t>
            </a:r>
            <a:r>
              <a:rPr lang="en-US" altLang="zh-CN" b="1" baseline="30000" dirty="0">
                <a:solidFill>
                  <a:srgbClr val="8C0202"/>
                </a:solidFill>
              </a:rPr>
              <a:t>31</a:t>
            </a:r>
            <a:r>
              <a:rPr lang="en-US" altLang="zh-CN" b="1" dirty="0">
                <a:solidFill>
                  <a:srgbClr val="8C0202"/>
                </a:solidFill>
              </a:rPr>
              <a:t>, 2</a:t>
            </a:r>
            <a:r>
              <a:rPr lang="en-US" altLang="zh-CN" b="1" baseline="30000" dirty="0">
                <a:solidFill>
                  <a:srgbClr val="8C0202"/>
                </a:solidFill>
              </a:rPr>
              <a:t>31</a:t>
            </a:r>
            <a:r>
              <a:rPr lang="en-US" altLang="zh-CN" b="1" dirty="0">
                <a:solidFill>
                  <a:srgbClr val="8C0202"/>
                </a:solidFill>
              </a:rPr>
              <a:t>-1]</a:t>
            </a:r>
            <a:endParaRPr lang="zh-CN" altLang="en-US" b="1" baseline="30000" dirty="0"/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CE625ED9-0FA1-40A1-B45D-9FEC248959AA}"/>
              </a:ext>
            </a:extLst>
          </p:cNvPr>
          <p:cNvGrpSpPr/>
          <p:nvPr/>
        </p:nvGrpSpPr>
        <p:grpSpPr>
          <a:xfrm>
            <a:off x="7538935" y="2453283"/>
            <a:ext cx="5870396" cy="3095691"/>
            <a:chOff x="6662635" y="2440342"/>
            <a:chExt cx="5870396" cy="3095691"/>
          </a:xfrm>
        </p:grpSpPr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A8882600-85E9-45F9-B043-2DB045940EE8}"/>
                </a:ext>
              </a:extLst>
            </p:cNvPr>
            <p:cNvGrpSpPr/>
            <p:nvPr/>
          </p:nvGrpSpPr>
          <p:grpSpPr>
            <a:xfrm>
              <a:off x="6671682" y="2440342"/>
              <a:ext cx="2069605" cy="205184"/>
              <a:chOff x="1307529" y="1552617"/>
              <a:chExt cx="2069605" cy="205184"/>
            </a:xfrm>
          </p:grpSpPr>
          <p:sp>
            <p:nvSpPr>
              <p:cNvPr id="34" name="Shape 1134">
                <a:extLst>
                  <a:ext uri="{FF2B5EF4-FFF2-40B4-BE49-F238E27FC236}">
                    <a16:creationId xmlns:a16="http://schemas.microsoft.com/office/drawing/2014/main" id="{C997366D-AD9D-4024-A7BD-531409B03BBF}"/>
                  </a:ext>
                </a:extLst>
              </p:cNvPr>
              <p:cNvSpPr/>
              <p:nvPr/>
            </p:nvSpPr>
            <p:spPr>
              <a:xfrm>
                <a:off x="1307529" y="1634601"/>
                <a:ext cx="358107" cy="1025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ts val="800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lvl1pPr>
              </a:lstStyle>
              <a:p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</a:p>
            </p:txBody>
          </p:sp>
          <p:sp>
            <p:nvSpPr>
              <p:cNvPr id="35" name="Shape 1135">
                <a:extLst>
                  <a:ext uri="{FF2B5EF4-FFF2-40B4-BE49-F238E27FC236}">
                    <a16:creationId xmlns:a16="http://schemas.microsoft.com/office/drawing/2014/main" id="{6AC18E58-6461-4EE5-ABF3-A3123EB6415E}"/>
                  </a:ext>
                </a:extLst>
              </p:cNvPr>
              <p:cNvSpPr/>
              <p:nvPr/>
            </p:nvSpPr>
            <p:spPr>
              <a:xfrm>
                <a:off x="1400915" y="1552617"/>
                <a:ext cx="1976219" cy="20518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ts val="1588"/>
                  </a:lnSpc>
                  <a:defRPr sz="700">
                    <a:solidFill>
                      <a:srgbClr val="009999"/>
                    </a:solidFill>
                    <a:latin typeface="KWGHVE+SFIT0800"/>
                    <a:ea typeface="KWGHVE+SFIT0800"/>
                    <a:cs typeface="KWGHVE+SFIT0800"/>
                    <a:sym typeface="KWGHVE+SFIT0800"/>
                  </a:defRPr>
                </a:pPr>
                <a:r>
                  <a:rPr sz="139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</a:t>
                </a:r>
                <a:r>
                  <a:rPr sz="139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altLang="zh-CN" sz="1390" dirty="0" err="1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stdio.h</a:t>
                </a:r>
                <a:r>
                  <a:rPr sz="1390" dirty="0">
                    <a:solidFill>
                      <a:srgbClr val="009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</a:p>
            </p:txBody>
          </p:sp>
        </p:grpSp>
        <p:sp>
          <p:nvSpPr>
            <p:cNvPr id="36" name="Shape 1137">
              <a:extLst>
                <a:ext uri="{FF2B5EF4-FFF2-40B4-BE49-F238E27FC236}">
                  <a16:creationId xmlns:a16="http://schemas.microsoft.com/office/drawing/2014/main" id="{FB2E7541-1B95-4D01-AAE0-45748A65A371}"/>
                </a:ext>
              </a:extLst>
            </p:cNvPr>
            <p:cNvSpPr/>
            <p:nvPr/>
          </p:nvSpPr>
          <p:spPr>
            <a:xfrm>
              <a:off x="6662635" y="2689730"/>
              <a:ext cx="5870396" cy="225702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main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()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endParaRPr lang="en-US" altLang="zh-CN" sz="1390" dirty="0">
                <a:solidFill>
                  <a:srgbClr val="23373B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n2, count 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 err="1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scanf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(“%d\”, &amp;n2);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long </a:t>
              </a:r>
              <a:r>
                <a:rPr lang="en-US" altLang="zh-CN" sz="1390" dirty="0" err="1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long</a:t>
              </a:r>
              <a:r>
                <a:rPr lang="en-US" altLang="zh-CN" sz="1390" dirty="0">
                  <a:solidFill>
                    <a:srgbClr val="00788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= n2;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while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(n &gt;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{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if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(n %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==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n = n *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</a:t>
              </a:r>
              <a:r>
                <a:rPr lang="en-US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else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 /= </a:t>
              </a:r>
              <a:r>
                <a:rPr lang="en-US" altLang="zh-CN" sz="1390" dirty="0">
                  <a:solidFill>
                    <a:srgbClr val="FF75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count++;</a:t>
              </a:r>
            </a:p>
            <a:p>
              <a:pPr>
                <a:lnSpc>
                  <a:spcPts val="1588"/>
                </a:lnSpc>
                <a:defRPr sz="700">
                  <a:solidFill>
                    <a:srgbClr val="007887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}</a:t>
              </a:r>
            </a:p>
          </p:txBody>
        </p:sp>
        <p:sp>
          <p:nvSpPr>
            <p:cNvPr id="37" name="Shape 1141">
              <a:extLst>
                <a:ext uri="{FF2B5EF4-FFF2-40B4-BE49-F238E27FC236}">
                  <a16:creationId xmlns:a16="http://schemas.microsoft.com/office/drawing/2014/main" id="{0C207991-56C7-4A2F-AD18-B85304468D19}"/>
                </a:ext>
              </a:extLst>
            </p:cNvPr>
            <p:cNvSpPr/>
            <p:nvPr/>
          </p:nvSpPr>
          <p:spPr>
            <a:xfrm>
              <a:off x="6662635" y="4894832"/>
              <a:ext cx="4387167" cy="641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pt-BR" altLang="zh-CN"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pt-BR" altLang="zh-CN" sz="1390" dirty="0">
                  <a:solidFill>
                    <a:srgbClr val="0066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printf</a:t>
              </a:r>
              <a:r>
                <a:rPr lang="pt-BR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(“%d\n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</a:t>
              </a:r>
              <a:r>
                <a:rPr lang="zh-CN" altLang="en-US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count</a:t>
              </a:r>
              <a:r>
                <a:rPr lang="pt-BR" altLang="zh-CN" sz="139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);</a:t>
              </a:r>
              <a:endParaRPr lang="en-US" altLang="zh-CN" sz="139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2938">
                <a:lnSpc>
                  <a:spcPts val="1588"/>
                </a:lnSpc>
                <a:defRPr sz="700">
                  <a:solidFill>
                    <a:srgbClr val="006699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lang="en-US" altLang="zh-CN"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</a:t>
              </a:r>
              <a:r>
                <a:rPr sz="139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rPr>
                <a:t> </a:t>
              </a:r>
              <a:r>
                <a:rPr sz="139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sz="1390" dirty="0">
                  <a:solidFill>
                    <a:srgbClr val="23373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sz="139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endParaRPr>
            </a:p>
            <a:p>
              <a:pPr>
                <a:lnSpc>
                  <a:spcPts val="1787"/>
                </a:lnSpc>
                <a:defRPr sz="700">
                  <a:solidFill>
                    <a:srgbClr val="23373B"/>
                  </a:solidFill>
                  <a:latin typeface="ATMSCL+SFTT0800"/>
                  <a:ea typeface="ATMSCL+SFTT0800"/>
                  <a:cs typeface="ATMSCL+SFTT0800"/>
                  <a:sym typeface="ATMSCL+SFTT0800"/>
                </a:defRPr>
              </a:pPr>
              <a:r>
                <a:rPr sz="13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37761DB7-F75F-4511-A03F-1306CF389DBB}"/>
              </a:ext>
            </a:extLst>
          </p:cNvPr>
          <p:cNvSpPr txBox="1"/>
          <p:nvPr/>
        </p:nvSpPr>
        <p:spPr>
          <a:xfrm>
            <a:off x="4914898" y="6319605"/>
            <a:ext cx="3284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使用数据类型</a:t>
            </a:r>
            <a:r>
              <a:rPr lang="en-US" altLang="zh-CN" b="1" dirty="0">
                <a:solidFill>
                  <a:srgbClr val="8C0202"/>
                </a:solidFill>
              </a:rPr>
              <a:t>long </a:t>
            </a:r>
            <a:r>
              <a:rPr lang="en-US" altLang="zh-CN" b="1" dirty="0" err="1">
                <a:solidFill>
                  <a:srgbClr val="8C0202"/>
                </a:solidFill>
              </a:rPr>
              <a:t>long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来解决</a:t>
            </a:r>
            <a:endParaRPr lang="zh-CN" altLang="en-US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6FC57793-3AE4-4977-8B56-76712DF83BF0}"/>
              </a:ext>
            </a:extLst>
          </p:cNvPr>
          <p:cNvSpPr/>
          <p:nvPr/>
        </p:nvSpPr>
        <p:spPr>
          <a:xfrm>
            <a:off x="7813492" y="3481763"/>
            <a:ext cx="1482908" cy="257259"/>
          </a:xfrm>
          <a:prstGeom prst="ellipse">
            <a:avLst/>
          </a:prstGeom>
          <a:noFill/>
          <a:ln>
            <a:solidFill>
              <a:srgbClr val="8C02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11144ED6-586C-4442-A07A-4283445C4212}"/>
              </a:ext>
            </a:extLst>
          </p:cNvPr>
          <p:cNvSpPr txBox="1"/>
          <p:nvPr/>
        </p:nvSpPr>
        <p:spPr>
          <a:xfrm>
            <a:off x="617585" y="2485106"/>
            <a:ext cx="1664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/>
              <a:t>样例输入：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600" dirty="0"/>
              <a:t>3</a:t>
            </a:r>
          </a:p>
          <a:p>
            <a:pPr>
              <a:lnSpc>
                <a:spcPct val="150000"/>
              </a:lnSpc>
            </a:pPr>
            <a:r>
              <a:rPr lang="zh-CN" altLang="en-US" sz="1600" dirty="0"/>
              <a:t>样例输出：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600" dirty="0"/>
              <a:t>7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2973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2" grpId="0"/>
      <p:bldP spid="39" grpId="0"/>
      <p:bldP spid="45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2748</Words>
  <Application>Microsoft Office PowerPoint</Application>
  <PresentationFormat>宽屏</PresentationFormat>
  <Paragraphs>350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ATMSCL+SFTT0800</vt:lpstr>
      <vt:lpstr>FNODJA+SFSS1000</vt:lpstr>
      <vt:lpstr>KWGHVE+SFIT0800</vt:lpstr>
      <vt:lpstr>微軟正黑體</vt:lpstr>
      <vt:lpstr>新細明體</vt:lpstr>
      <vt:lpstr>STOENK+CMSSI10</vt:lpstr>
      <vt:lpstr>等线</vt:lpstr>
      <vt:lpstr>等线 Light</vt:lpstr>
      <vt:lpstr>Arial</vt:lpstr>
      <vt:lpstr>Calibri</vt:lpstr>
      <vt:lpstr>Cambria Math</vt:lpstr>
      <vt:lpstr>Times New Roman</vt:lpstr>
      <vt:lpstr>Office 主题​​</vt:lpstr>
      <vt:lpstr>第一章  程序设计入门</vt:lpstr>
      <vt:lpstr>1.1 算数表达式</vt:lpstr>
      <vt:lpstr>1.2 变量及其输入</vt:lpstr>
      <vt:lpstr>1.3 顺序结构程序设计</vt:lpstr>
      <vt:lpstr>1.4 分支结构程序设计</vt:lpstr>
      <vt:lpstr>1.5 注解与习题</vt:lpstr>
      <vt:lpstr>第二章  循环结构程序设计</vt:lpstr>
      <vt:lpstr>2.1 for 循环</vt:lpstr>
      <vt:lpstr>2.2 while循环和do-while循环</vt:lpstr>
      <vt:lpstr>2.3 循环的代价</vt:lpstr>
      <vt:lpstr>2.4 算法竞赛中的输入输出框架</vt:lpstr>
      <vt:lpstr>2.5 作业</vt:lpstr>
      <vt:lpstr>第三章  数组和字符串</vt:lpstr>
      <vt:lpstr>3.1 数组</vt:lpstr>
      <vt:lpstr>3.2 字符数组</vt:lpstr>
      <vt:lpstr>3.3 竞赛题目选讲</vt:lpstr>
      <vt:lpstr>3.3 竞赛题目选讲</vt:lpstr>
      <vt:lpstr>3.5 作业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 程序设计入门</dc:title>
  <dc:creator>Yanyan Wang</dc:creator>
  <cp:lastModifiedBy>Yanyan Wang</cp:lastModifiedBy>
  <cp:revision>3</cp:revision>
  <dcterms:created xsi:type="dcterms:W3CDTF">2017-09-12T13:02:54Z</dcterms:created>
  <dcterms:modified xsi:type="dcterms:W3CDTF">2017-09-12T13:13:14Z</dcterms:modified>
</cp:coreProperties>
</file>