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8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75" r:id="rId31"/>
    <p:sldId id="279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1" autoAdjust="0"/>
    <p:restoredTop sz="94660"/>
  </p:normalViewPr>
  <p:slideViewPr>
    <p:cSldViewPr>
      <p:cViewPr varScale="1">
        <p:scale>
          <a:sx n="108" d="100"/>
          <a:sy n="108" d="100"/>
        </p:scale>
        <p:origin x="-16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-1260648" y="21258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ea typeface="新細明體" panose="02020500000000000000" pitchFamily="18" charset="-120"/>
              </a:rPr>
              <a:t>第四章  </a:t>
            </a:r>
            <a:r>
              <a:rPr lang="zh-CN" altLang="en-US" dirty="0" smtClean="0"/>
              <a:t>函数</a:t>
            </a:r>
            <a:r>
              <a:rPr lang="zh-CN" altLang="en-US" dirty="0"/>
              <a:t>和</a:t>
            </a:r>
            <a:r>
              <a:rPr lang="zh-CN" altLang="en-US" dirty="0" smtClean="0"/>
              <a:t>递归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7904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4.2  </a:t>
            </a:r>
            <a:r>
              <a:rPr lang="zh-CN" altLang="en-US" dirty="0" smtClean="0"/>
              <a:t>函数</a:t>
            </a:r>
            <a:r>
              <a:rPr lang="zh-CN" altLang="en-US" dirty="0"/>
              <a:t>调用与参数传递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形参与实参 </a:t>
            </a:r>
            <a:br>
              <a:rPr lang="zh-CN" altLang="en-US" dirty="0"/>
            </a:b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程序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4-5 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用函数交换变量（错误）</a:t>
            </a:r>
            <a:b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</a:br>
            <a:r>
              <a:rPr lang="en-US" altLang="zh-CN" sz="139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#include&lt;</a:t>
            </a:r>
            <a:r>
              <a:rPr lang="en-US" altLang="zh-CN" sz="1390" dirty="0" err="1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stdio.h</a:t>
            </a:r>
            <a:r>
              <a:rPr lang="en-US" altLang="zh-CN" sz="139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&gt;</a:t>
            </a:r>
            <a:br>
              <a:rPr lang="en-US" altLang="zh-CN" sz="139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void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swap(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a,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b){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t = a; a = b; b = t;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} </a:t>
            </a:r>
          </a:p>
          <a:p>
            <a:pPr marL="0" indent="0">
              <a:buNone/>
            </a:pP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 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main(){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       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a = 3, b = 4;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        swap(3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, 4);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       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printf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("%d %d\n", a, b);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    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return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0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     }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427984" y="2471999"/>
            <a:ext cx="3259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输出是“</a:t>
            </a:r>
            <a:r>
              <a:rPr lang="en-US" altLang="zh-CN" dirty="0">
                <a:solidFill>
                  <a:srgbClr val="FF0000"/>
                </a:solidFill>
              </a:rPr>
              <a:t>3 4”</a:t>
            </a:r>
            <a:r>
              <a:rPr lang="zh-CN" altLang="en-US" dirty="0">
                <a:solidFill>
                  <a:srgbClr val="FF0000"/>
                </a:solidFill>
              </a:rPr>
              <a:t>，而不是“</a:t>
            </a:r>
            <a:r>
              <a:rPr lang="en-US" altLang="zh-CN" dirty="0">
                <a:solidFill>
                  <a:srgbClr val="FF0000"/>
                </a:solidFill>
              </a:rPr>
              <a:t>4 3”</a:t>
            </a:r>
            <a:r>
              <a:rPr lang="zh-CN" altLang="en-US" dirty="0">
                <a:solidFill>
                  <a:srgbClr val="FF0000"/>
                </a:solidFill>
              </a:rPr>
              <a:t>。</a:t>
            </a:r>
          </a:p>
        </p:txBody>
      </p:sp>
      <p:sp>
        <p:nvSpPr>
          <p:cNvPr id="5" name="矩形 4"/>
          <p:cNvSpPr/>
          <p:nvPr/>
        </p:nvSpPr>
        <p:spPr>
          <a:xfrm>
            <a:off x="4427984" y="2881016"/>
            <a:ext cx="4572000" cy="28315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600" dirty="0">
                <a:solidFill>
                  <a:srgbClr val="0070C0"/>
                </a:solidFill>
              </a:rPr>
              <a:t>函数调用的</a:t>
            </a:r>
            <a:r>
              <a:rPr lang="zh-CN" altLang="en-US" sz="1600" dirty="0" smtClean="0">
                <a:solidFill>
                  <a:srgbClr val="0070C0"/>
                </a:solidFill>
              </a:rPr>
              <a:t>过程</a:t>
            </a:r>
            <a:r>
              <a:rPr lang="zh-CN" altLang="en-US" sz="1600" dirty="0">
                <a:solidFill>
                  <a:srgbClr val="0070C0"/>
                </a:solidFill>
              </a:rPr>
              <a:t>：</a:t>
            </a:r>
            <a:br>
              <a:rPr lang="zh-CN" altLang="en-US" sz="1600" dirty="0">
                <a:solidFill>
                  <a:srgbClr val="0070C0"/>
                </a:solidFill>
              </a:rPr>
            </a:br>
            <a:r>
              <a:rPr lang="zh-CN" altLang="en-US" sz="1600" dirty="0">
                <a:solidFill>
                  <a:srgbClr val="0070C0"/>
                </a:solidFill>
              </a:rPr>
              <a:t>第</a:t>
            </a:r>
            <a:r>
              <a:rPr lang="en-US" altLang="zh-CN" sz="1600" dirty="0">
                <a:solidFill>
                  <a:srgbClr val="0070C0"/>
                </a:solidFill>
              </a:rPr>
              <a:t>1</a:t>
            </a:r>
            <a:r>
              <a:rPr lang="zh-CN" altLang="en-US" sz="1600" dirty="0">
                <a:solidFill>
                  <a:srgbClr val="0070C0"/>
                </a:solidFill>
              </a:rPr>
              <a:t>步，计算参数的值。 在上面的例子中，因为</a:t>
            </a:r>
            <a:r>
              <a:rPr lang="en-US" altLang="zh-CN" sz="1600" dirty="0">
                <a:solidFill>
                  <a:srgbClr val="0070C0"/>
                </a:solidFill>
              </a:rPr>
              <a:t>a=3</a:t>
            </a:r>
            <a:r>
              <a:rPr lang="zh-CN" altLang="en-US" sz="1600" dirty="0">
                <a:solidFill>
                  <a:srgbClr val="0070C0"/>
                </a:solidFill>
              </a:rPr>
              <a:t>，</a:t>
            </a:r>
            <a:r>
              <a:rPr lang="en-US" altLang="zh-CN" sz="1600" dirty="0">
                <a:solidFill>
                  <a:srgbClr val="0070C0"/>
                </a:solidFill>
              </a:rPr>
              <a:t>b=4</a:t>
            </a:r>
            <a:r>
              <a:rPr lang="zh-CN" altLang="en-US" sz="1600" dirty="0">
                <a:solidFill>
                  <a:srgbClr val="0070C0"/>
                </a:solidFill>
              </a:rPr>
              <a:t>，所以</a:t>
            </a:r>
            <a:r>
              <a:rPr lang="en-US" altLang="zh-CN" sz="1600" dirty="0">
                <a:solidFill>
                  <a:srgbClr val="0070C0"/>
                </a:solidFill>
              </a:rPr>
              <a:t>swap(</a:t>
            </a:r>
            <a:r>
              <a:rPr lang="en-US" altLang="zh-CN" sz="1600" dirty="0" err="1">
                <a:solidFill>
                  <a:srgbClr val="0070C0"/>
                </a:solidFill>
              </a:rPr>
              <a:t>a,b</a:t>
            </a:r>
            <a:r>
              <a:rPr lang="en-US" altLang="zh-CN" sz="1600" dirty="0">
                <a:solidFill>
                  <a:srgbClr val="0070C0"/>
                </a:solidFill>
              </a:rPr>
              <a:t>)</a:t>
            </a:r>
            <a:r>
              <a:rPr lang="zh-CN" altLang="en-US" sz="1600" dirty="0">
                <a:solidFill>
                  <a:srgbClr val="0070C0"/>
                </a:solidFill>
              </a:rPr>
              <a:t>等价于</a:t>
            </a:r>
            <a:r>
              <a:rPr lang="en-US" altLang="zh-CN" sz="1600" dirty="0">
                <a:solidFill>
                  <a:srgbClr val="0070C0"/>
                </a:solidFill>
              </a:rPr>
              <a:t>swap(3,</a:t>
            </a:r>
            <a:br>
              <a:rPr lang="en-US" altLang="zh-CN" sz="1600" dirty="0">
                <a:solidFill>
                  <a:srgbClr val="0070C0"/>
                </a:solidFill>
              </a:rPr>
            </a:br>
            <a:r>
              <a:rPr lang="en-US" altLang="zh-CN" sz="1600" dirty="0">
                <a:solidFill>
                  <a:srgbClr val="0070C0"/>
                </a:solidFill>
              </a:rPr>
              <a:t>4)</a:t>
            </a:r>
            <a:r>
              <a:rPr lang="zh-CN" altLang="en-US" sz="1600" dirty="0">
                <a:solidFill>
                  <a:srgbClr val="0070C0"/>
                </a:solidFill>
              </a:rPr>
              <a:t>。 这里的</a:t>
            </a:r>
            <a:r>
              <a:rPr lang="en-US" altLang="zh-CN" sz="1600" dirty="0">
                <a:solidFill>
                  <a:srgbClr val="0070C0"/>
                </a:solidFill>
              </a:rPr>
              <a:t>3</a:t>
            </a:r>
            <a:r>
              <a:rPr lang="zh-CN" altLang="en-US" sz="1600" dirty="0">
                <a:solidFill>
                  <a:srgbClr val="0070C0"/>
                </a:solidFill>
              </a:rPr>
              <a:t>和</a:t>
            </a:r>
            <a:r>
              <a:rPr lang="en-US" altLang="zh-CN" sz="1600" dirty="0">
                <a:solidFill>
                  <a:srgbClr val="0070C0"/>
                </a:solidFill>
              </a:rPr>
              <a:t>4</a:t>
            </a:r>
            <a:r>
              <a:rPr lang="zh-CN" altLang="en-US" sz="1600" dirty="0">
                <a:solidFill>
                  <a:srgbClr val="0070C0"/>
                </a:solidFill>
              </a:rPr>
              <a:t>被称为实际参数（简称实参）。</a:t>
            </a:r>
            <a:br>
              <a:rPr lang="zh-CN" altLang="en-US" sz="1600" dirty="0">
                <a:solidFill>
                  <a:srgbClr val="0070C0"/>
                </a:solidFill>
              </a:rPr>
            </a:br>
            <a:r>
              <a:rPr lang="zh-CN" altLang="en-US" sz="1600" dirty="0">
                <a:solidFill>
                  <a:srgbClr val="0070C0"/>
                </a:solidFill>
              </a:rPr>
              <a:t>第</a:t>
            </a:r>
            <a:r>
              <a:rPr lang="en-US" altLang="zh-CN" sz="1600" dirty="0">
                <a:solidFill>
                  <a:srgbClr val="0070C0"/>
                </a:solidFill>
              </a:rPr>
              <a:t>2</a:t>
            </a:r>
            <a:r>
              <a:rPr lang="zh-CN" altLang="en-US" sz="1600" dirty="0">
                <a:solidFill>
                  <a:srgbClr val="0070C0"/>
                </a:solidFill>
              </a:rPr>
              <a:t>步，把实参赋值给函数声明中的</a:t>
            </a:r>
            <a:r>
              <a:rPr lang="en-US" altLang="zh-CN" sz="1600" dirty="0">
                <a:solidFill>
                  <a:srgbClr val="0070C0"/>
                </a:solidFill>
              </a:rPr>
              <a:t>a</a:t>
            </a:r>
            <a:r>
              <a:rPr lang="zh-CN" altLang="en-US" sz="1600" dirty="0">
                <a:solidFill>
                  <a:srgbClr val="0070C0"/>
                </a:solidFill>
              </a:rPr>
              <a:t>和</a:t>
            </a:r>
            <a:r>
              <a:rPr lang="en-US" altLang="zh-CN" sz="1600" dirty="0">
                <a:solidFill>
                  <a:srgbClr val="0070C0"/>
                </a:solidFill>
              </a:rPr>
              <a:t>b</a:t>
            </a:r>
            <a:r>
              <a:rPr lang="zh-CN" altLang="en-US" sz="1600" dirty="0">
                <a:solidFill>
                  <a:srgbClr val="0070C0"/>
                </a:solidFill>
              </a:rPr>
              <a:t>。 注意，这里的</a:t>
            </a:r>
            <a:r>
              <a:rPr lang="en-US" altLang="zh-CN" sz="1600" dirty="0">
                <a:solidFill>
                  <a:srgbClr val="0070C0"/>
                </a:solidFill>
              </a:rPr>
              <a:t>a</a:t>
            </a:r>
            <a:r>
              <a:rPr lang="zh-CN" altLang="en-US" sz="1600" dirty="0">
                <a:solidFill>
                  <a:srgbClr val="0070C0"/>
                </a:solidFill>
              </a:rPr>
              <a:t>和</a:t>
            </a:r>
            <a:r>
              <a:rPr lang="en-US" altLang="zh-CN" sz="1600" dirty="0">
                <a:solidFill>
                  <a:srgbClr val="0070C0"/>
                </a:solidFill>
              </a:rPr>
              <a:t>b</a:t>
            </a:r>
            <a:r>
              <a:rPr lang="zh-CN" altLang="en-US" sz="1600" dirty="0">
                <a:solidFill>
                  <a:srgbClr val="0070C0"/>
                </a:solidFill>
              </a:rPr>
              <a:t>与调用时的</a:t>
            </a:r>
            <a:r>
              <a:rPr lang="en-US" altLang="zh-CN" sz="1600" dirty="0">
                <a:solidFill>
                  <a:srgbClr val="0070C0"/>
                </a:solidFill>
              </a:rPr>
              <a:t>a</a:t>
            </a:r>
            <a:r>
              <a:rPr lang="zh-CN" altLang="en-US" sz="1600" dirty="0">
                <a:solidFill>
                  <a:srgbClr val="0070C0"/>
                </a:solidFill>
              </a:rPr>
              <a:t>和</a:t>
            </a:r>
            <a:r>
              <a:rPr lang="en-US" altLang="zh-CN" sz="1600" dirty="0">
                <a:solidFill>
                  <a:srgbClr val="0070C0"/>
                </a:solidFill>
              </a:rPr>
              <a:t>b</a:t>
            </a:r>
            <a:r>
              <a:rPr lang="zh-CN" altLang="en-US" sz="1600" dirty="0">
                <a:solidFill>
                  <a:srgbClr val="0070C0"/>
                </a:solidFill>
              </a:rPr>
              <a:t>是完全不</a:t>
            </a:r>
            <a:br>
              <a:rPr lang="zh-CN" altLang="en-US" sz="1600" dirty="0">
                <a:solidFill>
                  <a:srgbClr val="0070C0"/>
                </a:solidFill>
              </a:rPr>
            </a:br>
            <a:r>
              <a:rPr lang="zh-CN" altLang="en-US" sz="1600" dirty="0">
                <a:solidFill>
                  <a:srgbClr val="0070C0"/>
                </a:solidFill>
              </a:rPr>
              <a:t>同的。 前面已经说过，实参最后将算出具体的值，</a:t>
            </a:r>
            <a:r>
              <a:rPr lang="en-US" altLang="zh-CN" sz="1600" dirty="0">
                <a:solidFill>
                  <a:srgbClr val="0070C0"/>
                </a:solidFill>
              </a:rPr>
              <a:t>swap</a:t>
            </a:r>
            <a:r>
              <a:rPr lang="zh-CN" altLang="en-US" sz="1600" dirty="0">
                <a:solidFill>
                  <a:srgbClr val="0070C0"/>
                </a:solidFill>
              </a:rPr>
              <a:t>函数知道调用它的参数是</a:t>
            </a:r>
            <a:r>
              <a:rPr lang="en-US" altLang="zh-CN" sz="1600" dirty="0">
                <a:solidFill>
                  <a:srgbClr val="0070C0"/>
                </a:solidFill>
              </a:rPr>
              <a:t>3</a:t>
            </a:r>
            <a:r>
              <a:rPr lang="zh-CN" altLang="en-US" sz="1600" dirty="0">
                <a:solidFill>
                  <a:srgbClr val="0070C0"/>
                </a:solidFill>
              </a:rPr>
              <a:t>和</a:t>
            </a:r>
            <a:r>
              <a:rPr lang="en-US" altLang="zh-CN" sz="1600" dirty="0">
                <a:solidFill>
                  <a:srgbClr val="0070C0"/>
                </a:solidFill>
              </a:rPr>
              <a:t>4</a:t>
            </a:r>
            <a:r>
              <a:rPr lang="zh-CN" altLang="en-US" sz="1600" dirty="0">
                <a:solidFill>
                  <a:srgbClr val="0070C0"/>
                </a:solidFill>
              </a:rPr>
              <a:t>，却</a:t>
            </a:r>
            <a:r>
              <a:rPr lang="zh-CN" altLang="en-US" sz="1600" dirty="0" smtClean="0">
                <a:solidFill>
                  <a:srgbClr val="0070C0"/>
                </a:solidFill>
              </a:rPr>
              <a:t>不知道</a:t>
            </a:r>
            <a:r>
              <a:rPr lang="zh-CN" altLang="en-US" sz="1600" dirty="0">
                <a:solidFill>
                  <a:srgbClr val="0070C0"/>
                </a:solidFill>
              </a:rPr>
              <a:t>是怎么算出来的。 函数声明中的</a:t>
            </a:r>
            <a:r>
              <a:rPr lang="en-US" altLang="zh-CN" sz="1600" dirty="0">
                <a:solidFill>
                  <a:srgbClr val="0070C0"/>
                </a:solidFill>
              </a:rPr>
              <a:t>a</a:t>
            </a:r>
            <a:r>
              <a:rPr lang="zh-CN" altLang="en-US" sz="1600" dirty="0">
                <a:solidFill>
                  <a:srgbClr val="0070C0"/>
                </a:solidFill>
              </a:rPr>
              <a:t>和</a:t>
            </a:r>
            <a:r>
              <a:rPr lang="en-US" altLang="zh-CN" sz="1600" dirty="0">
                <a:solidFill>
                  <a:srgbClr val="0070C0"/>
                </a:solidFill>
              </a:rPr>
              <a:t>b</a:t>
            </a:r>
            <a:r>
              <a:rPr lang="zh-CN" altLang="en-US" sz="1600" dirty="0">
                <a:solidFill>
                  <a:srgbClr val="0070C0"/>
                </a:solidFill>
              </a:rPr>
              <a:t>称为形式参数（简称形参）。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67544" y="5380672"/>
            <a:ext cx="83884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 smtClean="0"/>
              <a:t>提示：</a:t>
            </a:r>
            <a:r>
              <a:rPr lang="zh-CN" altLang="en-US" sz="1600" dirty="0"/>
              <a:t>函数的形参和在函数内声明的变量都是该函数的局部变量。 无法访问</a:t>
            </a:r>
            <a:r>
              <a:rPr lang="zh-CN" altLang="en-US" sz="1600" dirty="0" smtClean="0"/>
              <a:t>其他函数</a:t>
            </a:r>
            <a:r>
              <a:rPr lang="zh-CN" altLang="en-US" sz="1600" dirty="0"/>
              <a:t>的局部变量。 局部变量的存储空间是临时分配的，函数执行完毕时，局部变量的空间</a:t>
            </a:r>
            <a:r>
              <a:rPr lang="zh-CN" altLang="en-US" sz="1600" dirty="0" smtClean="0"/>
              <a:t>将被</a:t>
            </a:r>
            <a:r>
              <a:rPr lang="zh-CN" altLang="en-US" sz="1600" dirty="0"/>
              <a:t>释放，其中的值无法保留到下次使用。 在函数外声明的变量是全局变量，可以被任何</a:t>
            </a:r>
            <a:r>
              <a:rPr lang="zh-CN" altLang="en-US" sz="1600" dirty="0" smtClean="0"/>
              <a:t>函数使用</a:t>
            </a:r>
            <a:r>
              <a:rPr lang="zh-CN" altLang="en-US" sz="1600" dirty="0"/>
              <a:t>。 操作全局变量有风险，应谨慎使用。 </a:t>
            </a:r>
            <a:br>
              <a:rPr lang="zh-CN" altLang="en-US" sz="1600" dirty="0"/>
            </a:b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4215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zh-CN" altLang="en-US" sz="6700" dirty="0"/>
              <a:t>调用栈 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第</a:t>
            </a:r>
            <a:r>
              <a:rPr lang="en-US" altLang="zh-CN" dirty="0"/>
              <a:t>1</a:t>
            </a:r>
            <a:r>
              <a:rPr lang="zh-CN" altLang="en-US" dirty="0"/>
              <a:t>步：编译程序。</a:t>
            </a:r>
            <a:br>
              <a:rPr lang="zh-CN" altLang="en-US" dirty="0"/>
            </a:br>
            <a:r>
              <a:rPr lang="en-US" altLang="zh-CN" dirty="0" err="1">
                <a:solidFill>
                  <a:srgbClr val="0070C0"/>
                </a:solidFill>
              </a:rPr>
              <a:t>gcc</a:t>
            </a:r>
            <a:r>
              <a:rPr lang="en-US" altLang="zh-CN" dirty="0">
                <a:solidFill>
                  <a:srgbClr val="0070C0"/>
                </a:solidFill>
              </a:rPr>
              <a:t> </a:t>
            </a:r>
            <a:r>
              <a:rPr lang="en-US" altLang="zh-CN" dirty="0" err="1">
                <a:solidFill>
                  <a:srgbClr val="0070C0"/>
                </a:solidFill>
              </a:rPr>
              <a:t>swap.c</a:t>
            </a:r>
            <a:r>
              <a:rPr lang="en-US" altLang="zh-CN" dirty="0">
                <a:solidFill>
                  <a:srgbClr val="0070C0"/>
                </a:solidFill>
              </a:rPr>
              <a:t> -</a:t>
            </a:r>
            <a:r>
              <a:rPr lang="en-US" altLang="zh-CN" dirty="0" err="1">
                <a:solidFill>
                  <a:srgbClr val="0070C0"/>
                </a:solidFill>
              </a:rPr>
              <a:t>std</a:t>
            </a:r>
            <a:r>
              <a:rPr lang="en-US" altLang="zh-CN" dirty="0">
                <a:solidFill>
                  <a:srgbClr val="0070C0"/>
                </a:solidFill>
              </a:rPr>
              <a:t>=c99 -g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zh-CN" altLang="en-US" dirty="0"/>
              <a:t>生成可执行程序</a:t>
            </a:r>
            <a:r>
              <a:rPr lang="en-US" altLang="zh-CN" dirty="0"/>
              <a:t>a.exe</a:t>
            </a:r>
            <a:r>
              <a:rPr lang="zh-CN" altLang="en-US" dirty="0"/>
              <a:t>（在</a:t>
            </a:r>
            <a:r>
              <a:rPr lang="en-US" altLang="zh-CN" dirty="0"/>
              <a:t>Linux</a:t>
            </a:r>
            <a:r>
              <a:rPr lang="zh-CN" altLang="en-US" dirty="0"/>
              <a:t>下是</a:t>
            </a:r>
            <a:r>
              <a:rPr lang="en-US" altLang="zh-CN" dirty="0" err="1"/>
              <a:t>a.out</a:t>
            </a:r>
            <a:r>
              <a:rPr lang="zh-CN" altLang="en-US" dirty="0"/>
              <a:t>）。 编译选项</a:t>
            </a:r>
            <a:r>
              <a:rPr lang="en-US" altLang="zh-CN" dirty="0"/>
              <a:t>-g</a:t>
            </a:r>
            <a:r>
              <a:rPr lang="zh-CN" altLang="en-US" dirty="0"/>
              <a:t>告诉编译器生成调试信息。 编译</a:t>
            </a:r>
            <a:br>
              <a:rPr lang="zh-CN" altLang="en-US" dirty="0"/>
            </a:br>
            <a:r>
              <a:rPr lang="zh-CN" altLang="en-US" dirty="0"/>
              <a:t>选项</a:t>
            </a:r>
            <a:r>
              <a:rPr lang="en-US" altLang="zh-CN" dirty="0"/>
              <a:t>-</a:t>
            </a:r>
            <a:r>
              <a:rPr lang="en-US" altLang="zh-CN" dirty="0" err="1"/>
              <a:t>std</a:t>
            </a:r>
            <a:r>
              <a:rPr lang="en-US" altLang="zh-CN" dirty="0"/>
              <a:t>=c99</a:t>
            </a:r>
            <a:r>
              <a:rPr lang="zh-CN" altLang="en-US" dirty="0"/>
              <a:t>告诉编译器按照</a:t>
            </a:r>
            <a:r>
              <a:rPr lang="en-US" altLang="zh-CN" dirty="0"/>
              <a:t>C99</a:t>
            </a:r>
            <a:r>
              <a:rPr lang="zh-CN" altLang="en-US" dirty="0"/>
              <a:t>标准编译代码。</a:t>
            </a:r>
            <a:br>
              <a:rPr lang="zh-CN" altLang="en-US" dirty="0"/>
            </a:b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第</a:t>
            </a:r>
            <a:r>
              <a:rPr lang="en-US" altLang="zh-CN" dirty="0"/>
              <a:t>2</a:t>
            </a:r>
            <a:r>
              <a:rPr lang="zh-CN" altLang="en-US" dirty="0"/>
              <a:t>步：运行</a:t>
            </a:r>
            <a:r>
              <a:rPr lang="en-US" altLang="zh-CN" dirty="0" err="1"/>
              <a:t>gdb</a:t>
            </a:r>
            <a:r>
              <a:rPr lang="zh-CN" altLang="en-US" dirty="0"/>
              <a:t>。</a:t>
            </a:r>
            <a:br>
              <a:rPr lang="zh-CN" altLang="en-US" dirty="0"/>
            </a:br>
            <a:r>
              <a:rPr lang="zh-CN" altLang="en-US" dirty="0" smtClean="0"/>
              <a:t>        </a:t>
            </a:r>
            <a:r>
              <a:rPr lang="en-US" altLang="zh-CN" dirty="0" err="1" smtClean="0">
                <a:solidFill>
                  <a:srgbClr val="0070C0"/>
                </a:solidFill>
              </a:rPr>
              <a:t>gdb</a:t>
            </a:r>
            <a:r>
              <a:rPr lang="en-US" altLang="zh-CN" dirty="0" smtClean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a.exe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 smtClean="0">
                <a:solidFill>
                  <a:srgbClr val="0070C0"/>
                </a:solidFill>
              </a:rPr>
              <a:t>        </a:t>
            </a:r>
            <a:r>
              <a:rPr lang="zh-CN" altLang="en-US" dirty="0" smtClean="0"/>
              <a:t>这样</a:t>
            </a:r>
            <a:r>
              <a:rPr lang="zh-CN" altLang="en-US" dirty="0"/>
              <a:t>，</a:t>
            </a:r>
            <a:r>
              <a:rPr lang="en-US" altLang="zh-CN" dirty="0" err="1"/>
              <a:t>gdb</a:t>
            </a:r>
            <a:r>
              <a:rPr lang="zh-CN" altLang="en-US" dirty="0"/>
              <a:t>在运行时会自动装入刚才生成的可执行程序。</a:t>
            </a:r>
            <a:br>
              <a:rPr lang="zh-CN" altLang="en-US" dirty="0"/>
            </a:b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       第</a:t>
            </a:r>
            <a:r>
              <a:rPr lang="en-US" altLang="zh-CN" dirty="0"/>
              <a:t>3</a:t>
            </a:r>
            <a:r>
              <a:rPr lang="zh-CN" altLang="en-US" dirty="0"/>
              <a:t>步：查看源码。</a:t>
            </a:r>
            <a:br>
              <a:rPr lang="zh-CN" altLang="en-US" dirty="0"/>
            </a:br>
            <a:r>
              <a:rPr lang="zh-CN" altLang="en-US" dirty="0" smtClean="0"/>
              <a:t>        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dirty="0" err="1">
                <a:solidFill>
                  <a:srgbClr val="0070C0"/>
                </a:solidFill>
              </a:rPr>
              <a:t>gdb</a:t>
            </a:r>
            <a:r>
              <a:rPr lang="en-US" altLang="zh-CN" dirty="0">
                <a:solidFill>
                  <a:srgbClr val="0070C0"/>
                </a:solidFill>
              </a:rPr>
              <a:t>) l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 smtClean="0">
                <a:solidFill>
                  <a:srgbClr val="0070C0"/>
                </a:solidFill>
              </a:rPr>
              <a:t>        #</a:t>
            </a:r>
            <a:r>
              <a:rPr lang="en-US" altLang="zh-CN" dirty="0">
                <a:solidFill>
                  <a:srgbClr val="0070C0"/>
                </a:solidFill>
              </a:rPr>
              <a:t>include&lt;</a:t>
            </a:r>
            <a:r>
              <a:rPr lang="en-US" altLang="zh-CN" dirty="0" err="1">
                <a:solidFill>
                  <a:srgbClr val="0070C0"/>
                </a:solidFill>
              </a:rPr>
              <a:t>stdio.h</a:t>
            </a:r>
            <a:r>
              <a:rPr lang="en-US" altLang="zh-CN" dirty="0">
                <a:solidFill>
                  <a:srgbClr val="0070C0"/>
                </a:solidFill>
              </a:rPr>
              <a:t>&gt;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 smtClean="0">
                <a:solidFill>
                  <a:srgbClr val="0070C0"/>
                </a:solidFill>
              </a:rPr>
              <a:t>        void </a:t>
            </a:r>
            <a:r>
              <a:rPr lang="en-US" altLang="zh-CN" dirty="0">
                <a:solidFill>
                  <a:srgbClr val="0070C0"/>
                </a:solidFill>
              </a:rPr>
              <a:t>swap(</a:t>
            </a:r>
            <a:r>
              <a:rPr lang="en-US" altLang="zh-CN" dirty="0" err="1">
                <a:solidFill>
                  <a:srgbClr val="0070C0"/>
                </a:solidFill>
              </a:rPr>
              <a:t>int</a:t>
            </a:r>
            <a:r>
              <a:rPr lang="en-US" altLang="zh-CN" dirty="0">
                <a:solidFill>
                  <a:srgbClr val="0070C0"/>
                </a:solidFill>
              </a:rPr>
              <a:t> a, </a:t>
            </a:r>
            <a:r>
              <a:rPr lang="en-US" altLang="zh-CN" dirty="0" err="1">
                <a:solidFill>
                  <a:srgbClr val="0070C0"/>
                </a:solidFill>
              </a:rPr>
              <a:t>int</a:t>
            </a:r>
            <a:r>
              <a:rPr lang="en-US" altLang="zh-CN" dirty="0">
                <a:solidFill>
                  <a:srgbClr val="0070C0"/>
                </a:solidFill>
              </a:rPr>
              <a:t> b){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 smtClean="0">
                <a:solidFill>
                  <a:srgbClr val="0070C0"/>
                </a:solidFill>
              </a:rPr>
              <a:t>            </a:t>
            </a:r>
            <a:r>
              <a:rPr lang="en-US" altLang="zh-CN" dirty="0" err="1" smtClean="0">
                <a:solidFill>
                  <a:srgbClr val="0070C0"/>
                </a:solidFill>
              </a:rPr>
              <a:t>int</a:t>
            </a:r>
            <a:r>
              <a:rPr lang="en-US" altLang="zh-CN" dirty="0" smtClean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t = a; a = b; b = t</a:t>
            </a:r>
            <a:r>
              <a:rPr lang="en-US" altLang="zh-CN" dirty="0" smtClean="0">
                <a:solidFill>
                  <a:srgbClr val="0070C0"/>
                </a:solidFill>
              </a:rPr>
              <a:t>;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70C0"/>
                </a:solidFill>
              </a:rPr>
              <a:t>        }</a:t>
            </a:r>
            <a:r>
              <a:rPr lang="en-US" altLang="zh-CN" dirty="0">
                <a:solidFill>
                  <a:srgbClr val="0070C0"/>
                </a:solidFill>
              </a:rPr>
              <a:t/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 smtClean="0">
                <a:solidFill>
                  <a:srgbClr val="0070C0"/>
                </a:solidFill>
              </a:rPr>
              <a:t>        </a:t>
            </a:r>
            <a:r>
              <a:rPr lang="en-US" altLang="zh-CN" dirty="0" err="1" smtClean="0">
                <a:solidFill>
                  <a:srgbClr val="0070C0"/>
                </a:solidFill>
              </a:rPr>
              <a:t>int</a:t>
            </a:r>
            <a:r>
              <a:rPr lang="en-US" altLang="zh-CN" dirty="0" smtClean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main(){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 smtClean="0">
                <a:solidFill>
                  <a:srgbClr val="0070C0"/>
                </a:solidFill>
              </a:rPr>
              <a:t>            </a:t>
            </a:r>
            <a:r>
              <a:rPr lang="en-US" altLang="zh-CN" dirty="0" err="1">
                <a:solidFill>
                  <a:srgbClr val="0070C0"/>
                </a:solidFill>
              </a:rPr>
              <a:t>int</a:t>
            </a:r>
            <a:r>
              <a:rPr lang="en-US" altLang="zh-CN" dirty="0">
                <a:solidFill>
                  <a:srgbClr val="0070C0"/>
                </a:solidFill>
              </a:rPr>
              <a:t> a = 3, b = 4;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 smtClean="0">
                <a:solidFill>
                  <a:srgbClr val="0070C0"/>
                </a:solidFill>
              </a:rPr>
              <a:t>            </a:t>
            </a:r>
            <a:r>
              <a:rPr lang="en-US" altLang="zh-CN" dirty="0">
                <a:solidFill>
                  <a:srgbClr val="0070C0"/>
                </a:solidFill>
              </a:rPr>
              <a:t>swap(3, 4);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 smtClean="0">
                <a:solidFill>
                  <a:srgbClr val="0070C0"/>
                </a:solidFill>
              </a:rPr>
              <a:t>            </a:t>
            </a:r>
            <a:r>
              <a:rPr lang="en-US" altLang="zh-CN" dirty="0" err="1">
                <a:solidFill>
                  <a:srgbClr val="0070C0"/>
                </a:solidFill>
              </a:rPr>
              <a:t>printf</a:t>
            </a:r>
            <a:r>
              <a:rPr lang="en-US" altLang="zh-CN" dirty="0">
                <a:solidFill>
                  <a:srgbClr val="0070C0"/>
                </a:solidFill>
              </a:rPr>
              <a:t>("%d %d\n", a, b);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 smtClean="0">
                <a:solidFill>
                  <a:srgbClr val="0070C0"/>
                </a:solidFill>
              </a:rPr>
              <a:t>            </a:t>
            </a:r>
            <a:r>
              <a:rPr lang="en-US" altLang="zh-CN" dirty="0">
                <a:solidFill>
                  <a:srgbClr val="0070C0"/>
                </a:solidFill>
              </a:rPr>
              <a:t>return 0; 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70C0"/>
                </a:solidFill>
              </a:rPr>
              <a:t>        }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4.2  </a:t>
            </a:r>
            <a:r>
              <a:rPr lang="zh-CN" altLang="en-US" dirty="0" smtClean="0"/>
              <a:t>函数</a:t>
            </a:r>
            <a:r>
              <a:rPr lang="zh-CN" altLang="en-US" dirty="0"/>
              <a:t>调用与参数传递 </a:t>
            </a:r>
          </a:p>
        </p:txBody>
      </p:sp>
    </p:spTree>
    <p:extLst>
      <p:ext uri="{BB962C8B-B14F-4D97-AF65-F5344CB8AC3E}">
        <p14:creationId xmlns:p14="http://schemas.microsoft.com/office/powerpoint/2010/main" val="392316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4.2  </a:t>
            </a:r>
            <a:r>
              <a:rPr lang="zh-CN" altLang="en-US" dirty="0" smtClean="0"/>
              <a:t>函数</a:t>
            </a:r>
            <a:r>
              <a:rPr lang="zh-CN" altLang="en-US" dirty="0"/>
              <a:t>调用与参数传递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zh-CN" altLang="en-US" dirty="0"/>
              <a:t>第</a:t>
            </a:r>
            <a:r>
              <a:rPr lang="en-US" altLang="zh-CN" dirty="0"/>
              <a:t>4</a:t>
            </a:r>
            <a:r>
              <a:rPr lang="zh-CN" altLang="en-US" dirty="0"/>
              <a:t>步：加断点并运行。</a:t>
            </a:r>
            <a:br>
              <a:rPr lang="zh-CN" altLang="en-US" dirty="0"/>
            </a:br>
            <a:r>
              <a:rPr lang="en-US" altLang="zh-CN" dirty="0">
                <a:solidFill>
                  <a:srgbClr val="0070C0"/>
                </a:solidFill>
              </a:rPr>
              <a:t>(</a:t>
            </a:r>
            <a:r>
              <a:rPr lang="en-US" altLang="zh-CN" dirty="0" err="1">
                <a:solidFill>
                  <a:srgbClr val="0070C0"/>
                </a:solidFill>
              </a:rPr>
              <a:t>gdb</a:t>
            </a:r>
            <a:r>
              <a:rPr lang="en-US" altLang="zh-CN" dirty="0">
                <a:solidFill>
                  <a:srgbClr val="0070C0"/>
                </a:solidFill>
              </a:rPr>
              <a:t>) b 4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Breakpoint 1 at 0x401308: file </a:t>
            </a:r>
            <a:r>
              <a:rPr lang="en-US" altLang="zh-CN" dirty="0" err="1">
                <a:solidFill>
                  <a:srgbClr val="0070C0"/>
                </a:solidFill>
              </a:rPr>
              <a:t>swap.c</a:t>
            </a:r>
            <a:r>
              <a:rPr lang="en-US" altLang="zh-CN" dirty="0">
                <a:solidFill>
                  <a:srgbClr val="0070C0"/>
                </a:solidFill>
              </a:rPr>
              <a:t>, line 4.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(</a:t>
            </a:r>
            <a:r>
              <a:rPr lang="en-US" altLang="zh-CN" dirty="0" err="1">
                <a:solidFill>
                  <a:srgbClr val="0070C0"/>
                </a:solidFill>
              </a:rPr>
              <a:t>gdb</a:t>
            </a:r>
            <a:r>
              <a:rPr lang="en-US" altLang="zh-CN" dirty="0">
                <a:solidFill>
                  <a:srgbClr val="0070C0"/>
                </a:solidFill>
              </a:rPr>
              <a:t>) r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Starting program: D:\a.exe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Breakpoint 1, swap (a=4, b=3) at swap.c:4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4 }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第</a:t>
            </a:r>
            <a:r>
              <a:rPr lang="en-US" altLang="zh-CN" dirty="0"/>
              <a:t>5</a:t>
            </a:r>
            <a:r>
              <a:rPr lang="zh-CN" altLang="en-US" dirty="0"/>
              <a:t>步：查看调用栈。</a:t>
            </a:r>
            <a:br>
              <a:rPr lang="zh-CN" altLang="en-US" dirty="0"/>
            </a:br>
            <a:r>
              <a:rPr lang="en-US" altLang="zh-CN" dirty="0">
                <a:solidFill>
                  <a:srgbClr val="0070C0"/>
                </a:solidFill>
              </a:rPr>
              <a:t>(</a:t>
            </a:r>
            <a:r>
              <a:rPr lang="en-US" altLang="zh-CN" dirty="0" err="1">
                <a:solidFill>
                  <a:srgbClr val="0070C0"/>
                </a:solidFill>
              </a:rPr>
              <a:t>gdb</a:t>
            </a:r>
            <a:r>
              <a:rPr lang="en-US" altLang="zh-CN" dirty="0">
                <a:solidFill>
                  <a:srgbClr val="0070C0"/>
                </a:solidFill>
              </a:rPr>
              <a:t>) </a:t>
            </a:r>
            <a:r>
              <a:rPr lang="en-US" altLang="zh-CN" dirty="0" err="1">
                <a:solidFill>
                  <a:srgbClr val="0070C0"/>
                </a:solidFill>
              </a:rPr>
              <a:t>bt</a:t>
            </a:r>
            <a:r>
              <a:rPr lang="en-US" altLang="zh-CN" dirty="0">
                <a:solidFill>
                  <a:srgbClr val="0070C0"/>
                </a:solidFill>
              </a:rPr>
              <a:t/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#0 swap (a=4, b=3) at swap.c:4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#1 0x00401356 in main () at swap.c:8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(</a:t>
            </a:r>
            <a:r>
              <a:rPr lang="en-US" altLang="zh-CN" dirty="0" err="1">
                <a:solidFill>
                  <a:srgbClr val="0070C0"/>
                </a:solidFill>
              </a:rPr>
              <a:t>gdb</a:t>
            </a:r>
            <a:r>
              <a:rPr lang="en-US" altLang="zh-CN" dirty="0">
                <a:solidFill>
                  <a:srgbClr val="0070C0"/>
                </a:solidFill>
              </a:rPr>
              <a:t>) p a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$1 = 4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(</a:t>
            </a:r>
            <a:r>
              <a:rPr lang="en-US" altLang="zh-CN" dirty="0" err="1">
                <a:solidFill>
                  <a:srgbClr val="0070C0"/>
                </a:solidFill>
              </a:rPr>
              <a:t>gdb</a:t>
            </a:r>
            <a:r>
              <a:rPr lang="en-US" altLang="zh-CN" dirty="0">
                <a:solidFill>
                  <a:srgbClr val="0070C0"/>
                </a:solidFill>
              </a:rPr>
              <a:t>) p b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$2 = 3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(</a:t>
            </a:r>
            <a:r>
              <a:rPr lang="en-US" altLang="zh-CN" dirty="0" err="1">
                <a:solidFill>
                  <a:srgbClr val="0070C0"/>
                </a:solidFill>
              </a:rPr>
              <a:t>gdb</a:t>
            </a:r>
            <a:r>
              <a:rPr lang="en-US" altLang="zh-CN" dirty="0">
                <a:solidFill>
                  <a:srgbClr val="0070C0"/>
                </a:solidFill>
              </a:rPr>
              <a:t>) up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#1 0x00401356 in main () at swap.c:8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8 swap(3, 4);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(</a:t>
            </a:r>
            <a:r>
              <a:rPr lang="en-US" altLang="zh-CN" dirty="0" err="1">
                <a:solidFill>
                  <a:srgbClr val="0070C0"/>
                </a:solidFill>
              </a:rPr>
              <a:t>gdb</a:t>
            </a:r>
            <a:r>
              <a:rPr lang="en-US" altLang="zh-CN" dirty="0">
                <a:solidFill>
                  <a:srgbClr val="0070C0"/>
                </a:solidFill>
              </a:rPr>
              <a:t>) p a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$3 = 3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(</a:t>
            </a:r>
            <a:r>
              <a:rPr lang="en-US" altLang="zh-CN" dirty="0" err="1">
                <a:solidFill>
                  <a:srgbClr val="0070C0"/>
                </a:solidFill>
              </a:rPr>
              <a:t>gdb</a:t>
            </a:r>
            <a:r>
              <a:rPr lang="en-US" altLang="zh-CN" dirty="0">
                <a:solidFill>
                  <a:srgbClr val="0070C0"/>
                </a:solidFill>
              </a:rPr>
              <a:t>) p b</a:t>
            </a:r>
            <a:br>
              <a:rPr lang="en-US" altLang="zh-CN" dirty="0">
                <a:solidFill>
                  <a:srgbClr val="0070C0"/>
                </a:solidFill>
              </a:rPr>
            </a:br>
            <a:r>
              <a:rPr lang="en-US" altLang="zh-CN" dirty="0">
                <a:solidFill>
                  <a:srgbClr val="0070C0"/>
                </a:solidFill>
              </a:rPr>
              <a:t>$4 = 4 </a:t>
            </a:r>
            <a:br>
              <a:rPr lang="en-US" altLang="zh-CN" dirty="0">
                <a:solidFill>
                  <a:srgbClr val="0070C0"/>
                </a:solidFill>
              </a:rPr>
            </a:b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72000" y="184482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b</a:t>
            </a:r>
            <a:r>
              <a:rPr lang="zh-CN" altLang="en-US" dirty="0">
                <a:solidFill>
                  <a:srgbClr val="FF0000"/>
                </a:solidFill>
              </a:rPr>
              <a:t>命令把断点设在了第</a:t>
            </a:r>
            <a:r>
              <a:rPr lang="en-US" altLang="zh-CN" dirty="0">
                <a:solidFill>
                  <a:srgbClr val="FF0000"/>
                </a:solidFill>
              </a:rPr>
              <a:t>4</a:t>
            </a:r>
            <a:r>
              <a:rPr lang="zh-CN" altLang="en-US" dirty="0">
                <a:solidFill>
                  <a:srgbClr val="FF0000"/>
                </a:solidFill>
              </a:rPr>
              <a:t>行，</a:t>
            </a:r>
            <a:r>
              <a:rPr lang="en-US" altLang="zh-CN" dirty="0">
                <a:solidFill>
                  <a:srgbClr val="FF0000"/>
                </a:solidFill>
              </a:rPr>
              <a:t>r</a:t>
            </a:r>
            <a:r>
              <a:rPr lang="zh-CN" altLang="en-US" dirty="0">
                <a:solidFill>
                  <a:srgbClr val="FF0000"/>
                </a:solidFill>
              </a:rPr>
              <a:t>命令运行程序，之后碰到了断点并停止。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580792" y="321297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根据</a:t>
            </a:r>
            <a:r>
              <a:rPr lang="en-US" altLang="zh-CN" dirty="0" err="1">
                <a:solidFill>
                  <a:srgbClr val="FF0000"/>
                </a:solidFill>
              </a:rPr>
              <a:t>bt</a:t>
            </a:r>
            <a:r>
              <a:rPr lang="zh-CN" altLang="en-US" dirty="0">
                <a:solidFill>
                  <a:srgbClr val="FF0000"/>
                </a:solidFill>
              </a:rPr>
              <a:t>命令，调用栈中包含两个栈帧：</a:t>
            </a:r>
            <a:r>
              <a:rPr lang="en-US" altLang="zh-CN" dirty="0">
                <a:solidFill>
                  <a:srgbClr val="FF0000"/>
                </a:solidFill>
              </a:rPr>
              <a:t>#0 </a:t>
            </a:r>
            <a:r>
              <a:rPr lang="zh-CN" altLang="en-US" dirty="0">
                <a:solidFill>
                  <a:srgbClr val="FF0000"/>
                </a:solidFill>
              </a:rPr>
              <a:t>和</a:t>
            </a:r>
            <a:r>
              <a:rPr lang="en-US" altLang="zh-CN" dirty="0">
                <a:solidFill>
                  <a:srgbClr val="FF0000"/>
                </a:solidFill>
              </a:rPr>
              <a:t>#1</a:t>
            </a:r>
            <a:r>
              <a:rPr lang="zh-CN" altLang="en-US" dirty="0">
                <a:solidFill>
                  <a:srgbClr val="FF0000"/>
                </a:solidFill>
              </a:rPr>
              <a:t>，其中</a:t>
            </a:r>
            <a:r>
              <a:rPr lang="en-US" altLang="zh-CN" dirty="0">
                <a:solidFill>
                  <a:srgbClr val="FF0000"/>
                </a:solidFill>
              </a:rPr>
              <a:t>0</a:t>
            </a:r>
            <a:r>
              <a:rPr lang="zh-CN" altLang="en-US" dirty="0">
                <a:solidFill>
                  <a:srgbClr val="FF0000"/>
                </a:solidFill>
              </a:rPr>
              <a:t>号是当前</a:t>
            </a:r>
            <a:r>
              <a:rPr lang="zh-CN" altLang="en-US" dirty="0" smtClean="0">
                <a:solidFill>
                  <a:srgbClr val="FF0000"/>
                </a:solidFill>
              </a:rPr>
              <a:t>栈帧</a:t>
            </a:r>
            <a:r>
              <a:rPr lang="en-US" altLang="zh-CN" dirty="0" smtClean="0">
                <a:solidFill>
                  <a:srgbClr val="FF0000"/>
                </a:solidFill>
              </a:rPr>
              <a:t>——</a:t>
            </a:r>
            <a:r>
              <a:rPr lang="en-US" altLang="zh-CN" dirty="0">
                <a:solidFill>
                  <a:srgbClr val="FF0000"/>
                </a:solidFill>
              </a:rPr>
              <a:t>swap</a:t>
            </a:r>
            <a:r>
              <a:rPr lang="zh-CN" altLang="en-US" dirty="0">
                <a:solidFill>
                  <a:srgbClr val="FF0000"/>
                </a:solidFill>
              </a:rPr>
              <a:t>函数</a:t>
            </a:r>
            <a:r>
              <a:rPr lang="zh-CN" altLang="en-US" dirty="0" smtClean="0">
                <a:solidFill>
                  <a:srgbClr val="FF0000"/>
                </a:solidFill>
              </a:rPr>
              <a:t>，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zh-CN" altLang="en-US" dirty="0">
                <a:solidFill>
                  <a:srgbClr val="FF0000"/>
                </a:solidFill>
              </a:rPr>
              <a:t>号是其“上一个”栈帧</a:t>
            </a:r>
            <a:r>
              <a:rPr lang="en-US" altLang="zh-CN" dirty="0">
                <a:solidFill>
                  <a:srgbClr val="FF0000"/>
                </a:solidFill>
              </a:rPr>
              <a:t>——main</a:t>
            </a:r>
            <a:r>
              <a:rPr lang="zh-CN" altLang="en-US" dirty="0">
                <a:solidFill>
                  <a:srgbClr val="FF0000"/>
                </a:solidFill>
              </a:rPr>
              <a:t>函数。 这里甚至能看到</a:t>
            </a:r>
            <a:r>
              <a:rPr lang="en-US" altLang="zh-CN" dirty="0">
                <a:solidFill>
                  <a:srgbClr val="FF0000"/>
                </a:solidFill>
              </a:rPr>
              <a:t>swap</a:t>
            </a:r>
            <a:r>
              <a:rPr lang="zh-CN" altLang="en-US" dirty="0">
                <a:solidFill>
                  <a:srgbClr val="FF0000"/>
                </a:solidFill>
              </a:rPr>
              <a:t>函数的返回</a:t>
            </a:r>
            <a:r>
              <a:rPr lang="zh-CN" altLang="en-US" dirty="0" smtClean="0">
                <a:solidFill>
                  <a:srgbClr val="FF0000"/>
                </a:solidFill>
              </a:rPr>
              <a:t>地址：</a:t>
            </a:r>
            <a:r>
              <a:rPr lang="en-US" altLang="zh-CN" dirty="0" smtClean="0">
                <a:solidFill>
                  <a:srgbClr val="FF0000"/>
                </a:solidFill>
              </a:rPr>
              <a:t>0x00401356</a:t>
            </a:r>
            <a:r>
              <a:rPr lang="zh-CN" altLang="en-US" dirty="0">
                <a:solidFill>
                  <a:srgbClr val="FF0000"/>
                </a:solidFill>
              </a:rPr>
              <a:t>，尽管不明确其具体</a:t>
            </a:r>
            <a:r>
              <a:rPr lang="zh-CN" altLang="en-US" dirty="0" smtClean="0">
                <a:solidFill>
                  <a:srgbClr val="FF0000"/>
                </a:solidFill>
              </a:rPr>
              <a:t>含义。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490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4.2  </a:t>
            </a:r>
            <a:r>
              <a:rPr lang="zh-CN" altLang="en-US" dirty="0" smtClean="0"/>
              <a:t>函数</a:t>
            </a:r>
            <a:r>
              <a:rPr lang="zh-CN" altLang="en-US" dirty="0"/>
              <a:t>调用与参数传递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zh-CN" altLang="en-US" sz="5800" dirty="0"/>
              <a:t>用指针作参数</a:t>
            </a:r>
            <a:endParaRPr lang="en-US" altLang="zh-CN" sz="5800" dirty="0"/>
          </a:p>
          <a:p>
            <a:pPr marL="0" indent="0">
              <a:buNone/>
            </a:pPr>
            <a:r>
              <a:rPr lang="zh-CN" altLang="en-US" sz="33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程序</a:t>
            </a:r>
            <a:r>
              <a:rPr lang="en-US" altLang="zh-CN" sz="33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4-6 </a:t>
            </a:r>
            <a:r>
              <a:rPr lang="zh-CN" altLang="en-US" sz="33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用函数交换变量（正确）</a:t>
            </a:r>
            <a:r>
              <a:rPr lang="zh-CN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/>
            </a:r>
            <a:br>
              <a:rPr lang="zh-CN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</a:br>
            <a:r>
              <a:rPr lang="en-US" altLang="zh-CN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	</a:t>
            </a:r>
            <a:r>
              <a:rPr lang="en-US" altLang="zh-CN" sz="25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#</a:t>
            </a:r>
            <a:r>
              <a:rPr lang="en-US" altLang="zh-CN" sz="25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include&lt;</a:t>
            </a:r>
            <a:r>
              <a:rPr lang="en-US" altLang="zh-CN" sz="2500" dirty="0" err="1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stdio.h</a:t>
            </a:r>
            <a:r>
              <a:rPr lang="en-US" altLang="zh-CN" sz="25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&gt;</a:t>
            </a:r>
            <a:br>
              <a:rPr lang="en-US" altLang="zh-CN" sz="25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</a:b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25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void</a:t>
            </a: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swap(</a:t>
            </a:r>
            <a:r>
              <a:rPr lang="en-US" altLang="zh-CN" sz="25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* a, </a:t>
            </a:r>
            <a:r>
              <a:rPr lang="en-US" altLang="zh-CN" sz="25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* b</a:t>
            </a: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){</a:t>
            </a:r>
            <a: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	    </a:t>
            </a:r>
            <a:r>
              <a:rPr lang="en-US" altLang="zh-CN" sz="25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t = *a; *a = *b; *b = t;</a:t>
            </a:r>
            <a:b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} </a:t>
            </a:r>
          </a:p>
          <a:p>
            <a:pPr marL="0" indent="0">
              <a:buNone/>
            </a:pP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25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main</a:t>
            </a: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(){</a:t>
            </a:r>
            <a: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</a:t>
            </a:r>
            <a:r>
              <a:rPr lang="en-US" altLang="zh-CN" sz="25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a = 3, b = 4;</a:t>
            </a:r>
            <a:b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swap</a:t>
            </a:r>
            <a: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(&amp;a, &amp;b);</a:t>
            </a:r>
            <a:b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25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 </a:t>
            </a:r>
            <a:r>
              <a:rPr lang="en-US" altLang="zh-CN" sz="25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printf</a:t>
            </a:r>
            <a: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("%d %d\n", a, b);</a:t>
            </a:r>
            <a:b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25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 return </a:t>
            </a:r>
            <a: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0;</a:t>
            </a:r>
            <a:br>
              <a:rPr lang="en-US" altLang="zh-CN" sz="25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} </a:t>
            </a:r>
          </a:p>
          <a:p>
            <a:endParaRPr lang="en-US" altLang="zh-CN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endParaRPr lang="en-US" altLang="zh-CN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endParaRPr lang="en-US" altLang="zh-CN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endParaRPr lang="en-US" altLang="zh-CN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2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endParaRPr lang="en-US" altLang="zh-CN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en-US" altLang="zh-CN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zh-CN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br>
              <a:rPr lang="zh-CN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endParaRPr lang="zh-CN" altLang="en-US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7544" y="4299438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提示：</a:t>
            </a:r>
            <a:r>
              <a:rPr lang="en-US" altLang="zh-CN" dirty="0"/>
              <a:t>C</a:t>
            </a:r>
            <a:r>
              <a:rPr lang="zh-CN" altLang="en-US" dirty="0"/>
              <a:t>语言的变量都是放在内存中的，而内存中的每个字节都有一个称为</a:t>
            </a:r>
            <a:r>
              <a:rPr lang="zh-CN" altLang="en-US" dirty="0" smtClean="0"/>
              <a:t>地址（</a:t>
            </a:r>
            <a:r>
              <a:rPr lang="en-US" altLang="zh-CN" dirty="0"/>
              <a:t>address</a:t>
            </a:r>
            <a:r>
              <a:rPr lang="zh-CN" altLang="en-US" dirty="0"/>
              <a:t>）的编号。 每个变量都占有一定数目的字节（可用</a:t>
            </a:r>
            <a:r>
              <a:rPr lang="en-US" altLang="zh-CN" dirty="0" err="1"/>
              <a:t>sizeof</a:t>
            </a:r>
            <a:r>
              <a:rPr lang="zh-CN" altLang="en-US" dirty="0"/>
              <a:t>运算符获得），其中</a:t>
            </a:r>
            <a:r>
              <a:rPr lang="zh-CN" altLang="en-US" dirty="0" smtClean="0"/>
              <a:t>第一个</a:t>
            </a:r>
            <a:r>
              <a:rPr lang="zh-CN" altLang="en-US" dirty="0"/>
              <a:t>字节的地址称为变量的地址。</a:t>
            </a:r>
          </a:p>
        </p:txBody>
      </p:sp>
    </p:spTree>
    <p:extLst>
      <p:ext uri="{BB962C8B-B14F-4D97-AF65-F5344CB8AC3E}">
        <p14:creationId xmlns:p14="http://schemas.microsoft.com/office/powerpoint/2010/main" val="269656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zh-CN" altLang="en-US" sz="5800" dirty="0"/>
              <a:t>初学者易犯的错误</a:t>
            </a:r>
          </a:p>
          <a:p>
            <a:pPr marL="0" indent="0">
              <a:buNone/>
            </a:pPr>
            <a:r>
              <a:rPr lang="zh-CN" altLang="en-US" dirty="0"/>
              <a:t>这个</a:t>
            </a:r>
            <a:r>
              <a:rPr lang="en-US" altLang="zh-CN" dirty="0"/>
              <a:t>swap</a:t>
            </a:r>
            <a:r>
              <a:rPr lang="zh-CN" altLang="en-US" dirty="0"/>
              <a:t>函数看似简单，但初学者还是很容易写错。 一种典型的错误写法是：</a:t>
            </a:r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void</a:t>
            </a:r>
            <a:r>
              <a:rPr lang="en-US" altLang="zh-CN" dirty="0" smtClean="0"/>
              <a:t> </a:t>
            </a:r>
            <a:r>
              <a:rPr lang="en-US" altLang="zh-CN" dirty="0"/>
              <a:t>swap(</a:t>
            </a:r>
            <a:r>
              <a:rPr lang="en-US" altLang="zh-CN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/>
              <a:t>* a, </a:t>
            </a:r>
            <a:r>
              <a:rPr lang="en-US" altLang="zh-CN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/>
              <a:t>* b</a:t>
            </a:r>
            <a:r>
              <a:rPr lang="en-US" altLang="zh-CN" dirty="0" smtClean="0"/>
              <a:t>){</a:t>
            </a: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 smtClean="0"/>
              <a:t>	   </a:t>
            </a: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dirty="0"/>
              <a:t>*t = a; a = b; b = t</a:t>
            </a:r>
            <a:r>
              <a:rPr lang="en-US" altLang="zh-CN" dirty="0" smtClean="0"/>
              <a:t>;</a:t>
            </a:r>
          </a:p>
          <a:p>
            <a:pPr marL="457200" lvl="1" indent="0">
              <a:buNone/>
            </a:pPr>
            <a:r>
              <a:rPr lang="en-US" altLang="zh-CN" dirty="0" smtClean="0"/>
              <a:t>	}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此写法交换了</a:t>
            </a:r>
            <a:r>
              <a:rPr lang="en-US" altLang="zh-CN" dirty="0"/>
              <a:t>swap</a:t>
            </a:r>
            <a:r>
              <a:rPr lang="zh-CN" altLang="en-US" dirty="0"/>
              <a:t>函数的局部变量</a:t>
            </a:r>
            <a:r>
              <a:rPr lang="en-US" altLang="zh-CN" dirty="0"/>
              <a:t>a</a:t>
            </a:r>
            <a:r>
              <a:rPr lang="zh-CN" altLang="en-US" dirty="0"/>
              <a:t>和</a:t>
            </a:r>
            <a:r>
              <a:rPr lang="en-US" altLang="zh-CN" dirty="0"/>
              <a:t>b</a:t>
            </a:r>
            <a:r>
              <a:rPr lang="zh-CN" altLang="en-US" dirty="0"/>
              <a:t>（辅助变量</a:t>
            </a:r>
            <a:r>
              <a:rPr lang="en-US" altLang="zh-CN" dirty="0"/>
              <a:t>t</a:t>
            </a:r>
            <a:r>
              <a:rPr lang="zh-CN" altLang="en-US" dirty="0"/>
              <a:t>必须是指针。 </a:t>
            </a:r>
            <a:r>
              <a:rPr lang="en-US" altLang="zh-CN" dirty="0" err="1"/>
              <a:t>int</a:t>
            </a:r>
            <a:r>
              <a:rPr lang="en-US" altLang="zh-CN" dirty="0"/>
              <a:t> t = a</a:t>
            </a:r>
            <a:r>
              <a:rPr lang="zh-CN" altLang="en-US" dirty="0"/>
              <a:t>是错误的</a:t>
            </a:r>
            <a:r>
              <a:rPr lang="zh-CN" altLang="en-US" dirty="0" smtClean="0"/>
              <a:t>），但</a:t>
            </a:r>
            <a:r>
              <a:rPr lang="zh-CN" altLang="en-US" dirty="0"/>
              <a:t>却始终没有修改它们指向的内容，因此</a:t>
            </a:r>
            <a:r>
              <a:rPr lang="en-US" altLang="zh-CN" dirty="0"/>
              <a:t>main</a:t>
            </a:r>
            <a:r>
              <a:rPr lang="zh-CN" altLang="en-US" dirty="0"/>
              <a:t>函数中的</a:t>
            </a:r>
            <a:r>
              <a:rPr lang="en-US" altLang="zh-CN" dirty="0"/>
              <a:t>a</a:t>
            </a:r>
            <a:r>
              <a:rPr lang="zh-CN" altLang="en-US" dirty="0"/>
              <a:t>和</a:t>
            </a:r>
            <a:r>
              <a:rPr lang="en-US" altLang="zh-CN" dirty="0"/>
              <a:t>b</a:t>
            </a:r>
            <a:r>
              <a:rPr lang="zh-CN" altLang="en-US" dirty="0"/>
              <a:t>不会改变。 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另</a:t>
            </a:r>
            <a:r>
              <a:rPr lang="zh-CN" altLang="en-US" dirty="0"/>
              <a:t>一种错误写法是：</a:t>
            </a:r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void</a:t>
            </a:r>
            <a:r>
              <a:rPr lang="en-US" altLang="zh-CN" dirty="0" smtClean="0"/>
              <a:t> </a:t>
            </a:r>
            <a:r>
              <a:rPr lang="en-US" altLang="zh-CN" dirty="0"/>
              <a:t>swap(</a:t>
            </a:r>
            <a:r>
              <a:rPr lang="en-US" altLang="zh-CN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/>
              <a:t>* a, </a:t>
            </a:r>
            <a:r>
              <a:rPr lang="en-US" altLang="zh-CN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/>
              <a:t>* b</a:t>
            </a:r>
            <a:r>
              <a:rPr lang="en-US" altLang="zh-CN" dirty="0" smtClean="0"/>
              <a:t>){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	    </a:t>
            </a:r>
            <a:r>
              <a:rPr lang="en-US" altLang="zh-CN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*t;</a:t>
            </a:r>
          </a:p>
          <a:p>
            <a:pPr marL="0" indent="0">
              <a:buNone/>
            </a:pPr>
            <a:r>
              <a:rPr lang="en-US" altLang="zh-CN" dirty="0" smtClean="0"/>
              <a:t>	    *</a:t>
            </a:r>
            <a:r>
              <a:rPr lang="en-US" altLang="zh-CN" dirty="0"/>
              <a:t>t = *a; *a = *b; *b = *t;</a:t>
            </a:r>
          </a:p>
          <a:p>
            <a:pPr marL="0" indent="0">
              <a:buNone/>
            </a:pPr>
            <a:r>
              <a:rPr lang="en-US" altLang="zh-CN" dirty="0" smtClean="0"/>
              <a:t>	}</a:t>
            </a:r>
          </a:p>
          <a:p>
            <a:pPr marL="0" indent="0">
              <a:buNone/>
            </a:pPr>
            <a:r>
              <a:rPr lang="zh-CN" altLang="en-US" dirty="0"/>
              <a:t>因为</a:t>
            </a:r>
            <a:r>
              <a:rPr lang="en-US" altLang="zh-CN" dirty="0"/>
              <a:t>t</a:t>
            </a:r>
            <a:r>
              <a:rPr lang="zh-CN" altLang="en-US" dirty="0"/>
              <a:t>是一个变量（指针也是一</a:t>
            </a:r>
            <a:r>
              <a:rPr lang="zh-CN" altLang="en-US" dirty="0" smtClean="0"/>
              <a:t>个变量</a:t>
            </a:r>
            <a:r>
              <a:rPr lang="zh-CN" altLang="en-US" dirty="0"/>
              <a:t>，只不过类型是“指针”），所以根据规则，它在赋值之前是不确定的。 如果这个</a:t>
            </a:r>
            <a:r>
              <a:rPr lang="zh-CN" altLang="en-US" dirty="0" smtClean="0"/>
              <a:t>“不确定的值”</a:t>
            </a:r>
            <a:r>
              <a:rPr lang="zh-CN" altLang="en-US" dirty="0"/>
              <a:t>所代表的内存单元恰好是能写入的，那么这段程序将正常工作；但如果它是</a:t>
            </a:r>
            <a:r>
              <a:rPr lang="zh-CN" altLang="en-US" dirty="0" smtClean="0"/>
              <a:t>只读的</a:t>
            </a:r>
            <a:r>
              <a:rPr lang="zh-CN" altLang="en-US" dirty="0"/>
              <a:t>，程序可能会崩溃。 读者可尝试赋初值</a:t>
            </a:r>
            <a:r>
              <a:rPr lang="en-US" altLang="zh-CN" dirty="0" err="1"/>
              <a:t>int</a:t>
            </a:r>
            <a:r>
              <a:rPr lang="en-US" altLang="zh-CN" dirty="0"/>
              <a:t> *t = 0</a:t>
            </a:r>
            <a:r>
              <a:rPr lang="zh-CN" altLang="en-US" dirty="0"/>
              <a:t>，看看内存地址“</a:t>
            </a:r>
            <a:r>
              <a:rPr lang="en-US" altLang="zh-CN" dirty="0"/>
              <a:t>0”</a:t>
            </a:r>
            <a:r>
              <a:rPr lang="zh-CN" altLang="en-US" dirty="0"/>
              <a:t>能不能写。 </a:t>
            </a: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4.2  </a:t>
            </a:r>
            <a:r>
              <a:rPr lang="zh-CN" altLang="en-US" dirty="0" smtClean="0"/>
              <a:t>函数</a:t>
            </a:r>
            <a:r>
              <a:rPr lang="zh-CN" altLang="en-US" dirty="0"/>
              <a:t>调用与参数传递 </a:t>
            </a:r>
          </a:p>
        </p:txBody>
      </p:sp>
    </p:spTree>
    <p:extLst>
      <p:ext uri="{BB962C8B-B14F-4D97-AF65-F5344CB8AC3E}">
        <p14:creationId xmlns:p14="http://schemas.microsoft.com/office/powerpoint/2010/main" val="122481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程序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4-7 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计算数组的元素和（错误）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en-US" altLang="zh-CN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sum(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a[]) {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ans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= 0;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for(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 = 0; i &lt;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sizeof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(a); i++) 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ans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+= a[i];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return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ans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}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4.2  </a:t>
            </a:r>
            <a:r>
              <a:rPr lang="zh-CN" altLang="en-US" dirty="0" smtClean="0"/>
              <a:t>函数</a:t>
            </a:r>
            <a:r>
              <a:rPr lang="zh-CN" altLang="en-US" dirty="0"/>
              <a:t>调用与参数传递 </a:t>
            </a:r>
          </a:p>
        </p:txBody>
      </p:sp>
    </p:spTree>
    <p:extLst>
      <p:ext uri="{BB962C8B-B14F-4D97-AF65-F5344CB8AC3E}">
        <p14:creationId xmlns:p14="http://schemas.microsoft.com/office/powerpoint/2010/main" val="118143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程序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4-8 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计算数组的元素和（正确</a:t>
            </a:r>
            <a:r>
              <a:rPr lang="zh-CN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）</a:t>
            </a:r>
            <a:endParaRPr lang="en-US" altLang="zh-CN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  <a:ea typeface="ATMSCL+SFTT0800"/>
              <a:cs typeface="ATMSCL+SFTT0800"/>
            </a:endParaRPr>
          </a:p>
          <a:p>
            <a:pPr>
              <a:lnSpc>
                <a:spcPct val="80000"/>
              </a:lnSpc>
            </a:pP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/>
            </a:r>
            <a:b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</a:b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	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sum(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* a,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n) {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ans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= 0;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for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 = 0; i &lt; n; i++)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     </a:t>
            </a:r>
            <a:r>
              <a:rPr lang="en-US" altLang="zh-CN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ans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+= a[i];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return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ans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}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4.2  </a:t>
            </a:r>
            <a:r>
              <a:rPr lang="zh-CN" altLang="en-US" dirty="0" smtClean="0"/>
              <a:t>函数</a:t>
            </a:r>
            <a:r>
              <a:rPr lang="zh-CN" altLang="en-US" dirty="0"/>
              <a:t>调用与参数传递 </a:t>
            </a:r>
          </a:p>
        </p:txBody>
      </p:sp>
    </p:spTree>
    <p:extLst>
      <p:ext uri="{BB962C8B-B14F-4D97-AF65-F5344CB8AC3E}">
        <p14:creationId xmlns:p14="http://schemas.microsoft.com/office/powerpoint/2010/main" val="171793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zh-CN" altLang="en-US" sz="33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程序</a:t>
            </a:r>
            <a:r>
              <a:rPr lang="en-US" altLang="zh-CN" sz="33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4-9 </a:t>
            </a:r>
            <a:r>
              <a:rPr lang="zh-CN" altLang="en-US" sz="33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计算左闭右开区间内的元素和（两种写法</a:t>
            </a:r>
            <a:r>
              <a:rPr lang="zh-CN" altLang="en-US" sz="3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）</a:t>
            </a:r>
            <a:endParaRPr lang="en-US" altLang="zh-CN" sz="3300" dirty="0" smtClean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  <a:ea typeface="ATMSCL+SFTT0800"/>
              <a:cs typeface="ATMSCL+SFTT0800"/>
            </a:endParaRPr>
          </a:p>
          <a:p>
            <a:r>
              <a:rPr lang="zh-CN" altLang="en-US" sz="33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/>
            </a:r>
            <a:br>
              <a:rPr lang="zh-CN" altLang="en-US" sz="33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</a:br>
            <a:r>
              <a:rPr lang="zh-CN" altLang="en-US" dirty="0"/>
              <a:t>写法一：</a:t>
            </a:r>
            <a:br>
              <a:rPr lang="zh-CN" altLang="en-US" dirty="0"/>
            </a:br>
            <a:r>
              <a:rPr lang="en-US" altLang="zh-CN" dirty="0" smtClean="0"/>
              <a:t>	</a:t>
            </a:r>
            <a:r>
              <a:rPr lang="en-US" altLang="zh-CN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sum(</a:t>
            </a:r>
            <a:r>
              <a:rPr lang="en-US" altLang="zh-CN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/>
              <a:t>* begin, </a:t>
            </a:r>
            <a:r>
              <a:rPr lang="en-US" altLang="zh-CN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/>
              <a:t>* end) {</a:t>
            </a:r>
            <a:br>
              <a:rPr lang="en-US" altLang="zh-CN" dirty="0"/>
            </a:br>
            <a:r>
              <a:rPr lang="en-US" altLang="zh-CN" dirty="0" smtClean="0"/>
              <a:t>	</a:t>
            </a:r>
            <a:r>
              <a:rPr lang="en-US" altLang="zh-CN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n = end - begin;</a:t>
            </a:r>
            <a:br>
              <a:rPr lang="en-US" altLang="zh-CN" dirty="0"/>
            </a:br>
            <a:r>
              <a:rPr lang="en-US" altLang="zh-CN" dirty="0" smtClean="0"/>
              <a:t>	</a:t>
            </a:r>
            <a:r>
              <a:rPr lang="en-US" altLang="zh-CN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 smtClean="0"/>
              <a:t> </a:t>
            </a:r>
            <a:r>
              <a:rPr lang="en-US" altLang="zh-CN" dirty="0" err="1"/>
              <a:t>ans</a:t>
            </a:r>
            <a:r>
              <a:rPr lang="en-US" altLang="zh-CN" dirty="0"/>
              <a:t> = 0;</a:t>
            </a:r>
            <a:br>
              <a:rPr lang="en-US" altLang="zh-CN" dirty="0"/>
            </a:b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en-US" altLang="zh-CN" dirty="0" smtClean="0"/>
              <a:t>(</a:t>
            </a:r>
            <a:r>
              <a:rPr lang="en-US" altLang="zh-CN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i = 0; i &lt; n; i++)</a:t>
            </a:r>
            <a:br>
              <a:rPr lang="en-US" altLang="zh-CN" dirty="0"/>
            </a:br>
            <a:r>
              <a:rPr lang="en-US" altLang="zh-CN" dirty="0" smtClean="0"/>
              <a:t>	      </a:t>
            </a:r>
            <a:r>
              <a:rPr lang="en-US" altLang="zh-CN" dirty="0" err="1" smtClean="0"/>
              <a:t>ans</a:t>
            </a:r>
            <a:r>
              <a:rPr lang="en-US" altLang="zh-CN" dirty="0" smtClean="0"/>
              <a:t> </a:t>
            </a:r>
            <a:r>
              <a:rPr lang="en-US" altLang="zh-CN" dirty="0"/>
              <a:t>+= begin[i];</a:t>
            </a:r>
            <a:br>
              <a:rPr lang="en-US" altLang="zh-CN" dirty="0"/>
            </a:br>
            <a:r>
              <a:rPr lang="en-US" altLang="zh-CN" dirty="0" smtClean="0"/>
              <a:t>	      </a:t>
            </a: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return</a:t>
            </a:r>
            <a:r>
              <a:rPr lang="en-US" altLang="zh-CN" dirty="0" smtClean="0"/>
              <a:t> </a:t>
            </a:r>
            <a:r>
              <a:rPr lang="en-US" altLang="zh-CN" dirty="0" err="1"/>
              <a:t>ans</a:t>
            </a:r>
            <a:r>
              <a:rPr lang="en-US" altLang="zh-CN" dirty="0"/>
              <a:t>;</a:t>
            </a:r>
            <a:br>
              <a:rPr lang="en-US" altLang="zh-CN" dirty="0"/>
            </a:br>
            <a:r>
              <a:rPr lang="en-US" altLang="zh-CN" dirty="0" smtClean="0"/>
              <a:t>	} </a:t>
            </a:r>
          </a:p>
          <a:p>
            <a:r>
              <a:rPr lang="zh-CN" altLang="en-US" dirty="0" smtClean="0"/>
              <a:t>写法</a:t>
            </a:r>
            <a:r>
              <a:rPr lang="zh-CN" altLang="en-US" dirty="0"/>
              <a:t>二：</a:t>
            </a:r>
            <a:br>
              <a:rPr lang="zh-CN" altLang="en-US" dirty="0"/>
            </a:br>
            <a:r>
              <a:rPr lang="en-US" altLang="zh-CN" dirty="0" smtClean="0"/>
              <a:t>	</a:t>
            </a:r>
            <a:r>
              <a:rPr lang="en-US" altLang="zh-CN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sum(</a:t>
            </a:r>
            <a:r>
              <a:rPr lang="en-US" altLang="zh-CN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/>
              <a:t>* begin,</a:t>
            </a:r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/>
              <a:t>* end) {</a:t>
            </a:r>
            <a:br>
              <a:rPr lang="en-US" altLang="zh-CN" dirty="0"/>
            </a:br>
            <a:r>
              <a:rPr lang="en-US" altLang="zh-CN" dirty="0" smtClean="0"/>
              <a:t>	</a:t>
            </a:r>
            <a:r>
              <a:rPr lang="en-US" altLang="zh-CN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*p = begin;</a:t>
            </a:r>
            <a:br>
              <a:rPr lang="en-US" altLang="zh-CN" dirty="0"/>
            </a:br>
            <a:r>
              <a:rPr lang="en-US" altLang="zh-CN" dirty="0" smtClean="0"/>
              <a:t>	</a:t>
            </a:r>
            <a:r>
              <a:rPr lang="en-US" altLang="zh-CN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 smtClean="0"/>
              <a:t> </a:t>
            </a:r>
            <a:r>
              <a:rPr lang="en-US" altLang="zh-CN" dirty="0" err="1"/>
              <a:t>ans</a:t>
            </a:r>
            <a:r>
              <a:rPr lang="en-US" altLang="zh-CN" dirty="0"/>
              <a:t> = 0;</a:t>
            </a:r>
            <a:br>
              <a:rPr lang="en-US" altLang="zh-CN" dirty="0"/>
            </a:b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en-US" altLang="zh-CN" dirty="0" smtClean="0"/>
              <a:t>(</a:t>
            </a:r>
            <a:r>
              <a:rPr lang="en-US" altLang="zh-CN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*p = begin; p != end; p++)</a:t>
            </a:r>
            <a:br>
              <a:rPr lang="en-US" altLang="zh-CN" dirty="0"/>
            </a:br>
            <a:r>
              <a:rPr lang="en-US" altLang="zh-CN" dirty="0" smtClean="0"/>
              <a:t>	      </a:t>
            </a:r>
            <a:r>
              <a:rPr lang="en-US" altLang="zh-CN" dirty="0" err="1" smtClean="0"/>
              <a:t>ans</a:t>
            </a:r>
            <a:r>
              <a:rPr lang="en-US" altLang="zh-CN" dirty="0" smtClean="0"/>
              <a:t> </a:t>
            </a:r>
            <a:r>
              <a:rPr lang="en-US" altLang="zh-CN" dirty="0"/>
              <a:t>+= *p;</a:t>
            </a:r>
            <a:br>
              <a:rPr lang="en-US" altLang="zh-CN" dirty="0"/>
            </a:br>
            <a:r>
              <a:rPr lang="en-US" altLang="zh-CN" dirty="0" smtClean="0"/>
              <a:t>	      </a:t>
            </a: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return </a:t>
            </a:r>
            <a:r>
              <a:rPr lang="en-US" altLang="zh-CN" dirty="0" err="1"/>
              <a:t>ans</a:t>
            </a:r>
            <a:r>
              <a:rPr lang="en-US" altLang="zh-CN" dirty="0"/>
              <a:t>; </a:t>
            </a:r>
            <a:endParaRPr lang="en-US" altLang="zh-CN" dirty="0" smtClean="0"/>
          </a:p>
          <a:p>
            <a:pPr marL="914400" lvl="2" indent="0">
              <a:buNone/>
            </a:pPr>
            <a:r>
              <a:rPr lang="en-US" altLang="zh-CN" dirty="0"/>
              <a:t>}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4.2  </a:t>
            </a:r>
            <a:r>
              <a:rPr lang="zh-CN" altLang="en-US" dirty="0" smtClean="0"/>
              <a:t>函数</a:t>
            </a:r>
            <a:r>
              <a:rPr lang="zh-CN" altLang="en-US" dirty="0"/>
              <a:t>调用与参数传递 </a:t>
            </a:r>
          </a:p>
        </p:txBody>
      </p:sp>
    </p:spTree>
    <p:extLst>
      <p:ext uri="{BB962C8B-B14F-4D97-AF65-F5344CB8AC3E}">
        <p14:creationId xmlns:p14="http://schemas.microsoft.com/office/powerpoint/2010/main" val="73224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程序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4-10 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用递归法计算</a:t>
            </a:r>
            <a:r>
              <a:rPr lang="zh-CN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阶乘</a:t>
            </a:r>
            <a:endParaRPr lang="en-US" altLang="zh-CN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  <a:ea typeface="ATMSCL+SFTT0800"/>
              <a:cs typeface="ATMSCL+SFTT0800"/>
            </a:endParaRPr>
          </a:p>
          <a:p>
            <a:pPr>
              <a:lnSpc>
                <a:spcPct val="80000"/>
              </a:lnSpc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	</a:t>
            </a:r>
            <a:r>
              <a:rPr lang="en-US" altLang="zh-CN" sz="139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#</a:t>
            </a:r>
            <a:r>
              <a:rPr lang="en-US" altLang="zh-CN" sz="139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include&lt;</a:t>
            </a:r>
            <a:r>
              <a:rPr lang="en-US" altLang="zh-CN" sz="1390" dirty="0" err="1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stdio.h</a:t>
            </a:r>
            <a:r>
              <a:rPr lang="en-US" altLang="zh-CN" sz="139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&gt;</a:t>
            </a:r>
            <a:br>
              <a:rPr lang="en-US" altLang="zh-CN" sz="139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f(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n){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return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n == 0 ? 1 : f(n-1)*n;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}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main() {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  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printf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("%d\n", f(3));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return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0;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}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/>
            </a:r>
            <a:b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</a:br>
            <a:endParaRPr lang="en-US" altLang="zh-CN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  <a:ea typeface="ATMSCL+SFTT0800"/>
              <a:cs typeface="ATMSCL+SFTT0800"/>
            </a:endParaRPr>
          </a:p>
          <a:p>
            <a:pPr>
              <a:lnSpc>
                <a:spcPct val="80000"/>
              </a:lnSpc>
            </a:pPr>
            <a:endParaRPr lang="en-US" altLang="zh-CN" sz="1800" dirty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</a:endParaRPr>
          </a:p>
          <a:p>
            <a:pPr>
              <a:lnSpc>
                <a:spcPct val="80000"/>
              </a:lnSpc>
            </a:pPr>
            <a:endParaRPr lang="en-US" altLang="zh-CN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</a:endParaRPr>
          </a:p>
          <a:p>
            <a:pPr>
              <a:lnSpc>
                <a:spcPct val="80000"/>
              </a:lnSpc>
            </a:pPr>
            <a:endParaRPr lang="en-US" altLang="zh-CN" sz="1800" dirty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</a:endParaRPr>
          </a:p>
          <a:p>
            <a:pPr>
              <a:lnSpc>
                <a:spcPct val="80000"/>
              </a:lnSpc>
            </a:pPr>
            <a:r>
              <a:rPr lang="zh-CN" altLang="en-US" sz="1800" dirty="0" smtClean="0"/>
              <a:t>提示：</a:t>
            </a:r>
            <a:r>
              <a:rPr lang="en-US" altLang="zh-CN" sz="1800" dirty="0"/>
              <a:t>C</a:t>
            </a:r>
            <a:r>
              <a:rPr lang="zh-CN" altLang="en-US" sz="1800" dirty="0"/>
              <a:t>语言支持递归，即函数可以直接或间接地调用自己。 但要注意为</a:t>
            </a:r>
            <a:r>
              <a:rPr lang="zh-CN" altLang="en-US" sz="1800" dirty="0" smtClean="0"/>
              <a:t>递归函数编写</a:t>
            </a:r>
            <a:r>
              <a:rPr lang="zh-CN" altLang="en-US" sz="1800" dirty="0"/>
              <a:t>终止条件，否则将产生无限递归。 </a:t>
            </a:r>
            <a:br>
              <a:rPr lang="zh-CN" altLang="en-US" sz="1800" dirty="0"/>
            </a:br>
            <a:endParaRPr lang="zh-CN" altLang="en-US" sz="1800" dirty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  <a:ea typeface="ATMSCL+SFTT0800"/>
              <a:cs typeface="ATMSCL+SFTT0800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4.3  </a:t>
            </a:r>
            <a:r>
              <a:rPr lang="zh-CN" altLang="en-US" dirty="0" smtClean="0">
                <a:ea typeface="新細明體" panose="02020500000000000000" pitchFamily="18" charset="-120"/>
              </a:rPr>
              <a:t>递归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4067944" y="2132856"/>
                <a:ext cx="4572000" cy="64671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zh-CN" altLang="zh-CN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zh-CN" altLang="zh-CN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altLang="zh-CN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zh-CN" altLang="zh-CN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en-US" altLang="zh-CN" i="1">
                                  <a:latin typeface="Cambria Math"/>
                                </a:rPr>
                                <m:t>=1</m:t>
                              </m:r>
                            </m:e>
                            <m:e>
                              <m:r>
                                <a:rPr lang="en-US" altLang="zh-CN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zh-CN" altLang="zh-CN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d>
                              <m:r>
                                <a:rPr lang="en-US" altLang="zh-CN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altLang="zh-CN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altLang="zh-CN" i="1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altLang="zh-CN" i="1"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US" altLang="zh-CN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altLang="zh-CN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altLang="zh-CN" i="1">
                                  <a:latin typeface="Cambria Math"/>
                                </a:rPr>
                                <m:t>−1)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132856"/>
                <a:ext cx="4572000" cy="6467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xmlns="" id="{FCED0173-B7ED-45F4-95BD-EDAAC95B876F}"/>
              </a:ext>
            </a:extLst>
          </p:cNvPr>
          <p:cNvCxnSpPr>
            <a:cxnSpLocks/>
          </p:cNvCxnSpPr>
          <p:nvPr/>
        </p:nvCxnSpPr>
        <p:spPr>
          <a:xfrm>
            <a:off x="3779912" y="2456214"/>
            <a:ext cx="1512168" cy="1"/>
          </a:xfrm>
          <a:prstGeom prst="straightConnector1">
            <a:avLst/>
          </a:prstGeom>
          <a:ln w="19050">
            <a:solidFill>
              <a:srgbClr val="8C020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81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zh-CN" altLang="en-US" sz="1800" dirty="0"/>
              <a:t>例题</a:t>
            </a:r>
            <a:r>
              <a:rPr lang="en-US" altLang="zh-CN" sz="1800" b="1" dirty="0"/>
              <a:t>4-2 </a:t>
            </a:r>
            <a:r>
              <a:rPr lang="zh-CN" altLang="en-US" sz="1800" dirty="0"/>
              <a:t>刽子手游戏（</a:t>
            </a:r>
            <a:r>
              <a:rPr lang="en-US" altLang="zh-CN" sz="1800" b="1" dirty="0"/>
              <a:t>Hangman Judge, </a:t>
            </a:r>
            <a:r>
              <a:rPr lang="en-US" altLang="zh-CN" sz="1800" b="1" dirty="0" err="1"/>
              <a:t>UVa</a:t>
            </a:r>
            <a:r>
              <a:rPr lang="en-US" altLang="zh-CN" sz="1800" b="1" dirty="0"/>
              <a:t> 489</a:t>
            </a:r>
            <a:r>
              <a:rPr lang="zh-CN" altLang="en-US" sz="1800" dirty="0"/>
              <a:t>）</a:t>
            </a:r>
            <a:r>
              <a:rPr lang="en-US" altLang="zh-CN" sz="1800" dirty="0"/>
              <a:t> </a:t>
            </a:r>
            <a:br>
              <a:rPr lang="en-US" altLang="zh-CN" sz="1800" dirty="0"/>
            </a:b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/>
            </a:r>
            <a:b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</a:br>
            <a:r>
              <a:rPr lang="zh-CN" altLang="en-US" sz="1400" dirty="0"/>
              <a:t>刽子手游戏其实是一款猜单词游戏，如图</a:t>
            </a:r>
            <a:r>
              <a:rPr lang="en-US" altLang="zh-CN" sz="1400" dirty="0"/>
              <a:t>4-</a:t>
            </a:r>
            <a:br>
              <a:rPr lang="en-US" altLang="zh-CN" sz="1400" dirty="0"/>
            </a:br>
            <a:r>
              <a:rPr lang="en-US" altLang="zh-CN" sz="1400" dirty="0"/>
              <a:t>1</a:t>
            </a:r>
            <a:r>
              <a:rPr lang="zh-CN" altLang="en-US" sz="1400" dirty="0"/>
              <a:t>所示。 游戏规则是这样的：计算机想一个单词</a:t>
            </a:r>
            <a:br>
              <a:rPr lang="zh-CN" altLang="en-US" sz="1400" dirty="0"/>
            </a:br>
            <a:r>
              <a:rPr lang="zh-CN" altLang="en-US" sz="1400" dirty="0"/>
              <a:t>让你猜，你每次可以猜一个字母。 如果单词里有</a:t>
            </a:r>
            <a:br>
              <a:rPr lang="zh-CN" altLang="en-US" sz="1400" dirty="0"/>
            </a:br>
            <a:r>
              <a:rPr lang="zh-CN" altLang="en-US" sz="1400" dirty="0"/>
              <a:t>那个字母，所有该字母会显示出来；如果没有那</a:t>
            </a:r>
            <a:br>
              <a:rPr lang="zh-CN" altLang="en-US" sz="1400" dirty="0"/>
            </a:br>
            <a:r>
              <a:rPr lang="zh-CN" altLang="en-US" sz="1400" dirty="0"/>
              <a:t>个字母，则计算机会在一幅“刽子手”画上填一</a:t>
            </a:r>
            <a:br>
              <a:rPr lang="zh-CN" altLang="en-US" sz="1400" dirty="0"/>
            </a:br>
            <a:r>
              <a:rPr lang="zh-CN" altLang="en-US" sz="1400" dirty="0"/>
              <a:t>笔。 这幅画一共需要</a:t>
            </a:r>
            <a:r>
              <a:rPr lang="en-US" altLang="zh-CN" sz="1400" dirty="0"/>
              <a:t>7</a:t>
            </a:r>
            <a:r>
              <a:rPr lang="zh-CN" altLang="en-US" sz="1400" dirty="0"/>
              <a:t>笔就能完成，因此你最多</a:t>
            </a:r>
            <a:br>
              <a:rPr lang="zh-CN" altLang="en-US" sz="1400" dirty="0"/>
            </a:br>
            <a:r>
              <a:rPr lang="zh-CN" altLang="en-US" sz="1400" dirty="0"/>
              <a:t>只能错</a:t>
            </a:r>
            <a:r>
              <a:rPr lang="en-US" altLang="zh-CN" sz="1400" dirty="0"/>
              <a:t>6</a:t>
            </a:r>
            <a:r>
              <a:rPr lang="zh-CN" altLang="en-US" sz="1400" dirty="0"/>
              <a:t>次。 注意，猜一个已经猜过的字母也算</a:t>
            </a:r>
            <a:br>
              <a:rPr lang="zh-CN" altLang="en-US" sz="1400" dirty="0"/>
            </a:br>
            <a:r>
              <a:rPr lang="zh-CN" altLang="en-US" sz="1400" dirty="0"/>
              <a:t>错。</a:t>
            </a:r>
            <a:br>
              <a:rPr lang="zh-CN" altLang="en-US" sz="1400" dirty="0"/>
            </a:br>
            <a:r>
              <a:rPr lang="zh-CN" altLang="en-US" sz="1400" dirty="0"/>
              <a:t>在本题中，你的任务是编写一个“裁判”程</a:t>
            </a:r>
            <a:br>
              <a:rPr lang="zh-CN" altLang="en-US" sz="1400" dirty="0"/>
            </a:br>
            <a:r>
              <a:rPr lang="zh-CN" altLang="en-US" sz="1400" dirty="0"/>
              <a:t>序，输入单词和玩家的猜测，判断玩家赢了</a:t>
            </a:r>
            <a:br>
              <a:rPr lang="zh-CN" altLang="en-US" sz="1400" dirty="0"/>
            </a:br>
            <a:r>
              <a:rPr lang="zh-CN" altLang="en-US" sz="1400" dirty="0"/>
              <a:t>（</a:t>
            </a:r>
            <a:r>
              <a:rPr lang="en-US" altLang="zh-CN" sz="1400" dirty="0"/>
              <a:t>You win.</a:t>
            </a:r>
            <a:r>
              <a:rPr lang="zh-CN" altLang="en-US" sz="1400" dirty="0"/>
              <a:t>）、 输了（</a:t>
            </a:r>
            <a:r>
              <a:rPr lang="en-US" altLang="zh-CN" sz="1400" dirty="0"/>
              <a:t>You lose.</a:t>
            </a:r>
            <a:r>
              <a:rPr lang="zh-CN" altLang="en-US" sz="1400" dirty="0"/>
              <a:t>）还是放弃了</a:t>
            </a:r>
            <a:br>
              <a:rPr lang="zh-CN" altLang="en-US" sz="1400" dirty="0"/>
            </a:br>
            <a:r>
              <a:rPr lang="zh-CN" altLang="en-US" sz="1400" dirty="0"/>
              <a:t>（</a:t>
            </a:r>
            <a:r>
              <a:rPr lang="en-US" altLang="zh-CN" sz="1400" dirty="0"/>
              <a:t>You chickened out.</a:t>
            </a:r>
            <a:r>
              <a:rPr lang="zh-CN" altLang="en-US" sz="1400" dirty="0"/>
              <a:t>）。 每组数据包含</a:t>
            </a:r>
            <a:r>
              <a:rPr lang="en-US" altLang="zh-CN" sz="1400" dirty="0"/>
              <a:t>3</a:t>
            </a:r>
            <a:r>
              <a:rPr lang="zh-CN" altLang="en-US" sz="1400" dirty="0"/>
              <a:t>行，第</a:t>
            </a:r>
            <a:r>
              <a:rPr lang="en-US" altLang="zh-CN" sz="1400" dirty="0"/>
              <a:t>1</a:t>
            </a:r>
            <a:br>
              <a:rPr lang="en-US" altLang="zh-CN" sz="1400" dirty="0"/>
            </a:br>
            <a:r>
              <a:rPr lang="zh-CN" altLang="en-US" sz="1400" dirty="0"/>
              <a:t>行是游戏编号（</a:t>
            </a:r>
            <a:r>
              <a:rPr lang="en-US" altLang="zh-CN" sz="1400" dirty="0"/>
              <a:t>-1</a:t>
            </a:r>
            <a:r>
              <a:rPr lang="zh-CN" altLang="en-US" sz="1400" dirty="0"/>
              <a:t>为输入结束标记），第</a:t>
            </a:r>
            <a:r>
              <a:rPr lang="en-US" altLang="zh-CN" sz="1400" dirty="0"/>
              <a:t>2</a:t>
            </a:r>
            <a:r>
              <a:rPr lang="zh-CN" altLang="en-US" sz="1400" dirty="0"/>
              <a:t>行是</a:t>
            </a:r>
            <a:br>
              <a:rPr lang="zh-CN" altLang="en-US" sz="1400" dirty="0"/>
            </a:br>
            <a:r>
              <a:rPr lang="zh-CN" altLang="en-US" sz="1400" dirty="0"/>
              <a:t>计算机想的单词，第</a:t>
            </a:r>
            <a:r>
              <a:rPr lang="en-US" altLang="zh-CN" sz="1400" dirty="0"/>
              <a:t>3</a:t>
            </a:r>
            <a:r>
              <a:rPr lang="zh-CN" altLang="en-US" sz="1400" dirty="0"/>
              <a:t>行是玩家的猜测。 后两行</a:t>
            </a:r>
            <a:br>
              <a:rPr lang="zh-CN" altLang="en-US" sz="1400" dirty="0"/>
            </a:br>
            <a:r>
              <a:rPr lang="zh-CN" altLang="en-US" sz="1400" dirty="0"/>
              <a:t>保证只含小写字母。 </a:t>
            </a:r>
            <a:br>
              <a:rPr lang="zh-CN" altLang="en-US" sz="1400" dirty="0"/>
            </a:br>
            <a:endParaRPr lang="en-US" altLang="zh-CN" sz="1800" dirty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</a:endParaRPr>
          </a:p>
          <a:p>
            <a:pPr>
              <a:lnSpc>
                <a:spcPct val="80000"/>
              </a:lnSpc>
            </a:pPr>
            <a:endParaRPr lang="en-US" altLang="zh-CN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</a:endParaRPr>
          </a:p>
          <a:p>
            <a:pPr>
              <a:lnSpc>
                <a:spcPct val="80000"/>
              </a:lnSpc>
            </a:pPr>
            <a:r>
              <a:rPr lang="zh-CN" altLang="en-US" sz="1800" dirty="0"/>
              <a:t/>
            </a:r>
            <a:br>
              <a:rPr lang="zh-CN" altLang="en-US" sz="1800" dirty="0"/>
            </a:br>
            <a:endParaRPr lang="zh-CN" altLang="en-US" sz="1800" dirty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  <a:ea typeface="ATMSCL+SFTT0800"/>
              <a:cs typeface="ATMSCL+SFTT080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866" y="2060848"/>
            <a:ext cx="2924944" cy="4411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标题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4.4  </a:t>
            </a:r>
            <a:r>
              <a:rPr lang="zh-CN" altLang="en-US" dirty="0" smtClean="0"/>
              <a:t>竞赛题目选讲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096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1588"/>
              </a:lnSpc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sym typeface="ATMSCL+SFTT0800"/>
              </a:rPr>
              <a:t>计算两点欧几里德距离的函数 </a:t>
            </a:r>
            <a:endParaRPr lang="fr-FR" altLang="zh-CN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r>
              <a:rPr lang="fr-FR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double</a:t>
            </a:r>
            <a:r>
              <a:rPr lang="fr-FR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fr-FR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dist(</a:t>
            </a:r>
            <a:r>
              <a:rPr lang="fr-FR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double</a:t>
            </a:r>
            <a:r>
              <a:rPr lang="fr-FR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x1, </a:t>
            </a:r>
            <a:r>
              <a:rPr lang="fr-FR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double</a:t>
            </a:r>
            <a:r>
              <a:rPr lang="fr-FR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y1, </a:t>
            </a:r>
            <a:r>
              <a:rPr lang="fr-FR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double</a:t>
            </a:r>
            <a:r>
              <a:rPr lang="fr-FR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x2, </a:t>
            </a:r>
            <a:r>
              <a:rPr lang="fr-FR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double</a:t>
            </a:r>
            <a:r>
              <a:rPr lang="fr-FR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y2</a:t>
            </a:r>
            <a:r>
              <a:rPr lang="fr-FR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){</a:t>
            </a:r>
            <a:r>
              <a:rPr lang="fr-FR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fr-FR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fr-FR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 </a:t>
            </a:r>
            <a:r>
              <a:rPr lang="fr-FR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return </a:t>
            </a:r>
            <a:r>
              <a:rPr lang="fr-FR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sqrt((x1-x2)*(x1-x2)+(y1-y2)*(y1-y2));</a:t>
            </a:r>
            <a:br>
              <a:rPr lang="fr-FR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fr-FR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}</a:t>
            </a:r>
            <a:endParaRPr lang="fr-FR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4.1  </a:t>
            </a:r>
            <a:r>
              <a:rPr lang="zh-CN" altLang="en-US" dirty="0" smtClean="0"/>
              <a:t>自定义</a:t>
            </a:r>
            <a:r>
              <a:rPr lang="zh-CN" altLang="en-US" dirty="0"/>
              <a:t>函数和结构体 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0A6C9A57-E21D-49ED-8C7F-1D658A3E45EB}"/>
              </a:ext>
            </a:extLst>
          </p:cNvPr>
          <p:cNvGrpSpPr/>
          <p:nvPr/>
        </p:nvGrpSpPr>
        <p:grpSpPr>
          <a:xfrm>
            <a:off x="467544" y="1804979"/>
            <a:ext cx="7848872" cy="1574298"/>
            <a:chOff x="-544889" y="3695319"/>
            <a:chExt cx="6715086" cy="1574298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="" id="{7D3EBCF6-D6C3-43A8-A31C-AF0B965A5724}"/>
                </a:ext>
              </a:extLst>
            </p:cNvPr>
            <p:cNvSpPr/>
            <p:nvPr/>
          </p:nvSpPr>
          <p:spPr>
            <a:xfrm>
              <a:off x="-544889" y="3695319"/>
              <a:ext cx="3634771" cy="32691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xmlns="" id="{FCED0173-B7ED-45F4-95BD-EDAAC95B876F}"/>
                </a:ext>
              </a:extLst>
            </p:cNvPr>
            <p:cNvCxnSpPr>
              <a:cxnSpLocks/>
              <a:endCxn id="9" idx="0"/>
            </p:cNvCxnSpPr>
            <p:nvPr/>
          </p:nvCxnSpPr>
          <p:spPr>
            <a:xfrm>
              <a:off x="2966670" y="3951188"/>
              <a:ext cx="1601764" cy="861588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27">
              <a:extLst>
                <a:ext uri="{FF2B5EF4-FFF2-40B4-BE49-F238E27FC236}">
                  <a16:creationId xmlns:a16="http://schemas.microsoft.com/office/drawing/2014/main" xmlns="" id="{69C7BD40-CC9D-4C44-8463-881C973A6FEC}"/>
                </a:ext>
              </a:extLst>
            </p:cNvPr>
            <p:cNvSpPr txBox="1"/>
            <p:nvPr/>
          </p:nvSpPr>
          <p:spPr>
            <a:xfrm>
              <a:off x="2966670" y="4812776"/>
              <a:ext cx="3203527" cy="45684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sp>
        <p:nvSpPr>
          <p:cNvPr id="16" name="矩形 15"/>
          <p:cNvSpPr/>
          <p:nvPr/>
        </p:nvSpPr>
        <p:spPr>
          <a:xfrm>
            <a:off x="4572000" y="291634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返回类型 函数名</a:t>
            </a:r>
            <a:r>
              <a:rPr lang="en-US" altLang="zh-CN" dirty="0"/>
              <a:t>(</a:t>
            </a:r>
            <a:r>
              <a:rPr lang="zh-CN" altLang="en-US" dirty="0"/>
              <a:t>参数列表</a:t>
            </a:r>
            <a:r>
              <a:rPr lang="en-US" altLang="zh-CN" dirty="0"/>
              <a:t>) { </a:t>
            </a:r>
            <a:r>
              <a:rPr lang="zh-CN" altLang="en-US" dirty="0"/>
              <a:t>函数体 </a:t>
            </a:r>
            <a:r>
              <a:rPr lang="en-US" altLang="zh-CN" dirty="0"/>
              <a:t>}</a:t>
            </a:r>
            <a:r>
              <a:rPr lang="zh-CN" altLang="en-US" dirty="0"/>
              <a:t> 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1248672" y="356267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函数体的最后一条语句应该是“</a:t>
            </a:r>
            <a:r>
              <a:rPr lang="en-US" altLang="zh-CN" dirty="0"/>
              <a:t>return </a:t>
            </a:r>
            <a:r>
              <a:rPr lang="zh-CN" altLang="en-US" dirty="0"/>
              <a:t>表达式；” </a:t>
            </a:r>
            <a:br>
              <a:rPr lang="zh-CN" altLang="en-US" dirty="0"/>
            </a:br>
            <a:endParaRPr lang="zh-CN" altLang="en-US" dirty="0"/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xmlns="" id="{FCED0173-B7ED-45F4-95BD-EDAAC95B876F}"/>
              </a:ext>
            </a:extLst>
          </p:cNvPr>
          <p:cNvCxnSpPr>
            <a:cxnSpLocks/>
            <a:stCxn id="26" idx="4"/>
            <a:endCxn id="24" idx="0"/>
          </p:cNvCxnSpPr>
          <p:nvPr/>
        </p:nvCxnSpPr>
        <p:spPr>
          <a:xfrm>
            <a:off x="2411760" y="2387767"/>
            <a:ext cx="1033156" cy="1174909"/>
          </a:xfrm>
          <a:prstGeom prst="straightConnector1">
            <a:avLst/>
          </a:prstGeom>
          <a:ln w="19050">
            <a:solidFill>
              <a:srgbClr val="8C020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7">
            <a:extLst>
              <a:ext uri="{FF2B5EF4-FFF2-40B4-BE49-F238E27FC236}">
                <a16:creationId xmlns:a16="http://schemas.microsoft.com/office/drawing/2014/main" xmlns="" id="{69C7BD40-CC9D-4C44-8463-881C973A6FEC}"/>
              </a:ext>
            </a:extLst>
          </p:cNvPr>
          <p:cNvSpPr txBox="1"/>
          <p:nvPr/>
        </p:nvSpPr>
        <p:spPr>
          <a:xfrm>
            <a:off x="1248672" y="3562676"/>
            <a:ext cx="4392487" cy="630617"/>
          </a:xfrm>
          <a:prstGeom prst="rect">
            <a:avLst/>
          </a:prstGeom>
          <a:noFill/>
          <a:ln w="28575">
            <a:solidFill>
              <a:srgbClr val="8C020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zh-CN" altLang="en-US" sz="1600" dirty="0"/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xmlns="" id="{7D3EBCF6-D6C3-43A8-A31C-AF0B965A5724}"/>
              </a:ext>
            </a:extLst>
          </p:cNvPr>
          <p:cNvSpPr/>
          <p:nvPr/>
        </p:nvSpPr>
        <p:spPr>
          <a:xfrm>
            <a:off x="611560" y="2060848"/>
            <a:ext cx="3600400" cy="326919"/>
          </a:xfrm>
          <a:prstGeom prst="ellipse">
            <a:avLst/>
          </a:prstGeom>
          <a:noFill/>
          <a:ln>
            <a:solidFill>
              <a:srgbClr val="8C02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450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4" grpId="0" animBg="1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zh-CN" altLang="en-US" sz="1800" dirty="0"/>
              <a:t>例题</a:t>
            </a:r>
            <a:r>
              <a:rPr lang="en-US" altLang="zh-CN" sz="1800" b="1" dirty="0"/>
              <a:t>4-2 </a:t>
            </a:r>
            <a:r>
              <a:rPr lang="zh-CN" altLang="en-US" sz="1800" dirty="0"/>
              <a:t>刽子手游戏（</a:t>
            </a:r>
            <a:r>
              <a:rPr lang="en-US" altLang="zh-CN" sz="1800" b="1" dirty="0"/>
              <a:t>Hangman Judge, </a:t>
            </a:r>
            <a:r>
              <a:rPr lang="en-US" altLang="zh-CN" sz="1800" b="1" dirty="0" err="1"/>
              <a:t>UVa</a:t>
            </a:r>
            <a:r>
              <a:rPr lang="en-US" altLang="zh-CN" sz="1800" b="1" dirty="0"/>
              <a:t> 489</a:t>
            </a:r>
            <a:r>
              <a:rPr lang="zh-CN" altLang="en-US" sz="1800" dirty="0"/>
              <a:t>）</a:t>
            </a:r>
            <a:r>
              <a:rPr lang="en-US" altLang="zh-CN" sz="1800" dirty="0"/>
              <a:t> </a:t>
            </a:r>
            <a:br>
              <a:rPr lang="en-US" altLang="zh-CN" sz="1800" dirty="0"/>
            </a:b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/>
            </a:r>
            <a:b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</a:br>
            <a:endParaRPr lang="en-US" altLang="zh-CN" sz="1800" dirty="0" smtClean="0"/>
          </a:p>
          <a:p>
            <a:pPr>
              <a:lnSpc>
                <a:spcPct val="80000"/>
              </a:lnSpc>
            </a:pPr>
            <a:r>
              <a:rPr lang="zh-CN" altLang="en-US" sz="1800" dirty="0" smtClean="0"/>
              <a:t>样</a:t>
            </a:r>
            <a:r>
              <a:rPr lang="zh-CN" altLang="en-US" sz="1800" dirty="0"/>
              <a:t>例输入：</a:t>
            </a:r>
            <a:br>
              <a:rPr lang="zh-CN" altLang="en-US" sz="1800" dirty="0"/>
            </a:br>
            <a:r>
              <a:rPr lang="en-US" altLang="zh-CN" sz="1800" dirty="0"/>
              <a:t>1 c</a:t>
            </a:r>
            <a:br>
              <a:rPr lang="en-US" altLang="zh-CN" sz="1800" dirty="0"/>
            </a:br>
            <a:r>
              <a:rPr lang="en-US" altLang="zh-CN" sz="1800" dirty="0" err="1"/>
              <a:t>heese</a:t>
            </a:r>
            <a:r>
              <a:rPr lang="en-US" altLang="zh-CN" sz="1800" dirty="0"/>
              <a:t/>
            </a:r>
            <a:br>
              <a:rPr lang="en-US" altLang="zh-CN" sz="1800" dirty="0"/>
            </a:br>
            <a:r>
              <a:rPr lang="en-US" altLang="zh-CN" sz="1800" dirty="0" err="1"/>
              <a:t>chese</a:t>
            </a:r>
            <a:r>
              <a:rPr lang="en-US" altLang="zh-CN" sz="1800" dirty="0"/>
              <a:t/>
            </a:r>
            <a:br>
              <a:rPr lang="en-US" altLang="zh-CN" sz="1800" dirty="0"/>
            </a:br>
            <a:r>
              <a:rPr lang="en-US" altLang="zh-CN" sz="1800" dirty="0"/>
              <a:t>2</a:t>
            </a:r>
            <a:br>
              <a:rPr lang="en-US" altLang="zh-CN" sz="1800" dirty="0"/>
            </a:br>
            <a:r>
              <a:rPr lang="en-US" altLang="zh-CN" sz="1800" dirty="0"/>
              <a:t>cheese</a:t>
            </a:r>
            <a:br>
              <a:rPr lang="en-US" altLang="zh-CN" sz="1800" dirty="0"/>
            </a:br>
            <a:r>
              <a:rPr lang="en-US" altLang="zh-CN" sz="1800" dirty="0" err="1"/>
              <a:t>abcdefg</a:t>
            </a:r>
            <a:r>
              <a:rPr lang="en-US" altLang="zh-CN" sz="1800" dirty="0"/>
              <a:t/>
            </a:r>
            <a:br>
              <a:rPr lang="en-US" altLang="zh-CN" sz="1800" dirty="0"/>
            </a:br>
            <a:r>
              <a:rPr lang="en-US" altLang="zh-CN" sz="1800" dirty="0"/>
              <a:t>3 c</a:t>
            </a:r>
            <a:br>
              <a:rPr lang="en-US" altLang="zh-CN" sz="1800" dirty="0"/>
            </a:br>
            <a:r>
              <a:rPr lang="en-US" altLang="zh-CN" sz="1800" dirty="0" err="1"/>
              <a:t>heese</a:t>
            </a:r>
            <a:r>
              <a:rPr lang="en-US" altLang="zh-CN" sz="1800" dirty="0"/>
              <a:t/>
            </a:r>
            <a:br>
              <a:rPr lang="en-US" altLang="zh-CN" sz="1800" dirty="0"/>
            </a:br>
            <a:r>
              <a:rPr lang="en-US" altLang="zh-CN" sz="1800" dirty="0" err="1"/>
              <a:t>abcdefgij</a:t>
            </a:r>
            <a:r>
              <a:rPr lang="en-US" altLang="zh-CN" sz="1800" dirty="0"/>
              <a:t/>
            </a:r>
            <a:br>
              <a:rPr lang="en-US" altLang="zh-CN" sz="1800" dirty="0"/>
            </a:br>
            <a:r>
              <a:rPr lang="en-US" altLang="zh-CN" sz="1800" dirty="0"/>
              <a:t>-1</a:t>
            </a:r>
            <a:br>
              <a:rPr lang="en-US" altLang="zh-CN" sz="1800" dirty="0"/>
            </a:br>
            <a:r>
              <a:rPr lang="zh-CN" altLang="en-US" sz="1800" dirty="0"/>
              <a:t>样例输出</a:t>
            </a:r>
            <a:r>
              <a:rPr lang="en-US" altLang="zh-CN" sz="1800" dirty="0"/>
              <a:t>:</a:t>
            </a:r>
            <a:br>
              <a:rPr lang="en-US" altLang="zh-CN" sz="1800" dirty="0"/>
            </a:br>
            <a:r>
              <a:rPr lang="en-US" altLang="zh-CN" sz="1800" dirty="0"/>
              <a:t>Round 1</a:t>
            </a:r>
            <a:br>
              <a:rPr lang="en-US" altLang="zh-CN" sz="1800" dirty="0"/>
            </a:br>
            <a:r>
              <a:rPr lang="en-US" altLang="zh-CN" sz="1800" dirty="0"/>
              <a:t>You win.</a:t>
            </a:r>
            <a:br>
              <a:rPr lang="en-US" altLang="zh-CN" sz="1800" dirty="0"/>
            </a:br>
            <a:r>
              <a:rPr lang="en-US" altLang="zh-CN" sz="1800" dirty="0"/>
              <a:t>Round 2</a:t>
            </a:r>
            <a:br>
              <a:rPr lang="en-US" altLang="zh-CN" sz="1800" dirty="0"/>
            </a:br>
            <a:r>
              <a:rPr lang="en-US" altLang="zh-CN" sz="1800" dirty="0"/>
              <a:t>You chickened out.</a:t>
            </a:r>
            <a:br>
              <a:rPr lang="en-US" altLang="zh-CN" sz="1800" dirty="0"/>
            </a:br>
            <a:r>
              <a:rPr lang="en-US" altLang="zh-CN" sz="1800" dirty="0"/>
              <a:t>Round 3</a:t>
            </a:r>
            <a:br>
              <a:rPr lang="en-US" altLang="zh-CN" sz="1800" dirty="0"/>
            </a:br>
            <a:r>
              <a:rPr lang="en-US" altLang="zh-CN" sz="1800" dirty="0"/>
              <a:t>You lose. </a:t>
            </a:r>
            <a:br>
              <a:rPr lang="en-US" altLang="zh-CN" sz="1800" dirty="0"/>
            </a:br>
            <a:endParaRPr lang="zh-CN" altLang="en-US" sz="1800" dirty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  <a:ea typeface="ATMSCL+SFTT0800"/>
              <a:cs typeface="ATMSCL+SFTT0800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4.4  </a:t>
            </a:r>
            <a:r>
              <a:rPr lang="zh-CN" altLang="en-US" dirty="0" smtClean="0"/>
              <a:t>竞赛题目选讲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388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9594" y="1124744"/>
            <a:ext cx="8533230" cy="5800259"/>
          </a:xfrm>
        </p:spPr>
        <p:txBody>
          <a:bodyPr>
            <a:noAutofit/>
          </a:bodyPr>
          <a:lstStyle/>
          <a:p>
            <a:r>
              <a:rPr lang="zh-CN" altLang="en-US" sz="1200" b="1" dirty="0"/>
              <a:t>例题</a:t>
            </a:r>
            <a:r>
              <a:rPr lang="en-US" altLang="zh-CN" sz="1200" b="1" dirty="0"/>
              <a:t>4-2 </a:t>
            </a:r>
            <a:r>
              <a:rPr lang="zh-CN" altLang="en-US" sz="1200" b="1" dirty="0"/>
              <a:t>刽子手游戏（</a:t>
            </a:r>
            <a:r>
              <a:rPr lang="en-US" altLang="zh-CN" sz="1200" b="1" dirty="0"/>
              <a:t>Hangman Judge, </a:t>
            </a:r>
            <a:r>
              <a:rPr lang="en-US" altLang="zh-CN" sz="1200" b="1" dirty="0" err="1"/>
              <a:t>UVa</a:t>
            </a:r>
            <a:r>
              <a:rPr lang="en-US" altLang="zh-CN" sz="1200" b="1" dirty="0"/>
              <a:t> 489</a:t>
            </a:r>
            <a:r>
              <a:rPr lang="zh-CN" altLang="en-US" sz="1200" b="1" dirty="0"/>
              <a:t>）</a:t>
            </a:r>
            <a:endParaRPr lang="en-US" altLang="zh-CN" sz="1200" b="1" dirty="0"/>
          </a:p>
          <a:p>
            <a:pPr marL="0" indent="0">
              <a:buNone/>
            </a:pP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#</a:t>
            </a:r>
            <a: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include&lt;</a:t>
            </a:r>
            <a:r>
              <a:rPr lang="en-US" altLang="zh-CN" sz="1400" dirty="0" err="1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stdio.h</a:t>
            </a:r>
            <a: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&gt;</a:t>
            </a:r>
            <a:endParaRPr lang="zh-CN" altLang="zh-CN" sz="1400" dirty="0">
              <a:solidFill>
                <a:srgbClr val="009999"/>
              </a:solidFill>
              <a:latin typeface="Times New Roman" panose="02020603050405020304" pitchFamily="18" charset="0"/>
              <a:ea typeface="KWGHVE+SFIT080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	#</a:t>
            </a:r>
            <a: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include&lt;</a:t>
            </a:r>
            <a:r>
              <a:rPr lang="en-US" altLang="zh-CN" sz="1400" dirty="0" err="1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string.h</a:t>
            </a:r>
            <a: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&gt;</a:t>
            </a:r>
            <a:b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</a:b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#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define 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maxn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100//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还需要猜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left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个位置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,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错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chance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次之后就会输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left, chance;</a:t>
            </a:r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char</a:t>
            </a: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s[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maxn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], s2[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maxn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]; //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答案是字符串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s,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玩家猜的字母序列是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s2</a:t>
            </a:r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win, lose;  //win=1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表示已经赢了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;lose=1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表示已经输了</a:t>
            </a:r>
          </a:p>
          <a:p>
            <a:pPr marL="0" indent="0">
              <a:buNone/>
            </a:pP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void</a:t>
            </a: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guess(char 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ch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) { … }</a:t>
            </a:r>
          </a:p>
          <a:p>
            <a:pPr marL="0" indent="0">
              <a:buNone/>
            </a:pP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main() {</a:t>
            </a:r>
            <a:b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</a:t>
            </a:r>
            <a:r>
              <a:rPr lang="en-US" altLang="zh-CN" sz="1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rnd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;</a:t>
            </a:r>
            <a:b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</a:t>
            </a:r>
            <a:r>
              <a:rPr lang="en-US" altLang="zh-CN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while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scanf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("%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d%s%s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", &amp;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rnd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, s, s2) == 3 &amp;&amp; 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rnd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!= -1) {</a:t>
            </a:r>
            <a:b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 </a:t>
            </a:r>
            <a:r>
              <a:rPr lang="en-US" altLang="zh-CN" sz="1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printf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("Round %d\n", 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rnd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);</a:t>
            </a:r>
          </a:p>
          <a:p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 win 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= lose = 0; //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求解一组新数据之前要初始化</a:t>
            </a:r>
          </a:p>
          <a:p>
            <a:pPr marL="0" indent="0">
              <a:buNone/>
            </a:pP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 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left = 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strlen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(s);</a:t>
            </a:r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 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chance = 7;</a:t>
            </a:r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 </a:t>
            </a:r>
            <a:r>
              <a:rPr lang="en-US" altLang="zh-CN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for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</a:t>
            </a:r>
            <a:r>
              <a:rPr lang="en-US" altLang="zh-CN" sz="1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i = 0; i &lt; </a:t>
            </a:r>
            <a:r>
              <a:rPr lang="en-US" altLang="zh-CN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strlen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(s2); i++) {</a:t>
            </a:r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    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guess(s2[i]); //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猜一个字母</a:t>
            </a:r>
          </a:p>
          <a:p>
            <a:pPr marL="0" indent="0">
              <a:buNone/>
            </a:pP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    </a:t>
            </a:r>
            <a:r>
              <a:rPr lang="en-US" altLang="zh-CN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if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(win || lose) </a:t>
            </a:r>
            <a:r>
              <a:rPr lang="en-US" altLang="zh-CN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break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; //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检查状态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 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} //</a:t>
            </a:r>
            <a:r>
              <a:rPr lang="zh-CN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根据结果进行输出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 </a:t>
            </a:r>
            <a:r>
              <a:rPr lang="en-US" altLang="zh-CN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if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(win) </a:t>
            </a:r>
            <a:r>
              <a:rPr lang="en-US" altLang="zh-CN" sz="1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printf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("You win.\n");</a:t>
            </a:r>
            <a:b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    </a:t>
            </a:r>
            <a:r>
              <a:rPr lang="en-US" altLang="zh-CN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else if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(lose) </a:t>
            </a:r>
            <a:r>
              <a:rPr lang="en-US" altLang="zh-CN" sz="1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printf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("You lose.\n");</a:t>
            </a:r>
            <a:b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 </a:t>
            </a:r>
            <a:r>
              <a:rPr lang="en-US" altLang="zh-CN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else </a:t>
            </a:r>
            <a:r>
              <a:rPr lang="en-US" altLang="zh-CN" sz="1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printf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("You chickened out.\n");</a:t>
            </a:r>
            <a:b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} </a:t>
            </a:r>
            <a:endParaRPr lang="zh-CN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</a:t>
            </a:r>
            <a:r>
              <a:rPr lang="en-US" altLang="zh-CN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return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0;</a:t>
            </a:r>
            <a:b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} 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4.4  </a:t>
            </a:r>
            <a:r>
              <a:rPr lang="zh-CN" altLang="en-US" dirty="0" smtClean="0"/>
              <a:t>竞赛题目选讲 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5212831" y="2804387"/>
            <a:ext cx="39311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rnd</a:t>
            </a:r>
            <a:r>
              <a:rPr lang="zh-CN" altLang="en-US" dirty="0"/>
              <a:t>本应叫</a:t>
            </a:r>
            <a:r>
              <a:rPr lang="en-US" altLang="zh-CN" dirty="0"/>
              <a:t>round</a:t>
            </a:r>
            <a:r>
              <a:rPr lang="zh-CN" altLang="en-US" dirty="0"/>
              <a:t>，但是有一个库函数也叫</a:t>
            </a:r>
            <a:r>
              <a:rPr lang="en-US" altLang="zh-CN" dirty="0"/>
              <a:t>round</a:t>
            </a:r>
            <a:r>
              <a:rPr lang="zh-CN" altLang="en-US" dirty="0"/>
              <a:t>，所以改名叫</a:t>
            </a:r>
            <a:r>
              <a:rPr lang="en-US" altLang="zh-CN" dirty="0" err="1" smtClean="0"/>
              <a:t>rnd</a:t>
            </a:r>
            <a:r>
              <a:rPr lang="zh-CN" altLang="en-US" dirty="0" smtClean="0"/>
              <a:t>了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0A6C9A57-E21D-49ED-8C7F-1D658A3E45EB}"/>
              </a:ext>
            </a:extLst>
          </p:cNvPr>
          <p:cNvGrpSpPr/>
          <p:nvPr/>
        </p:nvGrpSpPr>
        <p:grpSpPr>
          <a:xfrm>
            <a:off x="1403648" y="2804387"/>
            <a:ext cx="8075240" cy="799386"/>
            <a:chOff x="682144" y="3222852"/>
            <a:chExt cx="6908755" cy="799386"/>
          </a:xfrm>
        </p:grpSpPr>
        <p:sp>
          <p:nvSpPr>
            <p:cNvPr id="18" name="椭圆 17">
              <a:extLst>
                <a:ext uri="{FF2B5EF4-FFF2-40B4-BE49-F238E27FC236}">
                  <a16:creationId xmlns:a16="http://schemas.microsoft.com/office/drawing/2014/main" xmlns="" id="{7D3EBCF6-D6C3-43A8-A31C-AF0B965A5724}"/>
                </a:ext>
              </a:extLst>
            </p:cNvPr>
            <p:cNvSpPr/>
            <p:nvPr/>
          </p:nvSpPr>
          <p:spPr>
            <a:xfrm>
              <a:off x="682144" y="3767327"/>
              <a:ext cx="554458" cy="254911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9" name="直接箭头连接符 18">
              <a:extLst>
                <a:ext uri="{FF2B5EF4-FFF2-40B4-BE49-F238E27FC236}">
                  <a16:creationId xmlns:a16="http://schemas.microsoft.com/office/drawing/2014/main" xmlns="" id="{FCED0173-B7ED-45F4-95BD-EDAAC95B876F}"/>
                </a:ext>
              </a:extLst>
            </p:cNvPr>
            <p:cNvCxnSpPr>
              <a:cxnSpLocks/>
              <a:endCxn id="20" idx="1"/>
            </p:cNvCxnSpPr>
            <p:nvPr/>
          </p:nvCxnSpPr>
          <p:spPr>
            <a:xfrm flipV="1">
              <a:off x="1236603" y="3508472"/>
              <a:ext cx="2657918" cy="386310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文本框 27">
              <a:extLst>
                <a:ext uri="{FF2B5EF4-FFF2-40B4-BE49-F238E27FC236}">
                  <a16:creationId xmlns:a16="http://schemas.microsoft.com/office/drawing/2014/main" xmlns="" id="{69C7BD40-CC9D-4C44-8463-881C973A6FEC}"/>
                </a:ext>
              </a:extLst>
            </p:cNvPr>
            <p:cNvSpPr txBox="1"/>
            <p:nvPr/>
          </p:nvSpPr>
          <p:spPr>
            <a:xfrm>
              <a:off x="3894521" y="3222852"/>
              <a:ext cx="3696378" cy="571240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4685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>
                <a:ea typeface="新細明體" panose="02020500000000000000" pitchFamily="18" charset="-120"/>
              </a:rPr>
              <a:t>4.4  </a:t>
            </a:r>
            <a:r>
              <a:rPr lang="zh-CN" altLang="en-US" dirty="0"/>
              <a:t>竞赛题目选讲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1800" dirty="0"/>
              <a:t>程序</a:t>
            </a:r>
            <a:r>
              <a:rPr lang="en-US" altLang="zh-CN" sz="1800" dirty="0"/>
              <a:t>4-12 </a:t>
            </a:r>
            <a:r>
              <a:rPr lang="zh-CN" altLang="en-US" sz="1800" dirty="0"/>
              <a:t>刽子手游戏</a:t>
            </a:r>
            <a:r>
              <a:rPr lang="en-US" altLang="zh-CN" sz="1800" dirty="0"/>
              <a:t>——guess</a:t>
            </a:r>
            <a:r>
              <a:rPr lang="zh-CN" altLang="en-US" sz="1800" dirty="0" smtClean="0"/>
              <a:t>函数</a:t>
            </a: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400" dirty="0" smtClean="0"/>
              <a:t>	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void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guess(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</a:rPr>
              <a:t>char </a:t>
            </a:r>
            <a:r>
              <a:rPr lang="en-US" altLang="zh-CN" sz="1400" dirty="0" err="1"/>
              <a:t>ch</a:t>
            </a:r>
            <a:r>
              <a:rPr lang="en-US" altLang="zh-CN" sz="1400" dirty="0"/>
              <a:t>) {</a:t>
            </a:r>
            <a:br>
              <a:rPr lang="en-US" altLang="zh-CN" sz="1400" dirty="0"/>
            </a:br>
            <a:r>
              <a:rPr lang="en-US" altLang="zh-CN" sz="1400" dirty="0" smtClean="0"/>
              <a:t>	  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bad = 1;</a:t>
            </a:r>
            <a:br>
              <a:rPr lang="en-US" altLang="zh-CN" sz="1400" dirty="0"/>
            </a:br>
            <a:r>
              <a:rPr lang="en-US" altLang="zh-CN" sz="1400" dirty="0" smtClean="0"/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en-US" altLang="zh-CN" sz="1400" dirty="0" smtClean="0"/>
              <a:t>(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i = 0; i &lt; </a:t>
            </a:r>
            <a:r>
              <a:rPr lang="en-US" altLang="zh-CN" sz="1400" dirty="0" err="1"/>
              <a:t>strlen</a:t>
            </a:r>
            <a:r>
              <a:rPr lang="en-US" altLang="zh-CN" sz="1400" dirty="0"/>
              <a:t>(s); i++)</a:t>
            </a:r>
            <a:br>
              <a:rPr lang="en-US" altLang="zh-CN" sz="1400" dirty="0"/>
            </a:br>
            <a:r>
              <a:rPr lang="en-US" altLang="zh-CN" sz="1400" dirty="0" smtClean="0"/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en-US" altLang="zh-CN" sz="1400" dirty="0" smtClean="0"/>
              <a:t>(s[i</a:t>
            </a:r>
            <a:r>
              <a:rPr lang="en-US" altLang="zh-CN" sz="1400" dirty="0"/>
              <a:t>] == </a:t>
            </a:r>
            <a:r>
              <a:rPr lang="en-US" altLang="zh-CN" sz="1400" dirty="0" err="1"/>
              <a:t>ch</a:t>
            </a:r>
            <a:r>
              <a:rPr lang="en-US" altLang="zh-CN" sz="1400" dirty="0"/>
              <a:t>) { left--; s[i] = ' '; bad = 0; }</a:t>
            </a:r>
            <a:br>
              <a:rPr lang="en-US" altLang="zh-CN" sz="1400" dirty="0"/>
            </a:br>
            <a:r>
              <a:rPr lang="en-US" altLang="zh-CN" sz="1400" dirty="0" smtClean="0"/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en-US" altLang="zh-CN" sz="1400" dirty="0" smtClean="0"/>
              <a:t>(bad</a:t>
            </a:r>
            <a:r>
              <a:rPr lang="en-US" altLang="zh-CN" sz="1400" dirty="0"/>
              <a:t>) --chance;</a:t>
            </a:r>
            <a:br>
              <a:rPr lang="en-US" altLang="zh-CN" sz="1400" dirty="0"/>
            </a:br>
            <a:r>
              <a:rPr lang="en-US" altLang="zh-CN" sz="1400" dirty="0" smtClean="0"/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en-US" altLang="zh-CN" sz="1400" dirty="0"/>
              <a:t>(!chance) lose = 1;</a:t>
            </a:r>
            <a:br>
              <a:rPr lang="en-US" altLang="zh-CN" sz="1400" dirty="0"/>
            </a:br>
            <a:r>
              <a:rPr lang="en-US" altLang="zh-CN" sz="1400" dirty="0" smtClean="0"/>
              <a:t>	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 if</a:t>
            </a:r>
            <a:r>
              <a:rPr lang="en-US" altLang="zh-CN" sz="1400" dirty="0"/>
              <a:t>(!left) win = 1;</a:t>
            </a:r>
            <a:br>
              <a:rPr lang="en-US" altLang="zh-CN" sz="1400" dirty="0"/>
            </a:br>
            <a:r>
              <a:rPr lang="en-US" altLang="zh-CN" sz="1400" dirty="0" smtClean="0"/>
              <a:t>	} </a:t>
            </a:r>
            <a:r>
              <a:rPr lang="en-US" altLang="zh-CN" sz="1400" dirty="0"/>
              <a:t/>
            </a:r>
            <a:br>
              <a:rPr lang="en-US" altLang="zh-CN" sz="1400" dirty="0"/>
            </a:br>
            <a:endParaRPr lang="zh-CN" altLang="en-US" sz="1100" dirty="0"/>
          </a:p>
        </p:txBody>
      </p:sp>
      <p:sp>
        <p:nvSpPr>
          <p:cNvPr id="4" name="矩形 3"/>
          <p:cNvSpPr/>
          <p:nvPr/>
        </p:nvSpPr>
        <p:spPr>
          <a:xfrm>
            <a:off x="467544" y="4293096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提示：每</a:t>
            </a:r>
            <a:r>
              <a:rPr lang="zh-CN" altLang="en-US" dirty="0"/>
              <a:t>猜完一个字母之后打印出</a:t>
            </a:r>
            <a:r>
              <a:rPr lang="en-US" altLang="zh-CN" dirty="0"/>
              <a:t>s</a:t>
            </a:r>
            <a:r>
              <a:rPr lang="zh-CN" altLang="en-US" dirty="0"/>
              <a:t>、 </a:t>
            </a:r>
            <a:r>
              <a:rPr lang="en-US" altLang="zh-CN" dirty="0"/>
              <a:t>left</a:t>
            </a:r>
            <a:r>
              <a:rPr lang="zh-CN" altLang="en-US" dirty="0"/>
              <a:t>、 </a:t>
            </a:r>
            <a:r>
              <a:rPr lang="en-US" altLang="zh-CN" dirty="0"/>
              <a:t>chance</a:t>
            </a:r>
            <a:r>
              <a:rPr lang="zh-CN" altLang="en-US" dirty="0"/>
              <a:t>等</a:t>
            </a:r>
            <a:r>
              <a:rPr lang="zh-CN" altLang="en-US" dirty="0" smtClean="0"/>
              <a:t>重要变量</a:t>
            </a:r>
            <a:r>
              <a:rPr lang="zh-CN" altLang="en-US" dirty="0"/>
              <a:t>的值，很容易就能发现程序出错的位置 </a:t>
            </a:r>
            <a:r>
              <a:rPr lang="zh-CN" altLang="en-US" dirty="0" smtClean="0"/>
              <a:t>。</a:t>
            </a:r>
            <a:r>
              <a:rPr lang="zh-CN" altLang="en-US" dirty="0"/>
              <a:t>一般来说，减少变量的个数对于编程和调试都会有帮助。 </a:t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10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zh-CN" altLang="en-US" dirty="0"/>
              <a:t>例题</a:t>
            </a:r>
            <a:r>
              <a:rPr lang="en-US" altLang="zh-CN" b="1" dirty="0"/>
              <a:t>4-3 </a:t>
            </a:r>
            <a:r>
              <a:rPr lang="zh-CN" altLang="en-US" dirty="0"/>
              <a:t>救济金发放（</a:t>
            </a:r>
            <a:r>
              <a:rPr lang="en-US" altLang="zh-CN" b="1" dirty="0"/>
              <a:t>The Dole Queue, </a:t>
            </a:r>
            <a:r>
              <a:rPr lang="en-US" altLang="zh-CN" b="1" dirty="0" err="1"/>
              <a:t>UVa</a:t>
            </a:r>
            <a:r>
              <a:rPr lang="en-US" altLang="zh-CN" b="1" dirty="0"/>
              <a:t> 133</a:t>
            </a:r>
            <a:r>
              <a:rPr lang="zh-CN" altLang="en-US" dirty="0"/>
              <a:t>）</a:t>
            </a:r>
            <a:br>
              <a:rPr lang="zh-CN" altLang="en-US" dirty="0"/>
            </a:br>
            <a:r>
              <a:rPr lang="en-US" altLang="zh-CN" i="1" dirty="0"/>
              <a:t>n</a:t>
            </a:r>
            <a:r>
              <a:rPr lang="en-US" altLang="zh-CN" dirty="0"/>
              <a:t>(</a:t>
            </a:r>
            <a:r>
              <a:rPr lang="en-US" altLang="zh-CN" i="1" dirty="0"/>
              <a:t>n</a:t>
            </a:r>
            <a:r>
              <a:rPr lang="en-US" altLang="zh-CN" dirty="0"/>
              <a:t>&lt;20)</a:t>
            </a:r>
            <a:r>
              <a:rPr lang="zh-CN" altLang="en-US" dirty="0"/>
              <a:t>个人站成一圈，逆时针编号为</a:t>
            </a:r>
            <a:r>
              <a:rPr lang="en-US" altLang="zh-CN" dirty="0"/>
              <a:t>1</a:t>
            </a:r>
            <a:r>
              <a:rPr lang="zh-CN" altLang="en-US" dirty="0"/>
              <a:t>～</a:t>
            </a:r>
            <a:r>
              <a:rPr lang="en-US" altLang="zh-CN" i="1" dirty="0"/>
              <a:t>n</a:t>
            </a:r>
            <a:r>
              <a:rPr lang="zh-CN" altLang="en-US" dirty="0"/>
              <a:t>。 有两个官员，</a:t>
            </a:r>
            <a:r>
              <a:rPr lang="en-US" altLang="zh-CN" dirty="0"/>
              <a:t>A</a:t>
            </a:r>
            <a:r>
              <a:rPr lang="zh-CN" altLang="en-US" dirty="0"/>
              <a:t>从</a:t>
            </a:r>
            <a:r>
              <a:rPr lang="en-US" altLang="zh-CN" dirty="0"/>
              <a:t>1</a:t>
            </a:r>
            <a:r>
              <a:rPr lang="zh-CN" altLang="en-US" dirty="0"/>
              <a:t>开始逆时针数，</a:t>
            </a:r>
            <a:r>
              <a:rPr lang="en-US" altLang="zh-CN" dirty="0"/>
              <a:t>B</a:t>
            </a:r>
            <a:r>
              <a:rPr lang="zh-CN" altLang="en-US" dirty="0"/>
              <a:t>从</a:t>
            </a:r>
            <a:r>
              <a:rPr lang="en-US" altLang="zh-CN" i="1" dirty="0"/>
              <a:t>n</a:t>
            </a:r>
            <a:r>
              <a:rPr lang="zh-CN" altLang="en-US" dirty="0" smtClean="0"/>
              <a:t>开始</a:t>
            </a:r>
            <a:r>
              <a:rPr lang="zh-CN" altLang="en-US" dirty="0"/>
              <a:t>顺时针数。 在每一轮中，官员</a:t>
            </a:r>
            <a:r>
              <a:rPr lang="en-US" altLang="zh-CN" dirty="0"/>
              <a:t>A</a:t>
            </a:r>
            <a:r>
              <a:rPr lang="zh-CN" altLang="en-US" dirty="0"/>
              <a:t>数</a:t>
            </a:r>
            <a:r>
              <a:rPr lang="en-US" altLang="zh-CN" i="1" dirty="0"/>
              <a:t>k</a:t>
            </a:r>
            <a:r>
              <a:rPr lang="zh-CN" altLang="en-US" dirty="0"/>
              <a:t>个就停下来，官员</a:t>
            </a:r>
            <a:r>
              <a:rPr lang="en-US" altLang="zh-CN" dirty="0"/>
              <a:t>B</a:t>
            </a:r>
            <a:r>
              <a:rPr lang="zh-CN" altLang="en-US" dirty="0"/>
              <a:t>数</a:t>
            </a:r>
            <a:r>
              <a:rPr lang="en-US" altLang="zh-CN" i="1" dirty="0"/>
              <a:t>m</a:t>
            </a:r>
            <a:r>
              <a:rPr lang="zh-CN" altLang="en-US" dirty="0"/>
              <a:t>个就停下来（注意有可能两</a:t>
            </a:r>
            <a:r>
              <a:rPr lang="zh-CN" altLang="en-US" dirty="0" smtClean="0"/>
              <a:t>个官员</a:t>
            </a:r>
            <a:r>
              <a:rPr lang="zh-CN" altLang="en-US" dirty="0"/>
              <a:t>停在同一个人上）。 接下来被官员选中的人（</a:t>
            </a:r>
            <a:r>
              <a:rPr lang="en-US" altLang="zh-CN" dirty="0"/>
              <a:t>1</a:t>
            </a:r>
            <a:r>
              <a:rPr lang="zh-CN" altLang="en-US" dirty="0"/>
              <a:t>个或者</a:t>
            </a:r>
            <a:r>
              <a:rPr lang="en-US" altLang="zh-CN" dirty="0"/>
              <a:t>2</a:t>
            </a:r>
            <a:r>
              <a:rPr lang="zh-CN" altLang="en-US" dirty="0"/>
              <a:t>个）离开队伍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输入</a:t>
            </a:r>
            <a:r>
              <a:rPr lang="en-US" altLang="zh-CN" i="1" dirty="0"/>
              <a:t>n</a:t>
            </a:r>
            <a:r>
              <a:rPr lang="zh-CN" altLang="en-US" dirty="0"/>
              <a:t>，</a:t>
            </a:r>
            <a:r>
              <a:rPr lang="en-US" altLang="zh-CN" i="1" dirty="0"/>
              <a:t>k</a:t>
            </a:r>
            <a:r>
              <a:rPr lang="zh-CN" altLang="en-US" dirty="0"/>
              <a:t>，</a:t>
            </a:r>
            <a:r>
              <a:rPr lang="en-US" altLang="zh-CN" i="1" dirty="0"/>
              <a:t>m</a:t>
            </a:r>
            <a:r>
              <a:rPr lang="zh-CN" altLang="en-US" dirty="0"/>
              <a:t>输出每轮里被选中的人的编号（如果有两个人，先输出被</a:t>
            </a:r>
            <a:r>
              <a:rPr lang="en-US" altLang="zh-CN" dirty="0"/>
              <a:t>A</a:t>
            </a:r>
            <a:r>
              <a:rPr lang="zh-CN" altLang="en-US" dirty="0"/>
              <a:t>选中的）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例如</a:t>
            </a:r>
            <a:r>
              <a:rPr lang="zh-CN" altLang="en-US" dirty="0"/>
              <a:t>，</a:t>
            </a:r>
            <a:r>
              <a:rPr lang="en-US" altLang="zh-CN" i="1" dirty="0"/>
              <a:t>n</a:t>
            </a:r>
            <a:r>
              <a:rPr lang="en-US" altLang="zh-CN" dirty="0"/>
              <a:t>=10</a:t>
            </a:r>
            <a:r>
              <a:rPr lang="zh-CN" altLang="en-US" dirty="0"/>
              <a:t>，</a:t>
            </a:r>
            <a:r>
              <a:rPr lang="en-US" altLang="zh-CN" i="1" dirty="0"/>
              <a:t>k</a:t>
            </a:r>
            <a:r>
              <a:rPr lang="en-US" altLang="zh-CN" dirty="0"/>
              <a:t>=4</a:t>
            </a:r>
            <a:r>
              <a:rPr lang="zh-CN" altLang="en-US" dirty="0"/>
              <a:t>，</a:t>
            </a:r>
            <a:r>
              <a:rPr lang="en-US" altLang="zh-CN" i="1" dirty="0"/>
              <a:t>m</a:t>
            </a:r>
            <a:r>
              <a:rPr lang="en-US" altLang="zh-CN" dirty="0"/>
              <a:t>=3</a:t>
            </a:r>
            <a:r>
              <a:rPr lang="zh-CN" altLang="en-US" dirty="0"/>
              <a:t>，输出为</a:t>
            </a:r>
            <a:r>
              <a:rPr lang="en-US" altLang="zh-CN" dirty="0"/>
              <a:t>4 8, 9 5, 3 1, 2 6, 10, 7</a:t>
            </a:r>
            <a:r>
              <a:rPr lang="zh-CN" altLang="en-US" dirty="0"/>
              <a:t>。 注意：输出的每个数应当恰好占</a:t>
            </a:r>
            <a:r>
              <a:rPr lang="en-US" altLang="zh-CN" dirty="0"/>
              <a:t>3</a:t>
            </a:r>
            <a:r>
              <a:rPr lang="zh-CN" altLang="en-US" dirty="0"/>
              <a:t>列 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>
                <a:ea typeface="新細明體" panose="02020500000000000000" pitchFamily="18" charset="-120"/>
              </a:rPr>
              <a:t>4.4  </a:t>
            </a:r>
            <a:r>
              <a:rPr lang="zh-CN" altLang="en-US" dirty="0"/>
              <a:t>竞赛题目选讲 </a:t>
            </a:r>
          </a:p>
        </p:txBody>
      </p:sp>
    </p:spTree>
    <p:extLst>
      <p:ext uri="{BB962C8B-B14F-4D97-AF65-F5344CB8AC3E}">
        <p14:creationId xmlns:p14="http://schemas.microsoft.com/office/powerpoint/2010/main" val="428794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>
                <a:ea typeface="新細明體" panose="02020500000000000000" pitchFamily="18" charset="-120"/>
              </a:rPr>
              <a:t>4.4  </a:t>
            </a:r>
            <a:r>
              <a:rPr lang="zh-CN" altLang="en-US" dirty="0"/>
              <a:t>竞赛题目选讲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24744"/>
            <a:ext cx="8363272" cy="5141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1800" dirty="0"/>
              <a:t>例题</a:t>
            </a:r>
            <a:r>
              <a:rPr lang="en-US" altLang="zh-CN" sz="1800" dirty="0"/>
              <a:t>4-3 </a:t>
            </a:r>
            <a:r>
              <a:rPr lang="zh-CN" altLang="en-US" sz="1800" dirty="0"/>
              <a:t>救济金发放（</a:t>
            </a:r>
            <a:r>
              <a:rPr lang="en-US" altLang="zh-CN" sz="1800" dirty="0"/>
              <a:t>The Dole Queue, </a:t>
            </a:r>
            <a:r>
              <a:rPr lang="en-US" altLang="zh-CN" sz="1800" dirty="0" err="1"/>
              <a:t>UVa</a:t>
            </a:r>
            <a:r>
              <a:rPr lang="en-US" altLang="zh-CN" sz="1800" dirty="0"/>
              <a:t> 133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marL="0" indent="0">
              <a:buNone/>
            </a:pPr>
            <a:r>
              <a:rPr lang="en-US" altLang="zh-CN" sz="1400" dirty="0" smtClean="0"/>
              <a:t>	</a:t>
            </a:r>
            <a: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#</a:t>
            </a:r>
            <a: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include&lt;</a:t>
            </a:r>
            <a:r>
              <a:rPr lang="en-US" altLang="zh-CN" sz="1400" dirty="0" err="1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stdio.h</a:t>
            </a:r>
            <a: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&gt;</a:t>
            </a:r>
            <a:b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</a:br>
            <a: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	#</a:t>
            </a:r>
            <a: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define </a:t>
            </a:r>
            <a:r>
              <a:rPr lang="en-US" altLang="zh-CN" sz="1400" dirty="0" err="1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maxn</a:t>
            </a:r>
            <a: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 25</a:t>
            </a:r>
            <a:br>
              <a:rPr lang="en-US" altLang="zh-CN" sz="14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</a:br>
            <a:r>
              <a:rPr lang="en-US" altLang="zh-CN" sz="1400" dirty="0" smtClean="0"/>
              <a:t>	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n, k, m, a[</a:t>
            </a:r>
            <a:r>
              <a:rPr lang="en-US" altLang="zh-CN" sz="1400" dirty="0" err="1"/>
              <a:t>maxn</a:t>
            </a:r>
            <a:r>
              <a:rPr lang="en-US" altLang="zh-CN" sz="1400" dirty="0"/>
              <a:t>];</a:t>
            </a:r>
            <a:br>
              <a:rPr lang="en-US" altLang="zh-CN" sz="1400" dirty="0"/>
            </a:br>
            <a:r>
              <a:rPr lang="en-US" altLang="zh-CN" sz="1400" dirty="0" smtClean="0"/>
              <a:t>	//</a:t>
            </a:r>
            <a:r>
              <a:rPr lang="zh-CN" altLang="en-US" sz="1400" dirty="0"/>
              <a:t>逆时针走</a:t>
            </a:r>
            <a:r>
              <a:rPr lang="en-US" altLang="zh-CN" sz="1400" dirty="0"/>
              <a:t>t</a:t>
            </a:r>
            <a:r>
              <a:rPr lang="zh-CN" altLang="en-US" sz="1400" dirty="0"/>
              <a:t>步，步长是</a:t>
            </a:r>
            <a:r>
              <a:rPr lang="en-US" altLang="zh-CN" sz="1400" dirty="0"/>
              <a:t>d</a:t>
            </a:r>
            <a:r>
              <a:rPr lang="zh-CN" altLang="en-US" sz="1400" dirty="0"/>
              <a:t>（</a:t>
            </a:r>
            <a:r>
              <a:rPr lang="en-US" altLang="zh-CN" sz="1400" dirty="0"/>
              <a:t>-1</a:t>
            </a:r>
            <a:r>
              <a:rPr lang="zh-CN" altLang="en-US" sz="1400" dirty="0"/>
              <a:t>表示顺时针走），返回新位置</a:t>
            </a:r>
            <a:br>
              <a:rPr lang="zh-CN" altLang="en-US" sz="1400" dirty="0"/>
            </a:br>
            <a:r>
              <a:rPr lang="en-US" altLang="zh-CN" sz="1400" dirty="0" smtClean="0"/>
              <a:t>	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go(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/>
              <a:t> p,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/>
              <a:t> d,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/>
              <a:t> t) { … </a:t>
            </a:r>
            <a:r>
              <a:rPr lang="en-US" altLang="zh-CN" sz="1400" dirty="0" smtClean="0"/>
              <a:t>}</a:t>
            </a:r>
          </a:p>
          <a:p>
            <a:pPr marL="0" indent="0">
              <a:buNone/>
            </a:pPr>
            <a:r>
              <a:rPr lang="en-US" altLang="zh-CN" sz="1400" dirty="0"/>
              <a:t/>
            </a:r>
            <a:br>
              <a:rPr lang="en-US" altLang="zh-CN" sz="1400" dirty="0"/>
            </a:br>
            <a:r>
              <a:rPr lang="en-US" altLang="zh-CN" sz="1400" dirty="0" smtClean="0"/>
              <a:t>	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main() {</a:t>
            </a:r>
            <a:br>
              <a:rPr lang="en-US" altLang="zh-CN" sz="1400" dirty="0"/>
            </a:br>
            <a:r>
              <a:rPr lang="en-US" altLang="zh-CN" sz="1400" dirty="0" smtClean="0"/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while</a:t>
            </a:r>
            <a:r>
              <a:rPr lang="en-US" altLang="zh-CN" sz="1400" dirty="0" smtClean="0"/>
              <a:t>(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</a:rPr>
              <a:t>scanf</a:t>
            </a:r>
            <a:r>
              <a:rPr lang="en-US" altLang="zh-CN" sz="1400" dirty="0" smtClean="0"/>
              <a:t>(“%</a:t>
            </a:r>
            <a:r>
              <a:rPr lang="en-US" altLang="zh-CN" sz="1400" dirty="0" err="1" smtClean="0"/>
              <a:t>d%d%d</a:t>
            </a:r>
            <a:r>
              <a:rPr lang="en-US" altLang="zh-CN" sz="1400" dirty="0" smtClean="0"/>
              <a:t>”, </a:t>
            </a:r>
            <a:r>
              <a:rPr lang="en-US" altLang="zh-CN" sz="1400" dirty="0"/>
              <a:t>&amp;n, &amp;k, &amp;m) == 3 &amp;&amp; n) {</a:t>
            </a:r>
            <a:br>
              <a:rPr lang="en-US" altLang="zh-CN" sz="1400" dirty="0"/>
            </a:br>
            <a:r>
              <a:rPr lang="en-US" altLang="zh-CN" sz="1400" dirty="0" smtClean="0"/>
              <a:t>	  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en-US" altLang="zh-CN" sz="1400" dirty="0" smtClean="0"/>
              <a:t>(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i = 1; i &lt;= n; i++) a[i] = i;</a:t>
            </a:r>
            <a:br>
              <a:rPr lang="en-US" altLang="zh-CN" sz="1400" dirty="0"/>
            </a:br>
            <a:r>
              <a:rPr lang="en-US" altLang="zh-CN" sz="1400" dirty="0" smtClean="0"/>
              <a:t>	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     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1400" dirty="0"/>
              <a:t>left = n; //</a:t>
            </a:r>
            <a:r>
              <a:rPr lang="zh-CN" altLang="en-US" sz="1400" dirty="0"/>
              <a:t>还剩下的人数</a:t>
            </a:r>
            <a:br>
              <a:rPr lang="zh-CN" altLang="en-US" sz="1400" dirty="0"/>
            </a:br>
            <a:r>
              <a:rPr lang="en-US" altLang="zh-CN" sz="1400" dirty="0" smtClean="0"/>
              <a:t>	</a:t>
            </a:r>
            <a:r>
              <a:rPr lang="zh-CN" altLang="en-US" sz="1400" dirty="0" smtClean="0">
                <a:solidFill>
                  <a:schemeClr val="accent5">
                    <a:lumMod val="50000"/>
                  </a:schemeClr>
                </a:solidFill>
              </a:rPr>
              <a:t>     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1400" dirty="0"/>
              <a:t>p1 = n, p2 = 1;</a:t>
            </a:r>
            <a:br>
              <a:rPr lang="en-US" altLang="zh-CN" sz="1400" dirty="0"/>
            </a:br>
            <a:r>
              <a:rPr lang="en-US" altLang="zh-CN" sz="1400" dirty="0" smtClean="0"/>
              <a:t>	  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while</a:t>
            </a:r>
            <a:r>
              <a:rPr lang="en-US" altLang="zh-CN" sz="1400" dirty="0" smtClean="0"/>
              <a:t>(left</a:t>
            </a:r>
            <a:r>
              <a:rPr lang="en-US" altLang="zh-CN" sz="1400" dirty="0"/>
              <a:t>) {</a:t>
            </a:r>
            <a:br>
              <a:rPr lang="en-US" altLang="zh-CN" sz="1400" dirty="0"/>
            </a:br>
            <a:r>
              <a:rPr lang="en-US" altLang="zh-CN" sz="1400" dirty="0" smtClean="0"/>
              <a:t>	         p1 </a:t>
            </a:r>
            <a:r>
              <a:rPr lang="en-US" altLang="zh-CN" sz="1400" dirty="0"/>
              <a:t>= go(p1, 1, k);</a:t>
            </a:r>
            <a:br>
              <a:rPr lang="en-US" altLang="zh-CN" sz="1400" dirty="0"/>
            </a:br>
            <a:r>
              <a:rPr lang="en-US" altLang="zh-CN" sz="1400" dirty="0" smtClean="0"/>
              <a:t>	         p2 </a:t>
            </a:r>
            <a:r>
              <a:rPr lang="en-US" altLang="zh-CN" sz="1400" dirty="0"/>
              <a:t>= go(p2, -1, m);</a:t>
            </a:r>
            <a:br>
              <a:rPr lang="en-US" altLang="zh-CN" sz="1400" dirty="0"/>
            </a:br>
            <a:r>
              <a:rPr lang="en-US" altLang="zh-CN" sz="1400" dirty="0" smtClean="0"/>
              <a:t>	        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</a:rPr>
              <a:t>printf</a:t>
            </a:r>
            <a:r>
              <a:rPr lang="en-US" altLang="zh-CN" sz="1400" dirty="0"/>
              <a:t>("%3d", p1); left--;</a:t>
            </a:r>
            <a:br>
              <a:rPr lang="en-US" altLang="zh-CN" sz="1400" dirty="0"/>
            </a:br>
            <a:r>
              <a:rPr lang="en-US" altLang="zh-CN" sz="1400" dirty="0" smtClean="0"/>
              <a:t>	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         if(</a:t>
            </a:r>
            <a:r>
              <a:rPr lang="en-US" altLang="zh-CN" sz="1400" dirty="0"/>
              <a:t>p2 </a:t>
            </a:r>
            <a:r>
              <a:rPr lang="en-US" altLang="zh-CN" sz="1400" dirty="0"/>
              <a:t>!= p1) </a:t>
            </a:r>
            <a:r>
              <a:rPr lang="en-US" altLang="zh-CN" sz="1400" dirty="0"/>
              <a:t>{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</a:rPr>
              <a:t>printf</a:t>
            </a:r>
            <a:r>
              <a:rPr lang="en-US" altLang="zh-CN" sz="1400" dirty="0"/>
              <a:t>("%3d", p2); left--; }</a:t>
            </a:r>
            <a:br>
              <a:rPr lang="en-US" altLang="zh-CN" sz="1400" dirty="0"/>
            </a:br>
            <a:r>
              <a:rPr lang="en-US" altLang="zh-CN" sz="1400" dirty="0" smtClean="0"/>
              <a:t>	         a[p1</a:t>
            </a:r>
            <a:r>
              <a:rPr lang="en-US" altLang="zh-CN" sz="1400" dirty="0"/>
              <a:t>] = a[p2] = 0;</a:t>
            </a:r>
            <a:br>
              <a:rPr lang="en-US" altLang="zh-CN" sz="1400" dirty="0"/>
            </a:br>
            <a:r>
              <a:rPr lang="en-US" altLang="zh-CN" sz="1400" dirty="0" smtClean="0"/>
              <a:t>	     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en-US" altLang="zh-CN" sz="1400" dirty="0" smtClean="0"/>
              <a:t>(left</a:t>
            </a:r>
            <a:r>
              <a:rPr lang="en-US" altLang="zh-CN" sz="1400" dirty="0"/>
              <a:t>)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</a:rPr>
              <a:t>printf</a:t>
            </a:r>
            <a:r>
              <a:rPr lang="en-US" altLang="zh-CN" sz="1400" dirty="0"/>
              <a:t>(",");</a:t>
            </a:r>
            <a:br>
              <a:rPr lang="en-US" altLang="zh-CN" sz="1400" dirty="0"/>
            </a:br>
            <a:r>
              <a:rPr lang="en-US" altLang="zh-CN" sz="1400" dirty="0" smtClean="0"/>
              <a:t>	      }</a:t>
            </a:r>
          </a:p>
          <a:p>
            <a:pPr marL="0" indent="0">
              <a:buNone/>
            </a:pPr>
            <a:r>
              <a:rPr lang="en-US" altLang="zh-CN" sz="1400" dirty="0" smtClean="0"/>
              <a:t>	     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</a:rPr>
              <a:t>printf</a:t>
            </a:r>
            <a:r>
              <a:rPr lang="en-US" altLang="zh-CN" sz="1400" dirty="0"/>
              <a:t>("\n");</a:t>
            </a:r>
            <a:br>
              <a:rPr lang="en-US" altLang="zh-CN" sz="1400" dirty="0"/>
            </a:br>
            <a:r>
              <a:rPr lang="en-US" altLang="zh-CN" sz="1400" dirty="0" smtClean="0"/>
              <a:t>	   } </a:t>
            </a:r>
          </a:p>
          <a:p>
            <a:pPr marL="0" indent="0">
              <a:buNone/>
            </a:pPr>
            <a:r>
              <a:rPr lang="en-US" altLang="zh-CN" sz="1400" dirty="0" smtClean="0"/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return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0;</a:t>
            </a:r>
            <a:br>
              <a:rPr lang="en-US" altLang="zh-CN" sz="1400" dirty="0"/>
            </a:br>
            <a:r>
              <a:rPr lang="en-US" altLang="zh-CN" sz="1400" dirty="0" smtClean="0"/>
              <a:t>	} </a:t>
            </a:r>
            <a:r>
              <a:rPr lang="en-US" altLang="zh-CN" sz="1400" dirty="0"/>
              <a:t/>
            </a:r>
            <a:br>
              <a:rPr lang="en-US" altLang="zh-CN" sz="1400" dirty="0"/>
            </a:b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6185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1800" dirty="0"/>
              <a:t>例题</a:t>
            </a:r>
            <a:r>
              <a:rPr lang="en-US" altLang="zh-CN" sz="1800" dirty="0"/>
              <a:t>4-3 </a:t>
            </a:r>
            <a:r>
              <a:rPr lang="zh-CN" altLang="en-US" sz="1800" dirty="0"/>
              <a:t>救济金发放（</a:t>
            </a:r>
            <a:r>
              <a:rPr lang="en-US" altLang="zh-CN" sz="1800" dirty="0"/>
              <a:t>The Dole Queue, </a:t>
            </a:r>
            <a:r>
              <a:rPr lang="en-US" altLang="zh-CN" sz="1800" dirty="0" err="1"/>
              <a:t>UVa</a:t>
            </a:r>
            <a:r>
              <a:rPr lang="en-US" altLang="zh-CN" sz="1800" dirty="0"/>
              <a:t> 133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endParaRPr lang="en-US" altLang="zh-CN" sz="1100" b="1" dirty="0" smtClean="0"/>
          </a:p>
          <a:p>
            <a:pPr marL="0" indent="0">
              <a:buNone/>
            </a:pPr>
            <a:r>
              <a:rPr lang="en-US" altLang="zh-CN" sz="1100" b="1" dirty="0"/>
              <a:t> </a:t>
            </a:r>
            <a:r>
              <a:rPr lang="en-US" altLang="zh-CN" sz="1100" b="1" dirty="0" smtClean="0"/>
              <a:t>         go</a:t>
            </a:r>
            <a:r>
              <a:rPr lang="zh-CN" altLang="en-US" sz="1100" b="1" dirty="0" smtClean="0"/>
              <a:t>函数：</a:t>
            </a:r>
            <a:endParaRPr lang="en-US" altLang="zh-CN" sz="1100" b="1" dirty="0" smtClean="0"/>
          </a:p>
          <a:p>
            <a:pPr marL="0" indent="0">
              <a:buNone/>
            </a:pPr>
            <a:r>
              <a:rPr lang="en-US" altLang="zh-CN" sz="1400" dirty="0" smtClean="0"/>
              <a:t>	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go(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/>
              <a:t> p,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/>
              <a:t> d,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1400" dirty="0"/>
              <a:t>t) {</a:t>
            </a:r>
            <a:br>
              <a:rPr lang="en-US" altLang="zh-CN" sz="1400" dirty="0"/>
            </a:br>
            <a:r>
              <a:rPr lang="en-US" altLang="zh-CN" sz="1400" dirty="0" smtClean="0"/>
              <a:t>	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    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</a:rPr>
              <a:t>while</a:t>
            </a:r>
            <a:r>
              <a:rPr lang="en-US" altLang="zh-CN" sz="1400" dirty="0"/>
              <a:t>(t--) </a:t>
            </a:r>
            <a:r>
              <a:rPr lang="en-US" altLang="zh-CN" sz="1400" dirty="0" smtClean="0"/>
              <a:t>{</a:t>
            </a:r>
            <a:r>
              <a:rPr lang="en-US" altLang="zh-CN" sz="1400" dirty="0"/>
              <a:t/>
            </a:r>
            <a:br>
              <a:rPr lang="en-US" altLang="zh-CN" sz="1400" dirty="0"/>
            </a:br>
            <a:r>
              <a:rPr lang="en-US" altLang="zh-CN" sz="1400" dirty="0" smtClean="0"/>
              <a:t>	        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</a:rPr>
              <a:t>do</a:t>
            </a:r>
            <a:r>
              <a:rPr lang="en-US" altLang="zh-CN" sz="1400" dirty="0"/>
              <a:t> { p = (p+d+n-1) % n + 1; } 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</a:rPr>
              <a:t>while</a:t>
            </a:r>
            <a:r>
              <a:rPr lang="en-US" altLang="zh-CN" sz="1400" dirty="0"/>
              <a:t>(a[p] == 0); //</a:t>
            </a:r>
            <a:r>
              <a:rPr lang="zh-CN" altLang="en-US" sz="1400" dirty="0" smtClean="0"/>
              <a:t>走到下一个非</a:t>
            </a:r>
            <a:r>
              <a:rPr lang="en-US" altLang="zh-CN" sz="1400" dirty="0" smtClean="0"/>
              <a:t>0</a:t>
            </a:r>
            <a:r>
              <a:rPr lang="zh-CN" altLang="en-US" sz="1400" dirty="0" smtClean="0"/>
              <a:t>数字</a:t>
            </a:r>
            <a:endParaRPr lang="en-US" altLang="zh-CN" sz="1400" dirty="0" smtClean="0"/>
          </a:p>
          <a:p>
            <a:pPr marL="0" indent="0">
              <a:buNone/>
            </a:pPr>
            <a:r>
              <a:rPr lang="en-US" altLang="zh-CN" sz="1400" dirty="0"/>
              <a:t> </a:t>
            </a:r>
            <a:r>
              <a:rPr lang="en-US" altLang="zh-CN" sz="1400" dirty="0" smtClean="0"/>
              <a:t>                          }</a:t>
            </a:r>
            <a:r>
              <a:rPr lang="zh-CN" altLang="en-US" sz="1400" dirty="0" smtClean="0"/>
              <a:t/>
            </a:r>
            <a:br>
              <a:rPr lang="zh-CN" altLang="en-US" sz="1400" dirty="0" smtClean="0"/>
            </a:br>
            <a:r>
              <a:rPr lang="en-US" altLang="zh-CN" sz="1400" dirty="0" smtClean="0"/>
              <a:t>	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    return </a:t>
            </a:r>
            <a:r>
              <a:rPr lang="en-US" altLang="zh-CN" sz="1400" dirty="0"/>
              <a:t>p;</a:t>
            </a:r>
            <a:br>
              <a:rPr lang="en-US" altLang="zh-CN" sz="1400" dirty="0"/>
            </a:br>
            <a:r>
              <a:rPr lang="en-US" altLang="zh-CN" sz="1400" dirty="0" smtClean="0"/>
              <a:t>	} </a:t>
            </a:r>
            <a:endParaRPr lang="zh-CN" altLang="en-US" sz="1400" dirty="0"/>
          </a:p>
        </p:txBody>
      </p:sp>
      <p:sp>
        <p:nvSpPr>
          <p:cNvPr id="4" name="矩形 3"/>
          <p:cNvSpPr/>
          <p:nvPr/>
        </p:nvSpPr>
        <p:spPr>
          <a:xfrm>
            <a:off x="539552" y="4509120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注意</a:t>
            </a:r>
            <a:r>
              <a:rPr lang="en-US" altLang="zh-CN" dirty="0"/>
              <a:t>go</a:t>
            </a:r>
            <a:r>
              <a:rPr lang="zh-CN" altLang="en-US" dirty="0"/>
              <a:t>这个函数。 当然也可以写两个函数：逆时针</a:t>
            </a:r>
            <a:r>
              <a:rPr lang="en-US" altLang="zh-CN" dirty="0"/>
              <a:t>go</a:t>
            </a:r>
            <a:r>
              <a:rPr lang="zh-CN" altLang="en-US" dirty="0"/>
              <a:t>和顺时针</a:t>
            </a:r>
            <a:r>
              <a:rPr lang="en-US" altLang="zh-CN" dirty="0"/>
              <a:t>go</a:t>
            </a:r>
            <a:r>
              <a:rPr lang="zh-CN" altLang="en-US" dirty="0"/>
              <a:t>，但是仔细思考后</a:t>
            </a:r>
            <a:r>
              <a:rPr lang="zh-CN" altLang="en-US" dirty="0" smtClean="0"/>
              <a:t>发现这</a:t>
            </a:r>
            <a:r>
              <a:rPr lang="zh-CN" altLang="en-US" dirty="0"/>
              <a:t>两个函数可以合并：逆时针和顺时针数数的唯一区别只是下标是加</a:t>
            </a:r>
            <a:r>
              <a:rPr lang="en-US" altLang="zh-CN" dirty="0"/>
              <a:t>1</a:t>
            </a:r>
            <a:r>
              <a:rPr lang="zh-CN" altLang="en-US" dirty="0"/>
              <a:t>还是减</a:t>
            </a:r>
            <a:r>
              <a:rPr lang="en-US" altLang="zh-CN" dirty="0"/>
              <a:t>1</a:t>
            </a:r>
            <a:r>
              <a:rPr lang="zh-CN" altLang="en-US" dirty="0"/>
              <a:t>。 把这个</a:t>
            </a:r>
            <a:r>
              <a:rPr lang="en-US" altLang="zh-CN" dirty="0"/>
              <a:t>+1</a:t>
            </a:r>
            <a:r>
              <a:rPr lang="en-US" altLang="zh-CN" dirty="0" smtClean="0"/>
              <a:t>/-1</a:t>
            </a:r>
            <a:r>
              <a:rPr lang="zh-CN" altLang="en-US" dirty="0"/>
              <a:t>抽象为“步长”参数，就可以把两个</a:t>
            </a:r>
            <a:r>
              <a:rPr lang="en-US" altLang="zh-CN" dirty="0"/>
              <a:t>go</a:t>
            </a:r>
            <a:r>
              <a:rPr lang="zh-CN" altLang="en-US" dirty="0"/>
              <a:t>统一了。 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>
                <a:ea typeface="新細明體" panose="02020500000000000000" pitchFamily="18" charset="-120"/>
              </a:rPr>
              <a:t>4.4  </a:t>
            </a:r>
            <a:r>
              <a:rPr lang="zh-CN" altLang="en-US" dirty="0"/>
              <a:t>竞赛题目选讲 </a:t>
            </a:r>
          </a:p>
        </p:txBody>
      </p:sp>
    </p:spTree>
    <p:extLst>
      <p:ext uri="{BB962C8B-B14F-4D97-AF65-F5344CB8AC3E}">
        <p14:creationId xmlns:p14="http://schemas.microsoft.com/office/powerpoint/2010/main" val="228737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1800" b="1" dirty="0"/>
              <a:t>例题</a:t>
            </a:r>
            <a:r>
              <a:rPr lang="en-US" altLang="zh-CN" sz="1800" b="1" dirty="0"/>
              <a:t>4-4 </a:t>
            </a:r>
            <a:r>
              <a:rPr lang="zh-CN" altLang="en-US" sz="1800" b="1" dirty="0"/>
              <a:t>信息解码（</a:t>
            </a:r>
            <a:r>
              <a:rPr lang="en-US" altLang="zh-CN" sz="1800" b="1" dirty="0"/>
              <a:t>Message Decoding, ACM/ICPC World Finals 1991, </a:t>
            </a:r>
            <a:r>
              <a:rPr lang="en-US" altLang="zh-CN" sz="1800" b="1" dirty="0" err="1"/>
              <a:t>UVa</a:t>
            </a:r>
            <a:r>
              <a:rPr lang="en-US" altLang="zh-CN" sz="1800" b="1" dirty="0"/>
              <a:t> 213</a:t>
            </a:r>
            <a:r>
              <a:rPr lang="zh-CN" altLang="en-US" sz="1800" b="1" dirty="0"/>
              <a:t>）</a:t>
            </a:r>
            <a:br>
              <a:rPr lang="zh-CN" altLang="en-US" sz="1800" b="1" dirty="0"/>
            </a:br>
            <a:r>
              <a:rPr lang="zh-CN" altLang="en-US" sz="1600" dirty="0"/>
              <a:t>考虑下面的</a:t>
            </a:r>
            <a:r>
              <a:rPr lang="en-US" altLang="zh-CN" sz="1600" dirty="0"/>
              <a:t>01</a:t>
            </a:r>
            <a:r>
              <a:rPr lang="zh-CN" altLang="en-US" sz="1600" dirty="0"/>
              <a:t>串序列：</a:t>
            </a:r>
            <a:br>
              <a:rPr lang="zh-CN" altLang="en-US" sz="1600" dirty="0"/>
            </a:br>
            <a:r>
              <a:rPr lang="en-US" altLang="zh-CN" sz="1600" dirty="0"/>
              <a:t>0, 00, 01, 10, 000, 001, 010, 011, 100, 101, 110, 0000, 0001, …, 1101, 1110, 00000, </a:t>
            </a:r>
            <a:r>
              <a:rPr lang="en-US" altLang="zh-CN" sz="1600" dirty="0" smtClean="0"/>
              <a:t>…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1600" dirty="0"/>
              <a:t/>
            </a:r>
            <a:br>
              <a:rPr lang="en-US" altLang="zh-CN" sz="1600" dirty="0"/>
            </a:br>
            <a:r>
              <a:rPr lang="zh-CN" altLang="en-US" sz="1600" dirty="0"/>
              <a:t>首先是长度为</a:t>
            </a:r>
            <a:r>
              <a:rPr lang="en-US" altLang="zh-CN" sz="1600" dirty="0"/>
              <a:t>1</a:t>
            </a:r>
            <a:r>
              <a:rPr lang="zh-CN" altLang="en-US" sz="1600" dirty="0"/>
              <a:t>的串，然后是长度为</a:t>
            </a:r>
            <a:r>
              <a:rPr lang="en-US" altLang="zh-CN" sz="1600" dirty="0"/>
              <a:t>2</a:t>
            </a:r>
            <a:r>
              <a:rPr lang="zh-CN" altLang="en-US" sz="1600" dirty="0"/>
              <a:t>的串，依此类推。 如果看成二进制，相同长度的</a:t>
            </a:r>
            <a:r>
              <a:rPr lang="zh-CN" altLang="en-US" sz="1600" dirty="0" smtClean="0"/>
              <a:t>后一</a:t>
            </a:r>
            <a:r>
              <a:rPr lang="zh-CN" altLang="en-US" sz="1600" dirty="0"/>
              <a:t>个串等于前一个串加</a:t>
            </a:r>
            <a:r>
              <a:rPr lang="en-US" altLang="zh-CN" sz="1600" dirty="0"/>
              <a:t>1</a:t>
            </a:r>
            <a:r>
              <a:rPr lang="zh-CN" altLang="en-US" sz="1600" dirty="0"/>
              <a:t>。 注意上述序列中不存在全为</a:t>
            </a:r>
            <a:r>
              <a:rPr lang="en-US" altLang="zh-CN" sz="1600" dirty="0"/>
              <a:t>1</a:t>
            </a:r>
            <a:r>
              <a:rPr lang="zh-CN" altLang="en-US" sz="1600" dirty="0"/>
              <a:t>的串。</a:t>
            </a:r>
            <a:br>
              <a:rPr lang="zh-CN" altLang="en-US" sz="1600" dirty="0"/>
            </a:br>
            <a:r>
              <a:rPr lang="zh-CN" altLang="en-US" sz="1600" dirty="0"/>
              <a:t>你的任务是编写一个解码程序。 首先输入一个编码头（例如</a:t>
            </a:r>
            <a:r>
              <a:rPr lang="en-US" altLang="zh-CN" sz="1600" dirty="0" err="1"/>
              <a:t>AB#TANCnrtXc</a:t>
            </a:r>
            <a:r>
              <a:rPr lang="zh-CN" altLang="en-US" sz="1600" dirty="0"/>
              <a:t>），则</a:t>
            </a:r>
            <a:r>
              <a:rPr lang="zh-CN" altLang="en-US" sz="1600" dirty="0" smtClean="0"/>
              <a:t>上述序列</a:t>
            </a:r>
            <a:r>
              <a:rPr lang="zh-CN" altLang="en-US" sz="1600" dirty="0"/>
              <a:t>的每个串依次对应编码头的每个字符。 例如，</a:t>
            </a:r>
            <a:r>
              <a:rPr lang="en-US" altLang="zh-CN" sz="1600" dirty="0"/>
              <a:t>0</a:t>
            </a:r>
            <a:r>
              <a:rPr lang="zh-CN" altLang="en-US" sz="1600" dirty="0"/>
              <a:t>对应</a:t>
            </a:r>
            <a:r>
              <a:rPr lang="en-US" altLang="zh-CN" sz="1600" dirty="0"/>
              <a:t>A</a:t>
            </a:r>
            <a:r>
              <a:rPr lang="zh-CN" altLang="en-US" sz="1600" dirty="0"/>
              <a:t>，</a:t>
            </a:r>
            <a:r>
              <a:rPr lang="en-US" altLang="zh-CN" sz="1600" dirty="0"/>
              <a:t>00</a:t>
            </a:r>
            <a:r>
              <a:rPr lang="zh-CN" altLang="en-US" sz="1600" dirty="0"/>
              <a:t>对应</a:t>
            </a:r>
            <a:r>
              <a:rPr lang="en-US" altLang="zh-CN" sz="1600" dirty="0"/>
              <a:t>B</a:t>
            </a:r>
            <a:r>
              <a:rPr lang="zh-CN" altLang="en-US" sz="1600" dirty="0"/>
              <a:t>，</a:t>
            </a:r>
            <a:r>
              <a:rPr lang="en-US" altLang="zh-CN" sz="1600" dirty="0"/>
              <a:t>01</a:t>
            </a:r>
            <a:r>
              <a:rPr lang="zh-CN" altLang="en-US" sz="1600" dirty="0"/>
              <a:t>对应</a:t>
            </a:r>
            <a:r>
              <a:rPr lang="en-US" altLang="zh-CN" sz="1600" dirty="0"/>
              <a:t>#</a:t>
            </a:r>
            <a:r>
              <a:rPr lang="zh-CN" altLang="en-US" sz="1600" dirty="0"/>
              <a:t>，</a:t>
            </a:r>
            <a:r>
              <a:rPr lang="en-US" altLang="zh-CN" sz="1600" dirty="0"/>
              <a:t>…</a:t>
            </a:r>
            <a:r>
              <a:rPr lang="zh-CN" altLang="en-US" sz="1600" dirty="0"/>
              <a:t>，</a:t>
            </a:r>
            <a:r>
              <a:rPr lang="en-US" altLang="zh-CN" sz="1600" dirty="0"/>
              <a:t>110</a:t>
            </a:r>
            <a:r>
              <a:rPr lang="zh-CN" altLang="en-US" sz="1600" dirty="0" smtClean="0"/>
              <a:t>对应</a:t>
            </a:r>
            <a:r>
              <a:rPr lang="en-US" altLang="zh-CN" sz="1600" dirty="0"/>
              <a:t>X</a:t>
            </a:r>
            <a:r>
              <a:rPr lang="zh-CN" altLang="en-US" sz="1600" dirty="0"/>
              <a:t>，</a:t>
            </a:r>
            <a:r>
              <a:rPr lang="en-US" altLang="zh-CN" sz="1600" dirty="0"/>
              <a:t>0000</a:t>
            </a:r>
            <a:r>
              <a:rPr lang="zh-CN" altLang="en-US" sz="1600" dirty="0"/>
              <a:t>对应</a:t>
            </a:r>
            <a:r>
              <a:rPr lang="en-US" altLang="zh-CN" sz="1600" dirty="0"/>
              <a:t>c</a:t>
            </a:r>
            <a:r>
              <a:rPr lang="zh-CN" altLang="en-US" sz="1600" dirty="0"/>
              <a:t>。 接下来是编码文本（可能由多行组成，你应当把它们拼成一个长长的</a:t>
            </a:r>
            <a:r>
              <a:rPr lang="en-US" altLang="zh-CN" sz="1600" dirty="0" smtClean="0"/>
              <a:t>01</a:t>
            </a:r>
            <a:r>
              <a:rPr lang="zh-CN" altLang="en-US" sz="1600" dirty="0" smtClean="0"/>
              <a:t>串</a:t>
            </a:r>
            <a:r>
              <a:rPr lang="zh-CN" altLang="en-US" sz="1600" dirty="0"/>
              <a:t>）。 编码文本由多个小节组成，每个小节的前</a:t>
            </a:r>
            <a:r>
              <a:rPr lang="en-US" altLang="zh-CN" sz="1600" dirty="0"/>
              <a:t>3</a:t>
            </a:r>
            <a:r>
              <a:rPr lang="zh-CN" altLang="en-US" sz="1600" dirty="0"/>
              <a:t>个数字代表小节中每个编码的长度（用</a:t>
            </a:r>
            <a:r>
              <a:rPr lang="zh-CN" altLang="en-US" sz="1600" dirty="0" smtClean="0"/>
              <a:t>二进制</a:t>
            </a:r>
            <a:r>
              <a:rPr lang="zh-CN" altLang="en-US" sz="1600" dirty="0"/>
              <a:t>表示，例如</a:t>
            </a:r>
            <a:r>
              <a:rPr lang="en-US" altLang="zh-CN" sz="1600" dirty="0"/>
              <a:t>010</a:t>
            </a:r>
            <a:r>
              <a:rPr lang="zh-CN" altLang="en-US" sz="1600" dirty="0"/>
              <a:t>代表长度为</a:t>
            </a:r>
            <a:r>
              <a:rPr lang="en-US" altLang="zh-CN" sz="1600" dirty="0"/>
              <a:t>2</a:t>
            </a:r>
            <a:r>
              <a:rPr lang="zh-CN" altLang="en-US" sz="1600" dirty="0"/>
              <a:t>），然后是各个字符的编码，以全</a:t>
            </a:r>
            <a:r>
              <a:rPr lang="en-US" altLang="zh-CN" sz="1600" dirty="0"/>
              <a:t>1</a:t>
            </a:r>
            <a:r>
              <a:rPr lang="zh-CN" altLang="en-US" sz="1600" dirty="0"/>
              <a:t>结束（例如，编码</a:t>
            </a:r>
            <a:r>
              <a:rPr lang="zh-CN" altLang="en-US" sz="1600" dirty="0" smtClean="0"/>
              <a:t>长度为</a:t>
            </a:r>
            <a:r>
              <a:rPr lang="en-US" altLang="zh-CN" sz="1600" dirty="0"/>
              <a:t>2</a:t>
            </a:r>
            <a:r>
              <a:rPr lang="zh-CN" altLang="en-US" sz="1600" dirty="0"/>
              <a:t>的小节以</a:t>
            </a:r>
            <a:r>
              <a:rPr lang="en-US" altLang="zh-CN" sz="1600" dirty="0"/>
              <a:t>11</a:t>
            </a:r>
            <a:r>
              <a:rPr lang="zh-CN" altLang="en-US" sz="1600" dirty="0"/>
              <a:t>结束）。 编码文本以编码长度为</a:t>
            </a:r>
            <a:r>
              <a:rPr lang="en-US" altLang="zh-CN" sz="1600" dirty="0"/>
              <a:t>000</a:t>
            </a:r>
            <a:r>
              <a:rPr lang="zh-CN" altLang="en-US" sz="1600" dirty="0"/>
              <a:t>的小节结束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pPr>
              <a:lnSpc>
                <a:spcPct val="110000"/>
              </a:lnSpc>
            </a:pPr>
            <a:endParaRPr lang="en-US" altLang="zh-CN" sz="16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1600" dirty="0" smtClean="0"/>
              <a:t>例如</a:t>
            </a:r>
            <a:r>
              <a:rPr lang="zh-CN" altLang="en-US" sz="1600" dirty="0"/>
              <a:t>，编码头为</a:t>
            </a:r>
            <a:r>
              <a:rPr lang="en-US" altLang="zh-CN" sz="1600" dirty="0"/>
              <a:t>$#**\</a:t>
            </a:r>
            <a:r>
              <a:rPr lang="zh-CN" altLang="en-US" sz="1600" dirty="0"/>
              <a:t>，编码文本为</a:t>
            </a:r>
            <a:r>
              <a:rPr lang="en-US" altLang="zh-CN" sz="1600" dirty="0"/>
              <a:t>0100000101101100011100101000</a:t>
            </a:r>
            <a:r>
              <a:rPr lang="zh-CN" altLang="en-US" sz="1600" dirty="0"/>
              <a:t>，应这样解码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010</a:t>
            </a:r>
            <a:r>
              <a:rPr lang="en-US" altLang="zh-CN" sz="1600" dirty="0"/>
              <a:t>(</a:t>
            </a:r>
            <a:r>
              <a:rPr lang="zh-CN" altLang="en-US" sz="1600" dirty="0"/>
              <a:t>编码长度为</a:t>
            </a:r>
            <a:r>
              <a:rPr lang="en-US" altLang="zh-CN" sz="1600" dirty="0"/>
              <a:t>2)00(#)00(#)10(*)11(</a:t>
            </a:r>
            <a:r>
              <a:rPr lang="zh-CN" altLang="en-US" sz="1600" dirty="0"/>
              <a:t>小节结束</a:t>
            </a:r>
            <a:r>
              <a:rPr lang="en-US" altLang="zh-CN" sz="1600" dirty="0"/>
              <a:t>)011(</a:t>
            </a:r>
            <a:r>
              <a:rPr lang="zh-CN" altLang="en-US" sz="1600" dirty="0"/>
              <a:t>编码</a:t>
            </a:r>
            <a:r>
              <a:rPr lang="zh-CN" altLang="en-US" sz="1600" dirty="0" smtClean="0"/>
              <a:t>长度为</a:t>
            </a:r>
            <a:r>
              <a:rPr lang="en-US" altLang="zh-CN" sz="1600" dirty="0" smtClean="0"/>
              <a:t>3)000</a:t>
            </a:r>
            <a:r>
              <a:rPr lang="en-US" altLang="zh-CN" sz="1600" dirty="0"/>
              <a:t>(\)111(</a:t>
            </a:r>
            <a:r>
              <a:rPr lang="zh-CN" altLang="en-US" sz="1600" dirty="0"/>
              <a:t>小节结束</a:t>
            </a:r>
            <a:r>
              <a:rPr lang="en-US" altLang="zh-CN" sz="1600" dirty="0"/>
              <a:t>)001(</a:t>
            </a:r>
            <a:r>
              <a:rPr lang="zh-CN" altLang="en-US" sz="1600" dirty="0" smtClean="0"/>
              <a:t>编码长度</a:t>
            </a:r>
            <a:r>
              <a:rPr lang="zh-CN" altLang="en-US" sz="1600" dirty="0"/>
              <a:t>为</a:t>
            </a:r>
            <a:r>
              <a:rPr lang="en-US" altLang="zh-CN" sz="1600" dirty="0"/>
              <a:t>1)0($)1(</a:t>
            </a:r>
            <a:r>
              <a:rPr lang="zh-CN" altLang="en-US" sz="1600" dirty="0"/>
              <a:t>小节结束</a:t>
            </a:r>
            <a:r>
              <a:rPr lang="en-US" altLang="zh-CN" sz="1600" dirty="0"/>
              <a:t>)000(</a:t>
            </a:r>
            <a:r>
              <a:rPr lang="zh-CN" altLang="en-US" sz="1600" dirty="0"/>
              <a:t>编码结束</a:t>
            </a:r>
            <a:r>
              <a:rPr lang="en-US" altLang="zh-CN" sz="1600" dirty="0"/>
              <a:t>)</a:t>
            </a:r>
            <a:r>
              <a:rPr lang="zh-CN" altLang="en-US" sz="1600" dirty="0"/>
              <a:t>。 </a:t>
            </a:r>
            <a:br>
              <a:rPr lang="zh-CN" altLang="en-US" sz="1600" dirty="0"/>
            </a:br>
            <a:endParaRPr lang="zh-CN" altLang="en-US" sz="1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>
                <a:ea typeface="新細明體" panose="02020500000000000000" pitchFamily="18" charset="-120"/>
              </a:rPr>
              <a:t>4.4  </a:t>
            </a:r>
            <a:r>
              <a:rPr lang="zh-CN" altLang="en-US" dirty="0"/>
              <a:t>竞赛题目选讲 </a:t>
            </a:r>
          </a:p>
        </p:txBody>
      </p:sp>
    </p:spTree>
    <p:extLst>
      <p:ext uri="{BB962C8B-B14F-4D97-AF65-F5344CB8AC3E}">
        <p14:creationId xmlns:p14="http://schemas.microsoft.com/office/powerpoint/2010/main" val="383995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 fontScale="40000" lnSpcReduction="20000"/>
          </a:bodyPr>
          <a:lstStyle/>
          <a:p>
            <a:r>
              <a:rPr lang="zh-CN" altLang="en-US" b="1" dirty="0"/>
              <a:t>例题</a:t>
            </a:r>
            <a:r>
              <a:rPr lang="en-US" altLang="zh-CN" b="1" dirty="0"/>
              <a:t>4-4 </a:t>
            </a:r>
            <a:r>
              <a:rPr lang="zh-CN" altLang="en-US" b="1" dirty="0"/>
              <a:t>信息解码（</a:t>
            </a:r>
            <a:r>
              <a:rPr lang="en-US" altLang="zh-CN" b="1" dirty="0"/>
              <a:t>Message Decoding, ACM/ICPC World Finals 1991, </a:t>
            </a:r>
            <a:r>
              <a:rPr lang="en-US" altLang="zh-CN" b="1" dirty="0" err="1"/>
              <a:t>UVa</a:t>
            </a:r>
            <a:r>
              <a:rPr lang="en-US" altLang="zh-CN" b="1" dirty="0"/>
              <a:t> 213</a:t>
            </a:r>
            <a:r>
              <a:rPr lang="zh-CN" altLang="en-US" b="1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sz="3500" dirty="0" smtClean="0"/>
              <a:t>	</a:t>
            </a:r>
            <a:r>
              <a:rPr lang="en-US" altLang="zh-CN" sz="35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#</a:t>
            </a:r>
            <a:r>
              <a:rPr lang="en-US" altLang="zh-CN" sz="35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include&lt;</a:t>
            </a:r>
            <a:r>
              <a:rPr lang="en-US" altLang="zh-CN" sz="3500" dirty="0" err="1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stdio.h</a:t>
            </a:r>
            <a:r>
              <a:rPr lang="en-US" altLang="zh-CN" sz="35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&gt;</a:t>
            </a:r>
            <a:br>
              <a:rPr lang="en-US" altLang="zh-CN" sz="35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</a:br>
            <a:r>
              <a:rPr lang="en-US" altLang="zh-CN" sz="35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	#</a:t>
            </a:r>
            <a:r>
              <a:rPr lang="en-US" altLang="zh-CN" sz="35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include&lt;</a:t>
            </a:r>
            <a:r>
              <a:rPr lang="en-US" altLang="zh-CN" sz="3500" dirty="0" err="1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string.h</a:t>
            </a:r>
            <a:r>
              <a:rPr lang="en-US" altLang="zh-CN" sz="3500" dirty="0">
                <a:solidFill>
                  <a:srgbClr val="009999"/>
                </a:solidFill>
                <a:latin typeface="Times New Roman" panose="02020603050405020304" pitchFamily="18" charset="0"/>
                <a:ea typeface="KWGHVE+SFIT0800"/>
                <a:cs typeface="Times New Roman" panose="02020603050405020304" pitchFamily="18" charset="0"/>
              </a:rPr>
              <a:t>&gt; </a:t>
            </a:r>
            <a:r>
              <a:rPr lang="en-US" altLang="zh-CN" sz="3500" dirty="0"/>
              <a:t>//</a:t>
            </a:r>
            <a:r>
              <a:rPr lang="zh-CN" altLang="en-US" sz="3500" dirty="0"/>
              <a:t>使用</a:t>
            </a:r>
            <a:r>
              <a:rPr lang="en-US" altLang="zh-CN" sz="3500" dirty="0" err="1"/>
              <a:t>memset</a:t>
            </a:r>
            <a:r>
              <a:rPr lang="en-US" altLang="zh-CN" sz="3500" dirty="0"/>
              <a:t/>
            </a:r>
            <a:br>
              <a:rPr lang="en-US" altLang="zh-CN" sz="3500" dirty="0"/>
            </a:br>
            <a:r>
              <a:rPr lang="en-US" altLang="zh-CN" sz="3500" dirty="0" smtClean="0"/>
              <a:t>	</a:t>
            </a:r>
            <a:r>
              <a:rPr lang="en-US" altLang="zh-CN" sz="35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3500" dirty="0" smtClean="0"/>
              <a:t> </a:t>
            </a:r>
            <a:r>
              <a:rPr lang="en-US" altLang="zh-CN" sz="3500" dirty="0" err="1"/>
              <a:t>readchar</a:t>
            </a:r>
            <a:r>
              <a:rPr lang="en-US" altLang="zh-CN" sz="3500" dirty="0"/>
              <a:t>() { … }</a:t>
            </a:r>
            <a:br>
              <a:rPr lang="en-US" altLang="zh-CN" sz="3500" dirty="0"/>
            </a:br>
            <a:r>
              <a:rPr lang="en-US" altLang="zh-CN" sz="3500" dirty="0" smtClean="0"/>
              <a:t>	</a:t>
            </a:r>
            <a:r>
              <a:rPr lang="en-US" altLang="zh-CN" sz="35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3500" dirty="0" smtClean="0"/>
              <a:t> </a:t>
            </a:r>
            <a:r>
              <a:rPr lang="en-US" altLang="zh-CN" sz="3500" dirty="0" err="1"/>
              <a:t>readint</a:t>
            </a:r>
            <a:r>
              <a:rPr lang="en-US" altLang="zh-CN" sz="3500" dirty="0"/>
              <a:t>(</a:t>
            </a:r>
            <a:r>
              <a:rPr lang="en-US" altLang="zh-CN" sz="3500" dirty="0" err="1"/>
              <a:t>int</a:t>
            </a:r>
            <a:r>
              <a:rPr lang="en-US" altLang="zh-CN" sz="3500" dirty="0"/>
              <a:t> c) { … }</a:t>
            </a:r>
            <a:br>
              <a:rPr lang="en-US" altLang="zh-CN" sz="3500" dirty="0"/>
            </a:br>
            <a:r>
              <a:rPr lang="en-US" altLang="zh-CN" sz="3500" dirty="0" smtClean="0"/>
              <a:t>	</a:t>
            </a:r>
            <a:r>
              <a:rPr lang="en-US" altLang="zh-CN" sz="35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3500" dirty="0" smtClean="0"/>
              <a:t> </a:t>
            </a:r>
            <a:r>
              <a:rPr lang="en-US" altLang="zh-CN" sz="3500" dirty="0"/>
              <a:t>code[8][1&lt;&lt;8];</a:t>
            </a:r>
            <a:br>
              <a:rPr lang="en-US" altLang="zh-CN" sz="3500" dirty="0"/>
            </a:br>
            <a:r>
              <a:rPr lang="en-US" altLang="zh-CN" sz="3500" dirty="0" smtClean="0"/>
              <a:t>	</a:t>
            </a:r>
            <a:r>
              <a:rPr lang="en-US" altLang="zh-CN" sz="35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3500" dirty="0" smtClean="0"/>
              <a:t> </a:t>
            </a:r>
            <a:r>
              <a:rPr lang="en-US" altLang="zh-CN" sz="3500" dirty="0" err="1"/>
              <a:t>readcodes</a:t>
            </a:r>
            <a:r>
              <a:rPr lang="en-US" altLang="zh-CN" sz="3500" dirty="0"/>
              <a:t>() { … }</a:t>
            </a:r>
            <a:br>
              <a:rPr lang="en-US" altLang="zh-CN" sz="3500" dirty="0"/>
            </a:br>
            <a:r>
              <a:rPr lang="en-US" altLang="zh-CN" sz="3500" dirty="0" smtClean="0"/>
              <a:t>	</a:t>
            </a:r>
            <a:r>
              <a:rPr lang="en-US" altLang="zh-CN" sz="35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3500" dirty="0" smtClean="0"/>
              <a:t> </a:t>
            </a:r>
            <a:r>
              <a:rPr lang="en-US" altLang="zh-CN" sz="3500" dirty="0"/>
              <a:t>main() {</a:t>
            </a:r>
            <a:br>
              <a:rPr lang="en-US" altLang="zh-CN" sz="3500" dirty="0"/>
            </a:br>
            <a:r>
              <a:rPr lang="en-US" altLang="zh-CN" sz="3500" dirty="0" smtClean="0"/>
              <a:t>	   </a:t>
            </a:r>
            <a:r>
              <a:rPr lang="en-US" altLang="zh-CN" sz="3500" dirty="0">
                <a:solidFill>
                  <a:schemeClr val="accent5">
                    <a:lumMod val="50000"/>
                  </a:schemeClr>
                </a:solidFill>
              </a:rPr>
              <a:t>while</a:t>
            </a:r>
            <a:r>
              <a:rPr lang="en-US" altLang="zh-CN" sz="3500" dirty="0"/>
              <a:t>(</a:t>
            </a:r>
            <a:r>
              <a:rPr lang="en-US" altLang="zh-CN" sz="3500" dirty="0" err="1"/>
              <a:t>readcodes</a:t>
            </a:r>
            <a:r>
              <a:rPr lang="en-US" altLang="zh-CN" sz="3500" dirty="0"/>
              <a:t>()) { //</a:t>
            </a:r>
            <a:r>
              <a:rPr lang="zh-CN" altLang="en-US" sz="3500" dirty="0"/>
              <a:t>无法读取更多编码头时退出</a:t>
            </a:r>
            <a:br>
              <a:rPr lang="zh-CN" altLang="en-US" sz="3500" dirty="0"/>
            </a:br>
            <a:r>
              <a:rPr lang="en-US" altLang="zh-CN" sz="3500" dirty="0" smtClean="0"/>
              <a:t>	</a:t>
            </a:r>
            <a:r>
              <a:rPr lang="zh-CN" altLang="en-US" sz="3500" dirty="0" smtClean="0"/>
              <a:t>      </a:t>
            </a:r>
            <a:r>
              <a:rPr lang="en-US" altLang="zh-CN" sz="3500" dirty="0"/>
              <a:t>//</a:t>
            </a:r>
            <a:r>
              <a:rPr lang="en-US" altLang="zh-CN" sz="3500" dirty="0" err="1"/>
              <a:t>printcodes</a:t>
            </a:r>
            <a:r>
              <a:rPr lang="en-US" altLang="zh-CN" sz="3500" dirty="0"/>
              <a:t>();</a:t>
            </a:r>
            <a:br>
              <a:rPr lang="en-US" altLang="zh-CN" sz="3500" dirty="0"/>
            </a:br>
            <a:r>
              <a:rPr lang="en-US" altLang="zh-CN" sz="3500" dirty="0" smtClean="0"/>
              <a:t>	</a:t>
            </a:r>
            <a:r>
              <a:rPr lang="en-US" altLang="zh-CN" sz="3500" dirty="0" smtClean="0">
                <a:solidFill>
                  <a:schemeClr val="accent5">
                    <a:lumMod val="50000"/>
                  </a:schemeClr>
                </a:solidFill>
              </a:rPr>
              <a:t>      </a:t>
            </a:r>
            <a:r>
              <a:rPr lang="en-US" altLang="zh-CN" sz="3500" dirty="0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en-US" altLang="zh-CN" sz="3500" dirty="0"/>
              <a:t>(;;) {</a:t>
            </a:r>
            <a:br>
              <a:rPr lang="en-US" altLang="zh-CN" sz="3500" dirty="0"/>
            </a:br>
            <a:r>
              <a:rPr lang="en-US" altLang="zh-CN" sz="3500" dirty="0" smtClean="0"/>
              <a:t>	</a:t>
            </a:r>
            <a:r>
              <a:rPr lang="en-US" altLang="zh-CN" sz="3500" dirty="0" smtClean="0">
                <a:solidFill>
                  <a:schemeClr val="accent5">
                    <a:lumMod val="50000"/>
                  </a:schemeClr>
                </a:solidFill>
              </a:rPr>
              <a:t>         </a:t>
            </a:r>
            <a:r>
              <a:rPr lang="en-US" altLang="zh-CN" sz="3500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35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3500" dirty="0" err="1"/>
              <a:t>len</a:t>
            </a:r>
            <a:r>
              <a:rPr lang="en-US" altLang="zh-CN" sz="3500" dirty="0"/>
              <a:t> = </a:t>
            </a:r>
            <a:r>
              <a:rPr lang="en-US" altLang="zh-CN" sz="3500" dirty="0" err="1"/>
              <a:t>readint</a:t>
            </a:r>
            <a:r>
              <a:rPr lang="en-US" altLang="zh-CN" sz="3500" dirty="0"/>
              <a:t>(3);</a:t>
            </a:r>
            <a:br>
              <a:rPr lang="en-US" altLang="zh-CN" sz="3500" dirty="0"/>
            </a:br>
            <a:r>
              <a:rPr lang="en-US" altLang="zh-CN" sz="3500" dirty="0" smtClean="0"/>
              <a:t>	         </a:t>
            </a:r>
            <a:r>
              <a:rPr lang="en-US" altLang="zh-CN" sz="3500" dirty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en-US" altLang="zh-CN" sz="3500" dirty="0"/>
              <a:t>(</a:t>
            </a:r>
            <a:r>
              <a:rPr lang="en-US" altLang="zh-CN" sz="3500" dirty="0" err="1"/>
              <a:t>len</a:t>
            </a:r>
            <a:r>
              <a:rPr lang="en-US" altLang="zh-CN" sz="3500" dirty="0"/>
              <a:t> == 0) </a:t>
            </a:r>
            <a:r>
              <a:rPr lang="en-US" altLang="zh-CN" sz="3500" dirty="0">
                <a:solidFill>
                  <a:schemeClr val="accent5">
                    <a:lumMod val="50000"/>
                  </a:schemeClr>
                </a:solidFill>
              </a:rPr>
              <a:t>break</a:t>
            </a:r>
            <a:r>
              <a:rPr lang="en-US" altLang="zh-CN" sz="3500" dirty="0"/>
              <a:t>;</a:t>
            </a:r>
            <a:br>
              <a:rPr lang="en-US" altLang="zh-CN" sz="3500" dirty="0"/>
            </a:br>
            <a:r>
              <a:rPr lang="en-US" altLang="zh-CN" sz="3500" dirty="0" smtClean="0"/>
              <a:t>	         </a:t>
            </a:r>
            <a:r>
              <a:rPr lang="en-US" altLang="zh-CN" sz="3500" dirty="0"/>
              <a:t>//</a:t>
            </a:r>
            <a:r>
              <a:rPr lang="en-US" altLang="zh-CN" sz="3500" dirty="0" err="1"/>
              <a:t>printf</a:t>
            </a:r>
            <a:r>
              <a:rPr lang="en-US" altLang="zh-CN" sz="3500" dirty="0"/>
              <a:t>("</a:t>
            </a:r>
            <a:r>
              <a:rPr lang="en-US" altLang="zh-CN" sz="3500" dirty="0" err="1"/>
              <a:t>len</a:t>
            </a:r>
            <a:r>
              <a:rPr lang="en-US" altLang="zh-CN" sz="3500" dirty="0"/>
              <a:t>=%d\n", </a:t>
            </a:r>
            <a:r>
              <a:rPr lang="en-US" altLang="zh-CN" sz="3500" dirty="0" err="1"/>
              <a:t>len</a:t>
            </a:r>
            <a:r>
              <a:rPr lang="en-US" altLang="zh-CN" sz="3500" dirty="0"/>
              <a:t>);</a:t>
            </a:r>
            <a:br>
              <a:rPr lang="en-US" altLang="zh-CN" sz="3500" dirty="0"/>
            </a:br>
            <a:r>
              <a:rPr lang="en-US" altLang="zh-CN" sz="3500" dirty="0" smtClean="0"/>
              <a:t>	         </a:t>
            </a:r>
            <a:r>
              <a:rPr lang="en-US" altLang="zh-CN" sz="3500" dirty="0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en-US" altLang="zh-CN" sz="3500" dirty="0"/>
              <a:t>(;;) {</a:t>
            </a:r>
            <a:br>
              <a:rPr lang="en-US" altLang="zh-CN" sz="3500" dirty="0"/>
            </a:br>
            <a:r>
              <a:rPr lang="en-US" altLang="zh-CN" sz="3500" dirty="0" smtClean="0"/>
              <a:t>	            </a:t>
            </a:r>
            <a:r>
              <a:rPr lang="en-US" altLang="zh-CN" sz="3500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35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3500" dirty="0"/>
              <a:t>v = </a:t>
            </a:r>
            <a:r>
              <a:rPr lang="en-US" altLang="zh-CN" sz="3500" dirty="0" err="1"/>
              <a:t>readint</a:t>
            </a:r>
            <a:r>
              <a:rPr lang="en-US" altLang="zh-CN" sz="3500" dirty="0"/>
              <a:t>(</a:t>
            </a:r>
            <a:r>
              <a:rPr lang="en-US" altLang="zh-CN" sz="3500" dirty="0" err="1"/>
              <a:t>len</a:t>
            </a:r>
            <a:r>
              <a:rPr lang="en-US" altLang="zh-CN" sz="3500" dirty="0"/>
              <a:t>);</a:t>
            </a:r>
            <a:br>
              <a:rPr lang="en-US" altLang="zh-CN" sz="3500" dirty="0"/>
            </a:br>
            <a:r>
              <a:rPr lang="en-US" altLang="zh-CN" sz="3500" dirty="0" smtClean="0"/>
              <a:t>	            </a:t>
            </a:r>
            <a:r>
              <a:rPr lang="en-US" altLang="zh-CN" sz="3500" dirty="0"/>
              <a:t>//</a:t>
            </a:r>
            <a:r>
              <a:rPr lang="en-US" altLang="zh-CN" sz="3500" dirty="0" err="1"/>
              <a:t>printf</a:t>
            </a:r>
            <a:r>
              <a:rPr lang="en-US" altLang="zh-CN" sz="3500" dirty="0"/>
              <a:t>("v=%d\n", v);</a:t>
            </a:r>
            <a:br>
              <a:rPr lang="en-US" altLang="zh-CN" sz="3500" dirty="0"/>
            </a:br>
            <a:r>
              <a:rPr lang="en-US" altLang="zh-CN" sz="3500" dirty="0"/>
              <a:t> </a:t>
            </a:r>
            <a:r>
              <a:rPr lang="en-US" altLang="zh-CN" sz="3500" dirty="0" smtClean="0"/>
              <a:t>	           </a:t>
            </a:r>
            <a:r>
              <a:rPr lang="en-US" altLang="zh-CN" sz="3500" dirty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en-US" altLang="zh-CN" sz="3500" dirty="0"/>
              <a:t>(v == (1 &lt;&lt; </a:t>
            </a:r>
            <a:r>
              <a:rPr lang="en-US" altLang="zh-CN" sz="3500" dirty="0" err="1"/>
              <a:t>len</a:t>
            </a:r>
            <a:r>
              <a:rPr lang="en-US" altLang="zh-CN" sz="3500" dirty="0"/>
              <a:t>)-1) </a:t>
            </a:r>
            <a:r>
              <a:rPr lang="en-US" altLang="zh-CN" sz="3500" dirty="0">
                <a:solidFill>
                  <a:schemeClr val="accent5">
                    <a:lumMod val="50000"/>
                  </a:schemeClr>
                </a:solidFill>
              </a:rPr>
              <a:t>break</a:t>
            </a:r>
            <a:r>
              <a:rPr lang="en-US" altLang="zh-CN" sz="3500" dirty="0"/>
              <a:t>;</a:t>
            </a:r>
            <a:br>
              <a:rPr lang="en-US" altLang="zh-CN" sz="3500" dirty="0"/>
            </a:br>
            <a:r>
              <a:rPr lang="en-US" altLang="zh-CN" sz="3500" dirty="0" smtClean="0"/>
              <a:t>	            </a:t>
            </a:r>
            <a:r>
              <a:rPr lang="en-US" altLang="zh-CN" sz="3500" dirty="0" err="1"/>
              <a:t>putchar</a:t>
            </a:r>
            <a:r>
              <a:rPr lang="en-US" altLang="zh-CN" sz="3500" dirty="0"/>
              <a:t>(code[</a:t>
            </a:r>
            <a:r>
              <a:rPr lang="en-US" altLang="zh-CN" sz="3500" dirty="0" err="1"/>
              <a:t>len</a:t>
            </a:r>
            <a:r>
              <a:rPr lang="en-US" altLang="zh-CN" sz="3500" dirty="0"/>
              <a:t>][v]);</a:t>
            </a:r>
            <a:br>
              <a:rPr lang="en-US" altLang="zh-CN" sz="3500" dirty="0"/>
            </a:br>
            <a:r>
              <a:rPr lang="en-US" altLang="zh-CN" sz="3500" dirty="0" smtClean="0"/>
              <a:t>	         </a:t>
            </a:r>
            <a:r>
              <a:rPr lang="en-US" altLang="zh-CN" sz="3500" dirty="0"/>
              <a:t>}</a:t>
            </a:r>
            <a:br>
              <a:rPr lang="en-US" altLang="zh-CN" sz="3500" dirty="0"/>
            </a:br>
            <a:r>
              <a:rPr lang="en-US" altLang="zh-CN" sz="3500" dirty="0" smtClean="0"/>
              <a:t>	      </a:t>
            </a:r>
            <a:r>
              <a:rPr lang="en-US" altLang="zh-CN" sz="3500" dirty="0"/>
              <a:t>} </a:t>
            </a:r>
          </a:p>
          <a:p>
            <a:pPr marL="0" indent="0">
              <a:buNone/>
            </a:pPr>
            <a:r>
              <a:rPr lang="en-US" altLang="zh-CN" sz="3500" dirty="0" smtClean="0"/>
              <a:t>	      </a:t>
            </a:r>
            <a:r>
              <a:rPr lang="en-US" altLang="zh-CN" sz="3500" dirty="0" err="1"/>
              <a:t>putchar</a:t>
            </a:r>
            <a:r>
              <a:rPr lang="en-US" altLang="zh-CN" sz="3500" dirty="0"/>
              <a:t>('\n');</a:t>
            </a:r>
            <a:br>
              <a:rPr lang="en-US" altLang="zh-CN" sz="3500" dirty="0"/>
            </a:br>
            <a:r>
              <a:rPr lang="en-US" altLang="zh-CN" sz="3500" dirty="0" smtClean="0"/>
              <a:t>	   </a:t>
            </a:r>
            <a:r>
              <a:rPr lang="en-US" altLang="zh-CN" sz="3500" dirty="0"/>
              <a:t>} </a:t>
            </a:r>
          </a:p>
          <a:p>
            <a:pPr marL="0" indent="0">
              <a:buNone/>
            </a:pPr>
            <a:r>
              <a:rPr lang="en-US" altLang="zh-CN" sz="3500" dirty="0" smtClean="0"/>
              <a:t>	</a:t>
            </a:r>
            <a:r>
              <a:rPr lang="en-US" altLang="zh-CN" sz="3500" dirty="0" smtClean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en-US" altLang="zh-CN" sz="3500" dirty="0">
                <a:solidFill>
                  <a:schemeClr val="accent5">
                    <a:lumMod val="50000"/>
                  </a:schemeClr>
                </a:solidFill>
              </a:rPr>
              <a:t>return </a:t>
            </a:r>
            <a:r>
              <a:rPr lang="en-US" altLang="zh-CN" sz="3500" dirty="0"/>
              <a:t>0;</a:t>
            </a:r>
            <a:br>
              <a:rPr lang="en-US" altLang="zh-CN" sz="3500" dirty="0"/>
            </a:br>
            <a:r>
              <a:rPr lang="en-US" altLang="zh-CN" sz="3500" dirty="0" smtClean="0"/>
              <a:t>	} 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>
                <a:ea typeface="新細明體" panose="02020500000000000000" pitchFamily="18" charset="-120"/>
              </a:rPr>
              <a:t>4.4  </a:t>
            </a:r>
            <a:r>
              <a:rPr lang="zh-CN" altLang="en-US" dirty="0"/>
              <a:t>竞赛题目选讲 </a:t>
            </a:r>
          </a:p>
        </p:txBody>
      </p:sp>
    </p:spTree>
    <p:extLst>
      <p:ext uri="{BB962C8B-B14F-4D97-AF65-F5344CB8AC3E}">
        <p14:creationId xmlns:p14="http://schemas.microsoft.com/office/powerpoint/2010/main" val="147415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sz="1800" b="1" dirty="0"/>
              <a:t>例题</a:t>
            </a:r>
            <a:r>
              <a:rPr lang="en-US" altLang="zh-CN" sz="1800" b="1" dirty="0"/>
              <a:t>4-4 </a:t>
            </a:r>
            <a:r>
              <a:rPr lang="zh-CN" altLang="en-US" sz="1800" b="1" dirty="0"/>
              <a:t>信息解码（</a:t>
            </a:r>
            <a:r>
              <a:rPr lang="en-US" altLang="zh-CN" sz="1800" b="1" dirty="0"/>
              <a:t>Message Decoding, ACM/ICPC World Finals 1991, </a:t>
            </a:r>
            <a:r>
              <a:rPr lang="en-US" altLang="zh-CN" sz="1800" b="1" dirty="0" err="1"/>
              <a:t>UVa</a:t>
            </a:r>
            <a:r>
              <a:rPr lang="en-US" altLang="zh-CN" sz="1800" b="1" dirty="0"/>
              <a:t> 213</a:t>
            </a:r>
            <a:r>
              <a:rPr lang="zh-CN" altLang="en-US" sz="1800" b="1" dirty="0" smtClean="0"/>
              <a:t>）</a:t>
            </a:r>
            <a:endParaRPr lang="en-US" altLang="zh-CN" sz="1800" b="1" dirty="0" smtClean="0"/>
          </a:p>
          <a:p>
            <a:endParaRPr lang="en-US" altLang="zh-CN" sz="1800" dirty="0" smtClean="0"/>
          </a:p>
          <a:p>
            <a:pPr marL="0" indent="0">
              <a:buNone/>
            </a:pPr>
            <a:r>
              <a:rPr lang="zh-CN" altLang="en-US" sz="1800" dirty="0" smtClean="0"/>
              <a:t>如何</a:t>
            </a:r>
            <a:r>
              <a:rPr lang="zh-CN" altLang="en-US" sz="1800" dirty="0"/>
              <a:t>处理“编码文本可以由多行组成” </a:t>
            </a:r>
            <a:r>
              <a:rPr lang="zh-CN" altLang="en-US" sz="1800" dirty="0" smtClean="0"/>
              <a:t>：</a:t>
            </a:r>
            <a:r>
              <a:rPr lang="zh-CN" altLang="en-US" sz="1800" dirty="0"/>
              <a:t>再编写一个“跨行读字符”的函数</a:t>
            </a:r>
            <a:r>
              <a:rPr lang="en-US" altLang="zh-CN" sz="1800" dirty="0" err="1"/>
              <a:t>readchar</a:t>
            </a:r>
            <a:r>
              <a:rPr lang="zh-CN" altLang="en-US" sz="1800" dirty="0"/>
              <a:t>。 </a:t>
            </a:r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en-US" altLang="zh-CN" sz="18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800" dirty="0" smtClean="0"/>
              <a:t> </a:t>
            </a:r>
            <a:r>
              <a:rPr lang="en-US" altLang="zh-CN" sz="1800" dirty="0" err="1"/>
              <a:t>readchar</a:t>
            </a:r>
            <a:r>
              <a:rPr lang="en-US" altLang="zh-CN" sz="1800" dirty="0"/>
              <a:t>() {</a:t>
            </a:r>
            <a:br>
              <a:rPr lang="en-US" altLang="zh-CN" sz="1800" dirty="0"/>
            </a:br>
            <a:r>
              <a:rPr lang="en-US" altLang="zh-CN" sz="1800" dirty="0" smtClean="0"/>
              <a:t>    </a:t>
            </a:r>
            <a:r>
              <a:rPr lang="en-US" altLang="zh-CN" sz="1800" dirty="0" smtClean="0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en-US" altLang="zh-CN" sz="1800" dirty="0"/>
              <a:t>(;;) {</a:t>
            </a:r>
            <a:br>
              <a:rPr lang="en-US" altLang="zh-CN" sz="1800" dirty="0"/>
            </a:br>
            <a:r>
              <a:rPr lang="en-US" altLang="zh-CN" sz="1800" dirty="0" smtClean="0"/>
              <a:t>        </a:t>
            </a:r>
            <a:r>
              <a:rPr lang="en-US" altLang="zh-CN" sz="18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800" dirty="0" smtClean="0"/>
              <a:t> </a:t>
            </a:r>
            <a:r>
              <a:rPr lang="en-US" altLang="zh-CN" sz="1800" dirty="0" err="1"/>
              <a:t>ch</a:t>
            </a:r>
            <a:r>
              <a:rPr lang="en-US" altLang="zh-CN" sz="1800" dirty="0"/>
              <a:t> = </a:t>
            </a:r>
            <a:r>
              <a:rPr lang="en-US" altLang="zh-CN" sz="1800" dirty="0" err="1"/>
              <a:t>getchar</a:t>
            </a:r>
            <a:r>
              <a:rPr lang="en-US" altLang="zh-CN" sz="1800" dirty="0"/>
              <a:t>();</a:t>
            </a:r>
            <a:br>
              <a:rPr lang="en-US" altLang="zh-CN" sz="1800" dirty="0"/>
            </a:br>
            <a:r>
              <a:rPr lang="en-US" altLang="zh-CN" sz="1800" dirty="0" smtClean="0"/>
              <a:t>        </a:t>
            </a:r>
            <a:r>
              <a:rPr lang="en-US" altLang="zh-CN" sz="1800" dirty="0" smtClean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en-US" altLang="zh-CN" sz="1800" dirty="0" smtClean="0"/>
              <a:t>(</a:t>
            </a:r>
            <a:r>
              <a:rPr lang="en-US" altLang="zh-CN" sz="1800" dirty="0" err="1" smtClean="0"/>
              <a:t>ch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!= </a:t>
            </a:r>
            <a:r>
              <a:rPr lang="en-US" altLang="zh-CN" sz="1800" dirty="0" smtClean="0"/>
              <a:t>‘\n’ </a:t>
            </a:r>
            <a:r>
              <a:rPr lang="en-US" altLang="zh-CN" sz="1800" dirty="0"/>
              <a:t>&amp;&amp; </a:t>
            </a:r>
            <a:r>
              <a:rPr lang="en-US" altLang="zh-CN" sz="1800" dirty="0" err="1"/>
              <a:t>ch</a:t>
            </a:r>
            <a:r>
              <a:rPr lang="en-US" altLang="zh-CN" sz="1800" dirty="0"/>
              <a:t> != </a:t>
            </a:r>
            <a:r>
              <a:rPr lang="en-US" altLang="zh-CN" sz="1800" dirty="0" smtClean="0"/>
              <a:t>‘\r’) </a:t>
            </a:r>
            <a:r>
              <a:rPr lang="en-US" altLang="zh-CN" sz="1800" dirty="0">
                <a:solidFill>
                  <a:schemeClr val="accent5">
                    <a:lumMod val="50000"/>
                  </a:schemeClr>
                </a:solidFill>
              </a:rPr>
              <a:t>return</a:t>
            </a:r>
            <a:r>
              <a:rPr lang="en-US" altLang="zh-CN" sz="1800" dirty="0"/>
              <a:t> </a:t>
            </a:r>
            <a:r>
              <a:rPr lang="en-US" altLang="zh-CN" sz="1800" dirty="0" err="1"/>
              <a:t>ch</a:t>
            </a:r>
            <a:r>
              <a:rPr lang="en-US" altLang="zh-CN" sz="1800" dirty="0"/>
              <a:t>; //</a:t>
            </a:r>
            <a:r>
              <a:rPr lang="zh-CN" altLang="en-US" sz="1800" dirty="0"/>
              <a:t>一直读到非换行符为止</a:t>
            </a:r>
            <a:br>
              <a:rPr lang="zh-CN" altLang="en-US" sz="1800" dirty="0"/>
            </a:br>
            <a:r>
              <a:rPr lang="zh-CN" altLang="en-US" sz="1800" dirty="0" smtClean="0"/>
              <a:t>    </a:t>
            </a:r>
            <a:r>
              <a:rPr lang="en-US" altLang="zh-CN" sz="1800" dirty="0" smtClean="0"/>
              <a:t>}</a:t>
            </a:r>
            <a:r>
              <a:rPr lang="en-US" altLang="zh-CN" sz="1800" dirty="0"/>
              <a:t/>
            </a:r>
            <a:br>
              <a:rPr lang="en-US" altLang="zh-CN" sz="1800" dirty="0"/>
            </a:br>
            <a:r>
              <a:rPr lang="en-US" altLang="zh-CN" sz="1800" dirty="0" smtClean="0"/>
              <a:t>}</a:t>
            </a:r>
          </a:p>
          <a:p>
            <a:r>
              <a:rPr lang="en-US" altLang="zh-CN" sz="18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800" dirty="0" smtClean="0"/>
              <a:t> </a:t>
            </a:r>
            <a:r>
              <a:rPr lang="en-US" altLang="zh-CN" sz="1800" dirty="0" err="1"/>
              <a:t>readint</a:t>
            </a:r>
            <a:r>
              <a:rPr lang="en-US" altLang="zh-CN" sz="1800" dirty="0"/>
              <a:t>(</a:t>
            </a:r>
            <a:r>
              <a:rPr lang="en-US" altLang="zh-CN" sz="1800" dirty="0" err="1"/>
              <a:t>int</a:t>
            </a:r>
            <a:r>
              <a:rPr lang="en-US" altLang="zh-CN" sz="1800" dirty="0"/>
              <a:t> c) {</a:t>
            </a:r>
            <a:br>
              <a:rPr lang="en-US" altLang="zh-CN" sz="1800" dirty="0"/>
            </a:br>
            <a:r>
              <a:rPr lang="en-US" altLang="zh-CN" sz="1800" dirty="0" smtClean="0"/>
              <a:t>    </a:t>
            </a:r>
            <a:r>
              <a:rPr lang="en-US" altLang="zh-CN" sz="18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v = 0;</a:t>
            </a:r>
            <a:br>
              <a:rPr lang="en-US" altLang="zh-CN" sz="1800" dirty="0"/>
            </a:br>
            <a:r>
              <a:rPr lang="en-US" altLang="zh-CN" sz="1800" dirty="0" smtClean="0"/>
              <a:t>    </a:t>
            </a:r>
            <a:r>
              <a:rPr lang="en-US" altLang="zh-CN" sz="1800" dirty="0" smtClean="0">
                <a:solidFill>
                  <a:schemeClr val="accent5">
                    <a:lumMod val="50000"/>
                  </a:schemeClr>
                </a:solidFill>
              </a:rPr>
              <a:t>while</a:t>
            </a:r>
            <a:r>
              <a:rPr lang="en-US" altLang="zh-CN" sz="1800" dirty="0" smtClean="0"/>
              <a:t>(c-</a:t>
            </a:r>
            <a:r>
              <a:rPr lang="en-US" altLang="zh-CN" sz="1800" dirty="0"/>
              <a:t>-) v = v * 2 + </a:t>
            </a:r>
            <a:r>
              <a:rPr lang="en-US" altLang="zh-CN" sz="1800" dirty="0" err="1"/>
              <a:t>readchar</a:t>
            </a:r>
            <a:r>
              <a:rPr lang="en-US" altLang="zh-CN" sz="1800" dirty="0"/>
              <a:t>() - '0';</a:t>
            </a:r>
            <a:br>
              <a:rPr lang="en-US" altLang="zh-CN" sz="1800" dirty="0"/>
            </a:br>
            <a:r>
              <a:rPr lang="en-US" altLang="zh-CN" sz="1800" dirty="0" smtClean="0"/>
              <a:t>    </a:t>
            </a:r>
            <a:r>
              <a:rPr lang="en-US" altLang="zh-CN" sz="1800" dirty="0" smtClean="0">
                <a:solidFill>
                  <a:schemeClr val="accent5">
                    <a:lumMod val="50000"/>
                  </a:schemeClr>
                </a:solidFill>
              </a:rPr>
              <a:t>return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v;</a:t>
            </a:r>
            <a:br>
              <a:rPr lang="en-US" altLang="zh-CN" sz="1800" dirty="0"/>
            </a:br>
            <a:r>
              <a:rPr lang="en-US" altLang="zh-CN" sz="1800" dirty="0"/>
              <a:t>} 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>
                <a:ea typeface="新細明體" panose="02020500000000000000" pitchFamily="18" charset="-120"/>
              </a:rPr>
              <a:t>4.4  </a:t>
            </a:r>
            <a:r>
              <a:rPr lang="zh-CN" altLang="en-US" dirty="0"/>
              <a:t>竞赛题目选讲 </a:t>
            </a:r>
          </a:p>
        </p:txBody>
      </p:sp>
    </p:spTree>
    <p:extLst>
      <p:ext uri="{BB962C8B-B14F-4D97-AF65-F5344CB8AC3E}">
        <p14:creationId xmlns:p14="http://schemas.microsoft.com/office/powerpoint/2010/main" val="377420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196752"/>
            <a:ext cx="8579296" cy="5141168"/>
          </a:xfrm>
        </p:spPr>
        <p:txBody>
          <a:bodyPr>
            <a:normAutofit fontScale="55000" lnSpcReduction="20000"/>
          </a:bodyPr>
          <a:lstStyle/>
          <a:p>
            <a:r>
              <a:rPr lang="zh-CN" altLang="en-US" sz="2400" b="1" dirty="0"/>
              <a:t>例题</a:t>
            </a:r>
            <a:r>
              <a:rPr lang="en-US" altLang="zh-CN" sz="2400" b="1" dirty="0"/>
              <a:t>4-4 </a:t>
            </a:r>
            <a:r>
              <a:rPr lang="zh-CN" altLang="en-US" sz="2400" b="1" dirty="0"/>
              <a:t>信息解码（</a:t>
            </a:r>
            <a:r>
              <a:rPr lang="en-US" altLang="zh-CN" sz="2400" b="1" dirty="0"/>
              <a:t>Message Decoding, ACM/ICPC World Finals 1991, </a:t>
            </a:r>
            <a:r>
              <a:rPr lang="en-US" altLang="zh-CN" sz="2400" b="1" dirty="0" err="1"/>
              <a:t>UVa</a:t>
            </a:r>
            <a:r>
              <a:rPr lang="en-US" altLang="zh-CN" sz="2400" b="1" dirty="0"/>
              <a:t> 213</a:t>
            </a:r>
            <a:r>
              <a:rPr lang="zh-CN" altLang="en-US" sz="2400" b="1" dirty="0" smtClean="0"/>
              <a:t>）</a:t>
            </a:r>
            <a:endParaRPr lang="en-US" altLang="zh-CN" sz="2400" b="1" dirty="0" smtClean="0"/>
          </a:p>
          <a:p>
            <a:endParaRPr lang="en-US" altLang="zh-CN" sz="2200" dirty="0"/>
          </a:p>
          <a:p>
            <a:pPr marL="0" indent="0">
              <a:buNone/>
            </a:pPr>
            <a:r>
              <a:rPr lang="zh-CN" altLang="en-US" sz="2200" dirty="0" smtClean="0"/>
              <a:t>下面</a:t>
            </a:r>
            <a:r>
              <a:rPr lang="zh-CN" altLang="en-US" sz="2200" dirty="0"/>
              <a:t>是函数</a:t>
            </a:r>
            <a:r>
              <a:rPr lang="en-US" altLang="zh-CN" sz="2200" dirty="0" err="1"/>
              <a:t>readcodes</a:t>
            </a:r>
            <a:r>
              <a:rPr lang="zh-CN" altLang="en-US" sz="2200" dirty="0"/>
              <a:t>。 首先使用</a:t>
            </a:r>
            <a:r>
              <a:rPr lang="en-US" altLang="zh-CN" sz="2200" dirty="0" err="1"/>
              <a:t>memset</a:t>
            </a:r>
            <a:r>
              <a:rPr lang="zh-CN" altLang="en-US" sz="2200" dirty="0"/>
              <a:t>清空</a:t>
            </a:r>
            <a:r>
              <a:rPr lang="zh-CN" altLang="en-US" sz="2200" dirty="0" smtClean="0"/>
              <a:t>数组（</a:t>
            </a:r>
            <a:r>
              <a:rPr lang="zh-CN" altLang="en-US" sz="2200" dirty="0"/>
              <a:t>这是个好习惯。还记得之前讲过的</a:t>
            </a:r>
            <a:r>
              <a:rPr lang="zh-CN" altLang="en-US" sz="2200" dirty="0" smtClean="0"/>
              <a:t>多</a:t>
            </a:r>
            <a:r>
              <a:rPr lang="zh-CN" altLang="en-US" sz="2200" dirty="0"/>
              <a:t>数据题目的常见错误吗？  </a:t>
            </a:r>
            <a:r>
              <a:rPr lang="zh-CN" altLang="en-US" sz="2200" dirty="0" smtClean="0"/>
              <a:t>），编码</a:t>
            </a:r>
            <a:r>
              <a:rPr lang="zh-CN" altLang="en-US" sz="2200" dirty="0"/>
              <a:t>头自身占一行，所以应该用</a:t>
            </a:r>
            <a:r>
              <a:rPr lang="en-US" altLang="zh-CN" sz="2200" dirty="0" err="1"/>
              <a:t>readchar</a:t>
            </a:r>
            <a:r>
              <a:rPr lang="zh-CN" altLang="en-US" sz="2200" dirty="0"/>
              <a:t>读取第一个字符，</a:t>
            </a:r>
            <a:r>
              <a:rPr lang="zh-CN" altLang="en-US" sz="2200" dirty="0" smtClean="0"/>
              <a:t>而用</a:t>
            </a:r>
            <a:r>
              <a:rPr lang="zh-CN" altLang="en-US" sz="2200" dirty="0"/>
              <a:t>普通的</a:t>
            </a:r>
            <a:r>
              <a:rPr lang="en-US" altLang="zh-CN" sz="2200" dirty="0" err="1"/>
              <a:t>getchar</a:t>
            </a:r>
            <a:r>
              <a:rPr lang="zh-CN" altLang="en-US" sz="2200" dirty="0"/>
              <a:t>读取剩下的字符，</a:t>
            </a:r>
            <a:r>
              <a:rPr lang="zh-CN" altLang="en-US" sz="2200" dirty="0" smtClean="0"/>
              <a:t>直到</a:t>
            </a:r>
            <a:r>
              <a:rPr lang="en-US" altLang="zh-CN" sz="2200" dirty="0"/>
              <a:t>\n</a:t>
            </a:r>
            <a:r>
              <a:rPr lang="zh-CN" altLang="en-US" sz="2200" dirty="0"/>
              <a:t>。 这样做，代码比较简单，但有些读者</a:t>
            </a:r>
            <a:r>
              <a:rPr lang="zh-CN" altLang="en-US" sz="2200" dirty="0" smtClean="0"/>
              <a:t>可能会有些别扭。 没关系，你完全可以使用另外一套自己觉得更清晰的方法。</a:t>
            </a:r>
            <a:endParaRPr lang="en-US" altLang="zh-CN" sz="2200" dirty="0"/>
          </a:p>
          <a:p>
            <a:pPr marL="0" indent="0">
              <a:buNone/>
            </a:pPr>
            <a:r>
              <a:rPr lang="zh-CN" altLang="en-US" sz="1800" dirty="0" smtClean="0"/>
              <a:t/>
            </a:r>
            <a:br>
              <a:rPr lang="zh-CN" altLang="en-US" sz="1800" dirty="0" smtClean="0"/>
            </a:br>
            <a:r>
              <a:rPr lang="en-US" altLang="zh-CN" sz="23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2300" dirty="0" smtClean="0"/>
              <a:t> </a:t>
            </a:r>
            <a:r>
              <a:rPr lang="en-US" altLang="zh-CN" sz="2300" dirty="0" err="1" smtClean="0"/>
              <a:t>readcodes</a:t>
            </a:r>
            <a:r>
              <a:rPr lang="en-US" altLang="zh-CN" sz="2300" dirty="0" smtClean="0"/>
              <a:t>() {</a:t>
            </a:r>
            <a:br>
              <a:rPr lang="en-US" altLang="zh-CN" sz="2300" dirty="0" smtClean="0"/>
            </a:br>
            <a:r>
              <a:rPr lang="en-US" altLang="zh-CN" sz="2300" dirty="0" smtClean="0"/>
              <a:t>     </a:t>
            </a:r>
            <a:r>
              <a:rPr lang="en-US" altLang="zh-CN" sz="2300" dirty="0" err="1" smtClean="0"/>
              <a:t>memset</a:t>
            </a:r>
            <a:r>
              <a:rPr lang="en-US" altLang="zh-CN" sz="2300" dirty="0" smtClean="0"/>
              <a:t>(code, 0, </a:t>
            </a:r>
            <a:r>
              <a:rPr lang="en-US" altLang="zh-CN" sz="2300" dirty="0" err="1" smtClean="0"/>
              <a:t>sizeof</a:t>
            </a:r>
            <a:r>
              <a:rPr lang="en-US" altLang="zh-CN" sz="2300" dirty="0" smtClean="0"/>
              <a:t>(code)); //</a:t>
            </a:r>
            <a:r>
              <a:rPr lang="zh-CN" altLang="en-US" sz="2300" dirty="0" smtClean="0"/>
              <a:t>清空数组</a:t>
            </a:r>
            <a:br>
              <a:rPr lang="zh-CN" altLang="en-US" sz="2300" dirty="0" smtClean="0"/>
            </a:br>
            <a:r>
              <a:rPr lang="zh-CN" altLang="en-US" sz="2300" dirty="0" smtClean="0"/>
              <a:t>     </a:t>
            </a:r>
            <a:r>
              <a:rPr lang="en-US" altLang="zh-CN" sz="2300" dirty="0" smtClean="0"/>
              <a:t>code[1][0] = </a:t>
            </a:r>
            <a:r>
              <a:rPr lang="en-US" altLang="zh-CN" sz="2300" dirty="0" err="1" smtClean="0"/>
              <a:t>readchar</a:t>
            </a:r>
            <a:r>
              <a:rPr lang="en-US" altLang="zh-CN" sz="2300" dirty="0" smtClean="0"/>
              <a:t>(); //</a:t>
            </a:r>
            <a:r>
              <a:rPr lang="zh-CN" altLang="en-US" sz="2300" dirty="0" smtClean="0"/>
              <a:t>直接调到下一行开始读取。 如果输入已经结束，会读到</a:t>
            </a:r>
            <a:r>
              <a:rPr lang="en-US" altLang="zh-CN" sz="2300" dirty="0" smtClean="0"/>
              <a:t>EOF</a:t>
            </a:r>
            <a:br>
              <a:rPr lang="en-US" altLang="zh-CN" sz="2300" dirty="0" smtClean="0"/>
            </a:b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     for</a:t>
            </a:r>
            <a:r>
              <a:rPr lang="en-US" altLang="zh-CN" sz="2300" dirty="0" smtClean="0"/>
              <a:t>(</a:t>
            </a:r>
            <a:r>
              <a:rPr lang="en-US" altLang="zh-CN" sz="23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2300" dirty="0" smtClean="0"/>
              <a:t> </a:t>
            </a:r>
            <a:r>
              <a:rPr lang="en-US" altLang="zh-CN" sz="2300" dirty="0" err="1" smtClean="0"/>
              <a:t>len</a:t>
            </a:r>
            <a:r>
              <a:rPr lang="en-US" altLang="zh-CN" sz="2300" dirty="0" smtClean="0"/>
              <a:t> = 2; </a:t>
            </a:r>
            <a:r>
              <a:rPr lang="en-US" altLang="zh-CN" sz="2300" dirty="0" err="1" smtClean="0"/>
              <a:t>len</a:t>
            </a:r>
            <a:r>
              <a:rPr lang="en-US" altLang="zh-CN" sz="2300" dirty="0" smtClean="0"/>
              <a:t> &lt;= 7; </a:t>
            </a:r>
            <a:r>
              <a:rPr lang="en-US" altLang="zh-CN" sz="2300" dirty="0" err="1" smtClean="0"/>
              <a:t>len</a:t>
            </a:r>
            <a:r>
              <a:rPr lang="en-US" altLang="zh-CN" sz="2300" dirty="0" smtClean="0"/>
              <a:t>++) {</a:t>
            </a:r>
            <a:br>
              <a:rPr lang="en-US" altLang="zh-CN" sz="2300" dirty="0" smtClean="0"/>
            </a:br>
            <a:r>
              <a:rPr lang="en-US" altLang="zh-CN" sz="2300" dirty="0" smtClean="0"/>
              <a:t>          </a:t>
            </a: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 fo</a:t>
            </a:r>
            <a:r>
              <a:rPr lang="en-US" altLang="zh-CN" sz="2400" dirty="0">
                <a:solidFill>
                  <a:schemeClr val="accent5">
                    <a:lumMod val="50000"/>
                  </a:schemeClr>
                </a:solidFill>
              </a:rPr>
              <a:t>r</a:t>
            </a:r>
            <a:r>
              <a:rPr lang="en-US" altLang="zh-CN" sz="2400" dirty="0"/>
              <a:t>(</a:t>
            </a:r>
            <a:r>
              <a:rPr lang="en-US" altLang="zh-CN" sz="2400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US" altLang="zh-CN" sz="2300" dirty="0" err="1" smtClean="0">
                <a:solidFill>
                  <a:schemeClr val="accent5">
                    <a:lumMod val="50000"/>
                  </a:schemeClr>
                </a:solidFill>
              </a:rPr>
              <a:t>nt</a:t>
            </a: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300" dirty="0" smtClean="0"/>
              <a:t>i = 0; i &lt; (1&lt;&lt;</a:t>
            </a:r>
            <a:r>
              <a:rPr lang="en-US" altLang="zh-CN" sz="2300" dirty="0" err="1" smtClean="0"/>
              <a:t>len</a:t>
            </a:r>
            <a:r>
              <a:rPr lang="en-US" altLang="zh-CN" sz="2300" dirty="0" smtClean="0"/>
              <a:t>)-1; i++) {</a:t>
            </a:r>
            <a:br>
              <a:rPr lang="en-US" altLang="zh-CN" sz="2300" dirty="0" smtClean="0"/>
            </a:br>
            <a:r>
              <a:rPr lang="en-US" altLang="zh-CN" sz="2300" dirty="0" smtClean="0"/>
              <a:t>                 </a:t>
            </a:r>
            <a:r>
              <a:rPr lang="en-US" altLang="zh-CN" sz="23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2300" dirty="0" smtClean="0"/>
              <a:t> </a:t>
            </a:r>
            <a:r>
              <a:rPr lang="en-US" altLang="zh-CN" sz="2300" dirty="0" err="1" smtClean="0"/>
              <a:t>ch</a:t>
            </a:r>
            <a:r>
              <a:rPr lang="en-US" altLang="zh-CN" sz="2300" dirty="0" smtClean="0"/>
              <a:t> = </a:t>
            </a:r>
            <a:r>
              <a:rPr lang="en-US" altLang="zh-CN" sz="2300" dirty="0" err="1" smtClean="0"/>
              <a:t>getchar</a:t>
            </a:r>
            <a:r>
              <a:rPr lang="en-US" altLang="zh-CN" sz="2300" dirty="0" smtClean="0"/>
              <a:t>();</a:t>
            </a:r>
            <a:br>
              <a:rPr lang="en-US" altLang="zh-CN" sz="2300" dirty="0" smtClean="0"/>
            </a:br>
            <a:r>
              <a:rPr lang="en-US" altLang="zh-CN" sz="2300" dirty="0" smtClean="0"/>
              <a:t>                 </a:t>
            </a: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en-US" altLang="zh-CN" sz="2300" dirty="0" smtClean="0"/>
              <a:t>(</a:t>
            </a:r>
            <a:r>
              <a:rPr lang="en-US" altLang="zh-CN" sz="2300" dirty="0" err="1" smtClean="0"/>
              <a:t>ch</a:t>
            </a:r>
            <a:r>
              <a:rPr lang="en-US" altLang="zh-CN" sz="2300" dirty="0" smtClean="0"/>
              <a:t> == EOF) </a:t>
            </a: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return</a:t>
            </a:r>
            <a:r>
              <a:rPr lang="en-US" altLang="zh-CN" sz="2300" dirty="0" smtClean="0"/>
              <a:t> 0;</a:t>
            </a:r>
            <a:br>
              <a:rPr lang="en-US" altLang="zh-CN" sz="2300" dirty="0" smtClean="0"/>
            </a:br>
            <a:r>
              <a:rPr lang="en-US" altLang="zh-CN" sz="2300" dirty="0" smtClean="0"/>
              <a:t>                 </a:t>
            </a: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en-US" altLang="zh-CN" sz="2300" dirty="0" smtClean="0"/>
              <a:t>(</a:t>
            </a:r>
            <a:r>
              <a:rPr lang="en-US" altLang="zh-CN" sz="2300" dirty="0" err="1" smtClean="0"/>
              <a:t>ch</a:t>
            </a:r>
            <a:r>
              <a:rPr lang="en-US" altLang="zh-CN" sz="2300" dirty="0" smtClean="0"/>
              <a:t> == '\n' || </a:t>
            </a:r>
            <a:r>
              <a:rPr lang="en-US" altLang="zh-CN" sz="2300" dirty="0" err="1" smtClean="0"/>
              <a:t>ch</a:t>
            </a:r>
            <a:r>
              <a:rPr lang="en-US" altLang="zh-CN" sz="2300" dirty="0" smtClean="0"/>
              <a:t> == '\r') </a:t>
            </a: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return </a:t>
            </a:r>
            <a:r>
              <a:rPr lang="en-US" altLang="zh-CN" sz="2300" dirty="0" smtClean="0"/>
              <a:t>1;</a:t>
            </a:r>
            <a:br>
              <a:rPr lang="en-US" altLang="zh-CN" sz="2300" dirty="0" smtClean="0"/>
            </a:br>
            <a:r>
              <a:rPr lang="en-US" altLang="zh-CN" sz="2300" dirty="0" smtClean="0"/>
              <a:t>                 code[</a:t>
            </a:r>
            <a:r>
              <a:rPr lang="en-US" altLang="zh-CN" sz="2300" dirty="0" err="1" smtClean="0"/>
              <a:t>len</a:t>
            </a:r>
            <a:r>
              <a:rPr lang="en-US" altLang="zh-CN" sz="2300" dirty="0" smtClean="0"/>
              <a:t>][i] = </a:t>
            </a:r>
            <a:r>
              <a:rPr lang="en-US" altLang="zh-CN" sz="2300" dirty="0" err="1" smtClean="0"/>
              <a:t>ch</a:t>
            </a:r>
            <a:r>
              <a:rPr lang="en-US" altLang="zh-CN" sz="2300" dirty="0" smtClean="0"/>
              <a:t>;</a:t>
            </a:r>
            <a:br>
              <a:rPr lang="en-US" altLang="zh-CN" sz="2300" dirty="0" smtClean="0"/>
            </a:br>
            <a:r>
              <a:rPr lang="en-US" altLang="zh-CN" sz="2300" dirty="0" smtClean="0"/>
              <a:t>           }</a:t>
            </a:r>
            <a:br>
              <a:rPr lang="en-US" altLang="zh-CN" sz="2300" dirty="0" smtClean="0"/>
            </a:br>
            <a:r>
              <a:rPr lang="en-US" altLang="zh-CN" sz="2300" dirty="0" smtClean="0"/>
              <a:t>     }</a:t>
            </a:r>
          </a:p>
          <a:p>
            <a:pPr marL="0" indent="0">
              <a:buNone/>
            </a:pP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      return </a:t>
            </a:r>
            <a:r>
              <a:rPr lang="en-US" altLang="zh-CN" sz="2300" dirty="0" smtClean="0"/>
              <a:t>1;</a:t>
            </a:r>
            <a:br>
              <a:rPr lang="en-US" altLang="zh-CN" sz="2300" dirty="0" smtClean="0"/>
            </a:br>
            <a:r>
              <a:rPr lang="en-US" altLang="zh-CN" sz="2300" dirty="0" smtClean="0"/>
              <a:t>}</a:t>
            </a:r>
          </a:p>
          <a:p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zh-CN" altLang="en-US" sz="2200" dirty="0"/>
              <a:t>最后是前面提到的</a:t>
            </a:r>
            <a:r>
              <a:rPr lang="en-US" altLang="zh-CN" sz="2200" dirty="0" err="1"/>
              <a:t>printcodes</a:t>
            </a:r>
            <a:r>
              <a:rPr lang="zh-CN" altLang="en-US" sz="2200" dirty="0"/>
              <a:t>函数。 这个函数对于解题来说不是必需的，但对于调试却是</a:t>
            </a:r>
            <a:br>
              <a:rPr lang="zh-CN" altLang="en-US" sz="2200" dirty="0"/>
            </a:br>
            <a:r>
              <a:rPr lang="zh-CN" altLang="en-US" sz="2200" dirty="0"/>
              <a:t>有用的</a:t>
            </a:r>
            <a:r>
              <a:rPr lang="zh-CN" altLang="en-US" sz="2200" dirty="0" smtClean="0"/>
              <a:t>。</a:t>
            </a:r>
            <a:endParaRPr lang="en-US" altLang="zh-CN" sz="2200" dirty="0" smtClean="0"/>
          </a:p>
          <a:p>
            <a:pPr marL="0" indent="0">
              <a:buNone/>
            </a:pPr>
            <a:r>
              <a:rPr lang="zh-CN" altLang="en-US" sz="2900" dirty="0"/>
              <a:t/>
            </a:r>
            <a:br>
              <a:rPr lang="zh-CN" altLang="en-US" sz="2900" dirty="0"/>
            </a:b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void</a:t>
            </a:r>
            <a:r>
              <a:rPr lang="en-US" altLang="zh-CN" sz="2300" dirty="0" smtClean="0"/>
              <a:t> </a:t>
            </a:r>
            <a:r>
              <a:rPr lang="en-US" altLang="zh-CN" sz="2300" dirty="0" err="1" smtClean="0"/>
              <a:t>printcodes</a:t>
            </a:r>
            <a:r>
              <a:rPr lang="en-US" altLang="zh-CN" sz="2300" dirty="0" smtClean="0"/>
              <a:t>() {</a:t>
            </a:r>
            <a:br>
              <a:rPr lang="en-US" altLang="zh-CN" sz="2300" dirty="0" smtClean="0"/>
            </a:br>
            <a:r>
              <a:rPr lang="en-US" altLang="zh-CN" sz="2300" dirty="0" smtClean="0"/>
              <a:t>      </a:t>
            </a: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en-US" altLang="zh-CN" sz="2300" dirty="0" smtClean="0"/>
              <a:t>(</a:t>
            </a:r>
            <a:r>
              <a:rPr lang="en-US" altLang="zh-CN" sz="23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300" dirty="0" err="1" smtClean="0"/>
              <a:t>len</a:t>
            </a:r>
            <a:r>
              <a:rPr lang="en-US" altLang="zh-CN" sz="2300" dirty="0" smtClean="0"/>
              <a:t> = 1; </a:t>
            </a:r>
            <a:r>
              <a:rPr lang="en-US" altLang="zh-CN" sz="2300" dirty="0" err="1" smtClean="0"/>
              <a:t>len</a:t>
            </a:r>
            <a:r>
              <a:rPr lang="en-US" altLang="zh-CN" sz="2300" dirty="0" smtClean="0"/>
              <a:t> &lt;= 7; </a:t>
            </a:r>
            <a:r>
              <a:rPr lang="en-US" altLang="zh-CN" sz="2300" dirty="0" err="1" smtClean="0"/>
              <a:t>len</a:t>
            </a:r>
            <a:r>
              <a:rPr lang="en-US" altLang="zh-CN" sz="2300" dirty="0" smtClean="0"/>
              <a:t>++)</a:t>
            </a:r>
            <a:br>
              <a:rPr lang="en-US" altLang="zh-CN" sz="2300" dirty="0" smtClean="0"/>
            </a:br>
            <a:r>
              <a:rPr lang="en-US" altLang="zh-CN" sz="2300" dirty="0" smtClean="0"/>
              <a:t>      </a:t>
            </a: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en-US" altLang="zh-CN" sz="2300" dirty="0" smtClean="0"/>
              <a:t>(</a:t>
            </a:r>
            <a:r>
              <a:rPr lang="en-US" altLang="zh-CN" sz="2300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300" dirty="0" smtClean="0"/>
              <a:t>i = 0; i &lt; (1&lt;&lt;</a:t>
            </a:r>
            <a:r>
              <a:rPr lang="en-US" altLang="zh-CN" sz="2300" dirty="0" err="1" smtClean="0"/>
              <a:t>len</a:t>
            </a:r>
            <a:r>
              <a:rPr lang="en-US" altLang="zh-CN" sz="2300" dirty="0" smtClean="0"/>
              <a:t>)-1; i++) {</a:t>
            </a:r>
            <a:br>
              <a:rPr lang="en-US" altLang="zh-CN" sz="2300" dirty="0" smtClean="0"/>
            </a:br>
            <a:r>
              <a:rPr lang="en-US" altLang="zh-CN" sz="2300" dirty="0" smtClean="0"/>
              <a:t>      </a:t>
            </a: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en-US" altLang="zh-CN" sz="2300" dirty="0" smtClean="0"/>
              <a:t>(code[</a:t>
            </a:r>
            <a:r>
              <a:rPr lang="en-US" altLang="zh-CN" sz="2300" dirty="0" err="1" smtClean="0"/>
              <a:t>len</a:t>
            </a:r>
            <a:r>
              <a:rPr lang="en-US" altLang="zh-CN" sz="2300" dirty="0" smtClean="0"/>
              <a:t>][i] == 0) </a:t>
            </a:r>
            <a:r>
              <a:rPr lang="en-US" altLang="zh-CN" sz="2300" dirty="0" smtClean="0">
                <a:solidFill>
                  <a:schemeClr val="accent5">
                    <a:lumMod val="50000"/>
                  </a:schemeClr>
                </a:solidFill>
              </a:rPr>
              <a:t>return</a:t>
            </a:r>
            <a:r>
              <a:rPr lang="en-US" altLang="zh-CN" sz="2300" dirty="0" smtClean="0"/>
              <a:t>;</a:t>
            </a:r>
            <a:br>
              <a:rPr lang="en-US" altLang="zh-CN" sz="2300" dirty="0" smtClean="0"/>
            </a:br>
            <a:r>
              <a:rPr lang="en-US" altLang="zh-CN" sz="2300" dirty="0" smtClean="0"/>
              <a:t>      </a:t>
            </a:r>
            <a:r>
              <a:rPr lang="en-US" altLang="zh-CN" sz="2300" dirty="0" err="1" smtClean="0">
                <a:solidFill>
                  <a:schemeClr val="accent5">
                    <a:lumMod val="50000"/>
                  </a:schemeClr>
                </a:solidFill>
              </a:rPr>
              <a:t>printf</a:t>
            </a:r>
            <a:r>
              <a:rPr lang="en-US" altLang="zh-CN" sz="2300" dirty="0" smtClean="0"/>
              <a:t>("code[%d][%d] = %c\n", </a:t>
            </a:r>
            <a:r>
              <a:rPr lang="en-US" altLang="zh-CN" sz="2300" dirty="0" err="1" smtClean="0"/>
              <a:t>len</a:t>
            </a:r>
            <a:r>
              <a:rPr lang="en-US" altLang="zh-CN" sz="2300" dirty="0" smtClean="0"/>
              <a:t>, i, code[</a:t>
            </a:r>
            <a:r>
              <a:rPr lang="en-US" altLang="zh-CN" sz="2300" dirty="0" err="1" smtClean="0"/>
              <a:t>len</a:t>
            </a:r>
            <a:r>
              <a:rPr lang="en-US" altLang="zh-CN" sz="2300" dirty="0" smtClean="0"/>
              <a:t>][i]);</a:t>
            </a:r>
            <a:br>
              <a:rPr lang="en-US" altLang="zh-CN" sz="2300" dirty="0" smtClean="0"/>
            </a:br>
            <a:r>
              <a:rPr lang="en-US" altLang="zh-CN" sz="2300" dirty="0" smtClean="0"/>
              <a:t>      }</a:t>
            </a:r>
            <a:br>
              <a:rPr lang="en-US" altLang="zh-CN" sz="2300" dirty="0" smtClean="0"/>
            </a:br>
            <a:r>
              <a:rPr lang="en-US" altLang="zh-CN" sz="2300" dirty="0" smtClean="0"/>
              <a:t>}</a:t>
            </a:r>
            <a:endParaRPr lang="zh-CN" altLang="en-US" sz="3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>
                <a:ea typeface="新細明體" panose="02020500000000000000" pitchFamily="18" charset="-120"/>
              </a:rPr>
              <a:t>4.4  </a:t>
            </a:r>
            <a:r>
              <a:rPr lang="zh-CN" altLang="en-US" dirty="0"/>
              <a:t>竞赛题目选讲 </a:t>
            </a:r>
          </a:p>
        </p:txBody>
      </p:sp>
    </p:spTree>
    <p:extLst>
      <p:ext uri="{BB962C8B-B14F-4D97-AF65-F5344CB8AC3E}">
        <p14:creationId xmlns:p14="http://schemas.microsoft.com/office/powerpoint/2010/main" val="187059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4.1  </a:t>
            </a:r>
            <a:r>
              <a:rPr lang="zh-CN" altLang="en-US" dirty="0" smtClean="0"/>
              <a:t>自定义</a:t>
            </a:r>
            <a:r>
              <a:rPr lang="zh-CN" altLang="en-US" dirty="0"/>
              <a:t>函数和结构体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1588"/>
              </a:lnSpc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struct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Point{ double x, y; };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double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dist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(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struct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Point a,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struct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Point 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b)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{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/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return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hypot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(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a.x-b.x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,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a.y-b.y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);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} 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fr-FR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fr-FR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endParaRPr lang="zh-CN" altLang="en-US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0A6C9A57-E21D-49ED-8C7F-1D658A3E45EB}"/>
              </a:ext>
            </a:extLst>
          </p:cNvPr>
          <p:cNvGrpSpPr/>
          <p:nvPr/>
        </p:nvGrpSpPr>
        <p:grpSpPr>
          <a:xfrm>
            <a:off x="1259634" y="2041404"/>
            <a:ext cx="4392041" cy="1793770"/>
            <a:chOff x="-165872" y="3531859"/>
            <a:chExt cx="3757602" cy="1793770"/>
          </a:xfrm>
        </p:grpSpPr>
        <p:sp>
          <p:nvSpPr>
            <p:cNvPr id="5" name="椭圆 4">
              <a:extLst>
                <a:ext uri="{FF2B5EF4-FFF2-40B4-BE49-F238E27FC236}">
                  <a16:creationId xmlns:a16="http://schemas.microsoft.com/office/drawing/2014/main" xmlns="" id="{7D3EBCF6-D6C3-43A8-A31C-AF0B965A5724}"/>
                </a:ext>
              </a:extLst>
            </p:cNvPr>
            <p:cNvSpPr/>
            <p:nvPr/>
          </p:nvSpPr>
          <p:spPr>
            <a:xfrm>
              <a:off x="-165872" y="3531859"/>
              <a:ext cx="1724976" cy="32691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xmlns="" id="{FCED0173-B7ED-45F4-95BD-EDAAC95B876F}"/>
                </a:ext>
              </a:extLst>
            </p:cNvPr>
            <p:cNvCxnSpPr>
              <a:cxnSpLocks/>
              <a:stCxn id="5" idx="5"/>
              <a:endCxn id="7" idx="0"/>
            </p:cNvCxnSpPr>
            <p:nvPr/>
          </p:nvCxnSpPr>
          <p:spPr>
            <a:xfrm>
              <a:off x="1306487" y="3810902"/>
              <a:ext cx="683480" cy="1057886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本框 27">
              <a:extLst>
                <a:ext uri="{FF2B5EF4-FFF2-40B4-BE49-F238E27FC236}">
                  <a16:creationId xmlns:a16="http://schemas.microsoft.com/office/drawing/2014/main" xmlns="" id="{69C7BD40-CC9D-4C44-8463-881C973A6FEC}"/>
                </a:ext>
              </a:extLst>
            </p:cNvPr>
            <p:cNvSpPr txBox="1"/>
            <p:nvPr/>
          </p:nvSpPr>
          <p:spPr>
            <a:xfrm>
              <a:off x="388203" y="4868788"/>
              <a:ext cx="3203527" cy="45684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sp>
        <p:nvSpPr>
          <p:cNvPr id="12" name="矩形 11"/>
          <p:cNvSpPr/>
          <p:nvPr/>
        </p:nvSpPr>
        <p:spPr>
          <a:xfrm>
            <a:off x="2187167" y="3451596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一个函数也可以调用其他函数</a:t>
            </a: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xmlns="" id="{0A6C9A57-E21D-49ED-8C7F-1D658A3E45EB}"/>
              </a:ext>
            </a:extLst>
          </p:cNvPr>
          <p:cNvGrpSpPr/>
          <p:nvPr/>
        </p:nvGrpSpPr>
        <p:grpSpPr>
          <a:xfrm>
            <a:off x="1259633" y="1560277"/>
            <a:ext cx="7344815" cy="1592154"/>
            <a:chOff x="-165872" y="3695319"/>
            <a:chExt cx="6283841" cy="1592154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xmlns="" id="{7D3EBCF6-D6C3-43A8-A31C-AF0B965A5724}"/>
                </a:ext>
              </a:extLst>
            </p:cNvPr>
            <p:cNvSpPr/>
            <p:nvPr/>
          </p:nvSpPr>
          <p:spPr>
            <a:xfrm>
              <a:off x="-165872" y="3695319"/>
              <a:ext cx="1293731" cy="326919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xmlns="" id="{FCED0173-B7ED-45F4-95BD-EDAAC95B876F}"/>
                </a:ext>
              </a:extLst>
            </p:cNvPr>
            <p:cNvCxnSpPr>
              <a:cxnSpLocks/>
              <a:stCxn id="15" idx="5"/>
              <a:endCxn id="17" idx="0"/>
            </p:cNvCxnSpPr>
            <p:nvPr/>
          </p:nvCxnSpPr>
          <p:spPr>
            <a:xfrm>
              <a:off x="938396" y="3974362"/>
              <a:ext cx="3577809" cy="856270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本框 27">
              <a:extLst>
                <a:ext uri="{FF2B5EF4-FFF2-40B4-BE49-F238E27FC236}">
                  <a16:creationId xmlns:a16="http://schemas.microsoft.com/office/drawing/2014/main" xmlns="" id="{69C7BD40-CC9D-4C44-8463-881C973A6FEC}"/>
                </a:ext>
              </a:extLst>
            </p:cNvPr>
            <p:cNvSpPr txBox="1"/>
            <p:nvPr/>
          </p:nvSpPr>
          <p:spPr>
            <a:xfrm>
              <a:off x="2914442" y="4830632"/>
              <a:ext cx="3203527" cy="456841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sp>
        <p:nvSpPr>
          <p:cNvPr id="23" name="矩形 22"/>
          <p:cNvSpPr/>
          <p:nvPr/>
        </p:nvSpPr>
        <p:spPr>
          <a:xfrm>
            <a:off x="5148064" y="2746454"/>
            <a:ext cx="2875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/>
              <a:t>struct</a:t>
            </a:r>
            <a:r>
              <a:rPr lang="en-US" altLang="zh-CN" dirty="0"/>
              <a:t> </a:t>
            </a:r>
            <a:r>
              <a:rPr lang="zh-CN" altLang="en-US" dirty="0"/>
              <a:t>结构体名称</a:t>
            </a:r>
            <a:r>
              <a:rPr lang="en-US" altLang="zh-CN" dirty="0"/>
              <a:t>{ </a:t>
            </a:r>
            <a:r>
              <a:rPr lang="zh-CN" altLang="en-US" dirty="0"/>
              <a:t>域定义 </a:t>
            </a:r>
            <a:r>
              <a:rPr lang="en-US" altLang="zh-CN" dirty="0"/>
              <a:t>}</a:t>
            </a:r>
            <a:endParaRPr lang="zh-CN" altLang="en-US" dirty="0"/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xmlns="" id="{7D3EBCF6-D6C3-43A8-A31C-AF0B965A5724}"/>
              </a:ext>
            </a:extLst>
          </p:cNvPr>
          <p:cNvSpPr/>
          <p:nvPr/>
        </p:nvSpPr>
        <p:spPr>
          <a:xfrm>
            <a:off x="2771801" y="1586114"/>
            <a:ext cx="216024" cy="326919"/>
          </a:xfrm>
          <a:prstGeom prst="ellipse">
            <a:avLst/>
          </a:prstGeom>
          <a:noFill/>
          <a:ln>
            <a:solidFill>
              <a:srgbClr val="8C02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54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2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771525" y="2285841"/>
          <a:ext cx="7600950" cy="3154680"/>
        </p:xfrm>
        <a:graphic>
          <a:graphicData uri="http://schemas.openxmlformats.org/drawingml/2006/table">
            <a:tbl>
              <a:tblPr/>
              <a:tblGrid>
                <a:gridCol w="1524000"/>
                <a:gridCol w="1533525"/>
                <a:gridCol w="2266950"/>
                <a:gridCol w="2276475"/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类别 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题号 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题目名称（英文） 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备注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4-1 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UVa1339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Ancient Cipher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排序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4-2 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UVa489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Hangman Judge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自顶向下逐步求精法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4-3 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UVa133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The Dole Queue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子过程（函数）设计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4-4 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UVa213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Message Decoding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二进制；试输技入巧技巧；调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4-5 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UVa512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Spreadsheet Tracking 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模拟；一题多解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zh-CN" alt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例题</a:t>
                      </a:r>
                      <a:r>
                        <a:rPr lang="en-US" altLang="zh-CN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4-6 </a:t>
                      </a:r>
                      <a:endParaRPr lang="zh-CN" alt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UVa12412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A Typical Homework</a:t>
                      </a:r>
                      <a:b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（</a:t>
                      </a:r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a.k.a Shi Xiong Bang</a:t>
                      </a:r>
                      <a:b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</a:br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TimesNewRomanPSMT"/>
                        </a:rPr>
                        <a:t>Bang Mang</a:t>
                      </a:r>
                      <a:r>
                        <a:rPr lang="en-US" sz="1500" b="0" i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）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500" b="0" i="0" dirty="0">
                          <a:solidFill>
                            <a:srgbClr val="000000"/>
                          </a:solidFill>
                          <a:effectLst/>
                          <a:latin typeface="ArialUnicodeMS"/>
                        </a:rPr>
                        <a:t>综合练习</a:t>
                      </a:r>
                      <a:endParaRPr lang="zh-CN" altLang="en-US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1525" y="1824335"/>
            <a:ext cx="80021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UnicodeMS"/>
                <a:cs typeface="宋体" pitchFamily="2" charset="-122"/>
              </a:rPr>
              <a:t>例题一览</a:t>
            </a:r>
            <a:br>
              <a:rPr kumimoji="0" lang="zh-CN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UnicodeMS"/>
                <a:cs typeface="宋体" pitchFamily="2" charset="-122"/>
              </a:rPr>
            </a:br>
            <a:r>
              <a:rPr kumimoji="0" lang="zh-CN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zh-CN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r>
              <a:rPr kumimoji="0" 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endParaRPr kumimoji="0" 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4.5  </a:t>
            </a:r>
            <a:r>
              <a:rPr lang="zh-CN" altLang="en-US" dirty="0" smtClean="0">
                <a:ea typeface="新細明體" panose="02020500000000000000" pitchFamily="18" charset="-120"/>
              </a:rPr>
              <a:t>注解与习题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246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作业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795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4.1  </a:t>
            </a:r>
            <a:r>
              <a:rPr lang="zh-CN" altLang="en-US" dirty="0" smtClean="0"/>
              <a:t>自定义</a:t>
            </a:r>
            <a:r>
              <a:rPr lang="zh-CN" altLang="en-US" dirty="0"/>
              <a:t>函数和结构体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问题：计算</a:t>
            </a:r>
            <a:r>
              <a:rPr lang="zh-CN" altLang="en-US" dirty="0"/>
              <a:t>组合</a:t>
            </a:r>
            <a:r>
              <a:rPr lang="zh-CN" altLang="en-US" dirty="0" smtClean="0"/>
              <a:t>数</a:t>
            </a:r>
            <a:endParaRPr lang="en-US" altLang="zh-CN" dirty="0" smtClean="0"/>
          </a:p>
          <a:p>
            <a:r>
              <a:rPr lang="zh-CN" altLang="en-US" dirty="0" smtClean="0"/>
              <a:t>编写</a:t>
            </a:r>
            <a:r>
              <a:rPr lang="zh-CN" altLang="en-US" dirty="0"/>
              <a:t>函数，参数是两个非负整数</a:t>
            </a:r>
            <a:r>
              <a:rPr lang="en-US" altLang="zh-CN" i="1" dirty="0"/>
              <a:t>n</a:t>
            </a:r>
            <a:r>
              <a:rPr lang="zh-CN" altLang="en-US" dirty="0"/>
              <a:t>和</a:t>
            </a:r>
            <a:r>
              <a:rPr lang="en-US" altLang="zh-CN" i="1" dirty="0"/>
              <a:t>m</a:t>
            </a:r>
            <a:r>
              <a:rPr lang="zh-CN" altLang="en-US" dirty="0"/>
              <a:t>，返回组合数 ，</a:t>
            </a:r>
            <a:r>
              <a:rPr lang="zh-CN" altLang="en-US" dirty="0" smtClean="0"/>
              <a:t>其中</a:t>
            </a:r>
            <a:r>
              <a:rPr lang="en-US" altLang="zh-CN" i="1" dirty="0"/>
              <a:t>m</a:t>
            </a:r>
            <a:r>
              <a:rPr lang="zh-CN" altLang="en-US" dirty="0"/>
              <a:t>≤</a:t>
            </a:r>
            <a:r>
              <a:rPr lang="en-US" altLang="zh-CN" i="1" dirty="0"/>
              <a:t>n</a:t>
            </a:r>
            <a:r>
              <a:rPr lang="zh-CN" altLang="en-US" dirty="0"/>
              <a:t>≤</a:t>
            </a:r>
            <a:r>
              <a:rPr lang="en-US" altLang="zh-CN" dirty="0"/>
              <a:t>25</a:t>
            </a:r>
            <a:r>
              <a:rPr lang="zh-CN" altLang="en-US" dirty="0"/>
              <a:t>。 例如，</a:t>
            </a:r>
            <a:r>
              <a:rPr lang="en-US" altLang="zh-CN" i="1" dirty="0"/>
              <a:t>n</a:t>
            </a:r>
            <a:r>
              <a:rPr lang="en-US" altLang="zh-CN" dirty="0"/>
              <a:t>=25</a:t>
            </a:r>
            <a:r>
              <a:rPr lang="zh-CN" altLang="en-US" dirty="0"/>
              <a:t>，</a:t>
            </a:r>
            <a:r>
              <a:rPr lang="en-US" altLang="zh-CN" i="1" dirty="0"/>
              <a:t>m</a:t>
            </a:r>
            <a:r>
              <a:rPr lang="en-US" altLang="zh-CN" dirty="0"/>
              <a:t>=12</a:t>
            </a:r>
            <a:r>
              <a:rPr lang="zh-CN" altLang="en-US" dirty="0"/>
              <a:t>时答案为</a:t>
            </a:r>
            <a:r>
              <a:rPr lang="en-US" altLang="zh-CN" dirty="0"/>
              <a:t>5200300</a:t>
            </a:r>
            <a:r>
              <a:rPr lang="zh-CN" altLang="en-US" dirty="0"/>
              <a:t> 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328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4.1  </a:t>
            </a:r>
            <a:r>
              <a:rPr lang="zh-CN" altLang="en-US" dirty="0" smtClean="0"/>
              <a:t>自定义</a:t>
            </a:r>
            <a:r>
              <a:rPr lang="zh-CN" altLang="en-US" dirty="0"/>
              <a:t>函数和结构体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r>
              <a:rPr lang="zh-CN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  <a:sym typeface="ATMSCL+SFTT0800"/>
              </a:rPr>
              <a:t>程序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  <a:sym typeface="ATMSCL+SFTT0800"/>
              </a:rPr>
              <a:t>4-1 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  <a:sym typeface="ATMSCL+SFTT0800"/>
              </a:rPr>
              <a:t>组合数（有问题） </a:t>
            </a:r>
            <a:endParaRPr lang="en-US" altLang="zh-CN" sz="1800" dirty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  <a:ea typeface="ATMSCL+SFTT0800"/>
              <a:cs typeface="ATMSCL+SFTT0800"/>
              <a:sym typeface="ATMSCL+SFTT0800"/>
            </a:endParaRPr>
          </a:p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long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long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factorial(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int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n){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long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long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m = 1;</a:t>
            </a:r>
            <a:b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for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(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i = 1; i &lt;= n; i++)</a:t>
            </a:r>
            <a:b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      m *= i;</a:t>
            </a:r>
            <a:b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  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return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m;</a:t>
            </a:r>
            <a:b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} </a:t>
            </a:r>
            <a:b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long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long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C(</a:t>
            </a:r>
            <a:r>
              <a:rPr lang="en-US" altLang="zh-CN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n, </a:t>
            </a:r>
            <a:r>
              <a:rPr lang="en-US" altLang="zh-CN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m){</a:t>
            </a:r>
            <a:b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  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return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factorial(n)/(factorial(m)*factorial(n-m)));</a:t>
            </a:r>
            <a:b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}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/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endParaRPr lang="en-US" altLang="zh-CN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  <a:sym typeface="ATMSCL+SFTT0800"/>
            </a:endParaRPr>
          </a:p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  <a:sym typeface="ATMSCL+SFTT0800"/>
            </a:endParaRPr>
          </a:p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endParaRPr lang="en-US" altLang="zh-CN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  <a:sym typeface="ATMSCL+SFTT0800"/>
            </a:endParaRPr>
          </a:p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测试：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n=21 m=1 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结果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-1</a:t>
            </a:r>
          </a:p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提示：</a:t>
            </a: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即使最终答案在所选择的数据类型范围之内，计算的中间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结果仍然</a:t>
            </a: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可能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溢</a:t>
            </a: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出。 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/>
            </a:r>
            <a:b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zh-CN" altLang="en-US" sz="700" dirty="0">
                <a:sym typeface="ATMSCL+SFTT0800"/>
              </a:rPr>
              <a:t/>
            </a:r>
            <a:br>
              <a:rPr lang="zh-CN" altLang="en-US" sz="700" dirty="0">
                <a:sym typeface="ATMSCL+SFTT0800"/>
              </a:rPr>
            </a:b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/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fr-FR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fr-FR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endParaRPr lang="zh-CN" altLang="en-US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34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4.1  </a:t>
            </a:r>
            <a:r>
              <a:rPr lang="zh-CN" altLang="en-US" dirty="0" smtClean="0"/>
              <a:t>自定义</a:t>
            </a:r>
            <a:r>
              <a:rPr lang="zh-CN" altLang="en-US" dirty="0"/>
              <a:t>函数和结构体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r>
              <a:rPr lang="zh-CN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  <a:sym typeface="ATMSCL+SFTT0800"/>
              </a:rPr>
              <a:t>程序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  <a:sym typeface="ATMSCL+SFTT0800"/>
              </a:rPr>
              <a:t>4-2 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  <a:sym typeface="ATMSCL+SFTT0800"/>
              </a:rPr>
              <a:t>组合</a:t>
            </a:r>
            <a:r>
              <a:rPr lang="zh-CN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  <a:sym typeface="ATMSCL+SFTT0800"/>
              </a:rPr>
              <a:t>数</a:t>
            </a:r>
            <a:endParaRPr lang="en-US" altLang="zh-CN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  <a:ea typeface="ATMSCL+SFTT0800"/>
              <a:cs typeface="ATMSCL+SFTT0800"/>
              <a:sym typeface="ATMSCL+SFTT0800"/>
            </a:endParaRPr>
          </a:p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long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long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C(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int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n,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int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m) {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if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(m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&lt; n-m) m = n-m;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long 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long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ans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= 1;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for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(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i = m+1; i &lt;= n; i++)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ans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*= i;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for(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i = 1; i &lt;= n-m; i++)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ans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/= i;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return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ans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	} </a:t>
            </a:r>
          </a:p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  <a:sym typeface="ATMSCL+SFTT0800"/>
            </a:endParaRPr>
          </a:p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endParaRPr lang="en-US" altLang="zh-CN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  <a:sym typeface="ATMSCL+SFTT0800"/>
            </a:endParaRPr>
          </a:p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endParaRPr lang="en-US" altLang="zh-CN" sz="700" dirty="0">
              <a:solidFill>
                <a:srgbClr val="007887"/>
              </a:solidFill>
              <a:latin typeface="ATMSCL+SFTT0800"/>
              <a:ea typeface="ATMSCL+SFTT0800"/>
              <a:cs typeface="Times New Roman" panose="02020603050405020304" pitchFamily="18" charset="0"/>
              <a:sym typeface="ATMSCL+SFTT0800"/>
            </a:endParaRPr>
          </a:p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思考：为什么当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m&lt;n-m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时把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m</a:t>
            </a: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变成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n-m </a:t>
            </a:r>
            <a:endParaRPr lang="en-US" altLang="zh-CN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  <a:sym typeface="ATMSCL+SFTT0800"/>
            </a:endParaRPr>
          </a:p>
          <a:p>
            <a:pPr marL="0" indent="0">
              <a:lnSpc>
                <a:spcPts val="1588"/>
              </a:lnSpc>
              <a:buNone/>
              <a:defRPr sz="700">
                <a:solidFill>
                  <a:srgbClr val="007887"/>
                </a:solidFill>
                <a:latin typeface="ATMSCL+SFTT0800"/>
                <a:ea typeface="ATMSCL+SFTT0800"/>
                <a:cs typeface="ATMSCL+SFTT0800"/>
                <a:sym typeface="ATMSCL+SFTT0800"/>
              </a:defRPr>
            </a:pP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提示：对复杂的表达式进行化简有时不仅能减少计算量，还能减少甚至避免中间结</a:t>
            </a:r>
            <a:b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zh-CN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>果溢出。</a:t>
            </a: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/>
            </a:r>
            <a:b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  <a:t/>
            </a:r>
            <a:b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  <a:sym typeface="ATMSCL+SFTT0800"/>
              </a:rPr>
            </a:br>
            <a:r>
              <a:rPr lang="fr-FR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fr-FR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endParaRPr lang="zh-CN" altLang="en-US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2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4.1  </a:t>
            </a:r>
            <a:r>
              <a:rPr lang="zh-CN" altLang="en-US" dirty="0" smtClean="0"/>
              <a:t>自定义</a:t>
            </a:r>
            <a:r>
              <a:rPr lang="zh-CN" altLang="en-US" dirty="0"/>
              <a:t>函数和结构体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问题：素数判定</a:t>
            </a:r>
            <a:endParaRPr lang="en-US" altLang="zh-CN" dirty="0" smtClean="0"/>
          </a:p>
          <a:p>
            <a:r>
              <a:rPr lang="zh-CN" altLang="en-US" dirty="0" smtClean="0"/>
              <a:t>编写</a:t>
            </a:r>
            <a:r>
              <a:rPr lang="zh-CN" altLang="en-US" dirty="0"/>
              <a:t>函数，参数是一个正整数</a:t>
            </a:r>
            <a:r>
              <a:rPr lang="en-US" altLang="zh-CN" dirty="0"/>
              <a:t>n</a:t>
            </a:r>
            <a:r>
              <a:rPr lang="zh-CN" altLang="en-US" dirty="0"/>
              <a:t>，如果它是素数，返回</a:t>
            </a:r>
            <a:r>
              <a:rPr lang="en-US" altLang="zh-CN" dirty="0"/>
              <a:t>1</a:t>
            </a:r>
            <a:r>
              <a:rPr lang="zh-CN" altLang="en-US" dirty="0"/>
              <a:t>，否则返回</a:t>
            </a:r>
            <a:r>
              <a:rPr lang="en-US" altLang="zh-CN" dirty="0"/>
              <a:t>0</a:t>
            </a:r>
            <a:r>
              <a:rPr lang="zh-CN" altLang="en-US" dirty="0"/>
              <a:t>。 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98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程序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4-3 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素数判定（有问题）</a:t>
            </a:r>
            <a:endParaRPr lang="en-US" altLang="zh-CN" sz="1800" dirty="0">
              <a:solidFill>
                <a:schemeClr val="tx1">
                  <a:lumMod val="95000"/>
                  <a:lumOff val="5000"/>
                </a:schemeClr>
              </a:solidFill>
              <a:latin typeface="ATMSCL+SFTT0800"/>
              <a:ea typeface="ATMSCL+SFTT0800"/>
              <a:cs typeface="ATMSCL+SFTT0800"/>
            </a:endParaRPr>
          </a:p>
          <a:p>
            <a:pPr marL="0" indent="0">
              <a:buNone/>
            </a:pP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//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n=1</a:t>
            </a: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或者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n</a:t>
            </a: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太大时请勿调用</a:t>
            </a:r>
            <a:b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is_prime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n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){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for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</a:t>
            </a:r>
            <a:r>
              <a:rPr lang="en-US" altLang="zh-CN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 = 2; i*i &lt;= n; i++)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if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(n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% i == 0) 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return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0; 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</a:rPr>
              <a:t>return </a:t>
            </a:r>
            <a:r>
              <a:rPr lang="en-US" altLang="zh-CN" sz="1400" dirty="0"/>
              <a:t>1;</a:t>
            </a:r>
            <a:br>
              <a:rPr lang="en-US" altLang="zh-CN" sz="1400" dirty="0"/>
            </a:br>
            <a:r>
              <a:rPr lang="en-US" altLang="zh-CN" sz="1400" dirty="0" smtClean="0"/>
              <a:t>	} </a:t>
            </a:r>
            <a:br>
              <a:rPr lang="en-US" altLang="zh-CN" sz="1400" dirty="0" smtClean="0"/>
            </a:b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ATMSCL+SFTT0800"/>
              <a:cs typeface="Times New Roman" panose="02020603050405020304" pitchFamily="18" charset="0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4.1  </a:t>
            </a:r>
            <a:r>
              <a:rPr lang="zh-CN" altLang="en-US" dirty="0" smtClean="0"/>
              <a:t>自定义</a:t>
            </a:r>
            <a:r>
              <a:rPr lang="zh-CN" altLang="en-US" dirty="0"/>
              <a:t>函数和结构体 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0A6C9A57-E21D-49ED-8C7F-1D658A3E45EB}"/>
              </a:ext>
            </a:extLst>
          </p:cNvPr>
          <p:cNvGrpSpPr/>
          <p:nvPr/>
        </p:nvGrpSpPr>
        <p:grpSpPr>
          <a:xfrm>
            <a:off x="2555777" y="2340750"/>
            <a:ext cx="6070756" cy="809415"/>
            <a:chOff x="727853" y="3767327"/>
            <a:chExt cx="5193823" cy="809415"/>
          </a:xfrm>
        </p:grpSpPr>
        <p:sp>
          <p:nvSpPr>
            <p:cNvPr id="6" name="椭圆 5">
              <a:extLst>
                <a:ext uri="{FF2B5EF4-FFF2-40B4-BE49-F238E27FC236}">
                  <a16:creationId xmlns:a16="http://schemas.microsoft.com/office/drawing/2014/main" xmlns="" id="{7D3EBCF6-D6C3-43A8-A31C-AF0B965A5724}"/>
                </a:ext>
              </a:extLst>
            </p:cNvPr>
            <p:cNvSpPr/>
            <p:nvPr/>
          </p:nvSpPr>
          <p:spPr>
            <a:xfrm>
              <a:off x="727853" y="3767327"/>
              <a:ext cx="554457" cy="254911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xmlns="" id="{FCED0173-B7ED-45F4-95BD-EDAAC95B876F}"/>
                </a:ext>
              </a:extLst>
            </p:cNvPr>
            <p:cNvCxnSpPr>
              <a:cxnSpLocks/>
              <a:stCxn id="6" idx="5"/>
              <a:endCxn id="8" idx="1"/>
            </p:cNvCxnSpPr>
            <p:nvPr/>
          </p:nvCxnSpPr>
          <p:spPr>
            <a:xfrm>
              <a:off x="1201110" y="3984907"/>
              <a:ext cx="968108" cy="306215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27">
              <a:extLst>
                <a:ext uri="{FF2B5EF4-FFF2-40B4-BE49-F238E27FC236}">
                  <a16:creationId xmlns:a16="http://schemas.microsoft.com/office/drawing/2014/main" xmlns="" id="{69C7BD40-CC9D-4C44-8463-881C973A6FEC}"/>
                </a:ext>
              </a:extLst>
            </p:cNvPr>
            <p:cNvSpPr txBox="1"/>
            <p:nvPr/>
          </p:nvSpPr>
          <p:spPr>
            <a:xfrm>
              <a:off x="2169219" y="4005502"/>
              <a:ext cx="3752457" cy="571240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sp>
        <p:nvSpPr>
          <p:cNvPr id="11" name="矩形 10"/>
          <p:cNvSpPr/>
          <p:nvPr/>
        </p:nvSpPr>
        <p:spPr>
          <a:xfrm>
            <a:off x="4240505" y="2605361"/>
            <a:ext cx="4572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600" dirty="0"/>
              <a:t>只判断不超过</a:t>
            </a:r>
            <a:r>
              <a:rPr lang="en-US" altLang="zh-CN" sz="1600" dirty="0" err="1"/>
              <a:t>sqrt</a:t>
            </a:r>
            <a:r>
              <a:rPr lang="en-US" altLang="zh-CN" sz="1600" dirty="0"/>
              <a:t>(x)</a:t>
            </a:r>
            <a:r>
              <a:rPr lang="zh-CN" altLang="en-US" sz="1600" dirty="0"/>
              <a:t>的整数</a:t>
            </a:r>
            <a:r>
              <a:rPr lang="en-US" altLang="zh-CN" sz="1600" dirty="0"/>
              <a:t>i</a:t>
            </a:r>
            <a:r>
              <a:rPr lang="zh-CN" altLang="en-US" sz="1600" dirty="0"/>
              <a:t>（想一想，为什么）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0A6C9A57-E21D-49ED-8C7F-1D658A3E45EB}"/>
              </a:ext>
            </a:extLst>
          </p:cNvPr>
          <p:cNvGrpSpPr/>
          <p:nvPr/>
        </p:nvGrpSpPr>
        <p:grpSpPr>
          <a:xfrm>
            <a:off x="1609872" y="2595661"/>
            <a:ext cx="5681011" cy="1619006"/>
            <a:chOff x="-104267" y="3773341"/>
            <a:chExt cx="4860377" cy="1619006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xmlns="" id="{7D3EBCF6-D6C3-43A8-A31C-AF0B965A5724}"/>
                </a:ext>
              </a:extLst>
            </p:cNvPr>
            <p:cNvSpPr/>
            <p:nvPr/>
          </p:nvSpPr>
          <p:spPr>
            <a:xfrm>
              <a:off x="-104267" y="3773341"/>
              <a:ext cx="1525687" cy="248897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箭头连接符 13">
              <a:extLst>
                <a:ext uri="{FF2B5EF4-FFF2-40B4-BE49-F238E27FC236}">
                  <a16:creationId xmlns:a16="http://schemas.microsoft.com/office/drawing/2014/main" xmlns="" id="{FCED0173-B7ED-45F4-95BD-EDAAC95B876F}"/>
                </a:ext>
              </a:extLst>
            </p:cNvPr>
            <p:cNvCxnSpPr>
              <a:cxnSpLocks/>
              <a:stCxn id="13" idx="5"/>
              <a:endCxn id="15" idx="0"/>
            </p:cNvCxnSpPr>
            <p:nvPr/>
          </p:nvCxnSpPr>
          <p:spPr>
            <a:xfrm>
              <a:off x="1197988" y="3985788"/>
              <a:ext cx="1648327" cy="763660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框 27">
              <a:extLst>
                <a:ext uri="{FF2B5EF4-FFF2-40B4-BE49-F238E27FC236}">
                  <a16:creationId xmlns:a16="http://schemas.microsoft.com/office/drawing/2014/main" xmlns="" id="{69C7BD40-CC9D-4C44-8463-881C973A6FEC}"/>
                </a:ext>
              </a:extLst>
            </p:cNvPr>
            <p:cNvSpPr txBox="1"/>
            <p:nvPr/>
          </p:nvSpPr>
          <p:spPr>
            <a:xfrm>
              <a:off x="936520" y="4749448"/>
              <a:ext cx="3819590" cy="642899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sp>
        <p:nvSpPr>
          <p:cNvPr id="16" name="矩形 15"/>
          <p:cNvSpPr/>
          <p:nvPr/>
        </p:nvSpPr>
        <p:spPr>
          <a:xfrm>
            <a:off x="2903802" y="356193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一旦发现</a:t>
            </a:r>
            <a:r>
              <a:rPr lang="en-US" altLang="zh-CN" dirty="0"/>
              <a:t>x</a:t>
            </a:r>
            <a:r>
              <a:rPr lang="zh-CN" altLang="en-US" dirty="0"/>
              <a:t>有一个大于</a:t>
            </a:r>
            <a:r>
              <a:rPr lang="en-US" altLang="zh-CN" dirty="0"/>
              <a:t>1</a:t>
            </a:r>
            <a:r>
              <a:rPr lang="zh-CN" altLang="en-US" dirty="0"/>
              <a:t>的因子，立刻返回</a:t>
            </a:r>
            <a:r>
              <a:rPr lang="en-US" altLang="zh-CN" dirty="0"/>
              <a:t>0</a:t>
            </a:r>
            <a:r>
              <a:rPr lang="zh-CN" altLang="en-US" dirty="0"/>
              <a:t>（假），只有最后才返回</a:t>
            </a:r>
            <a:r>
              <a:rPr lang="en-US" altLang="zh-CN" dirty="0"/>
              <a:t>1</a:t>
            </a:r>
            <a:r>
              <a:rPr lang="zh-CN" altLang="en-US" dirty="0"/>
              <a:t>（真） 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539552" y="4365104"/>
            <a:ext cx="80283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注意：</a:t>
            </a:r>
            <a:r>
              <a:rPr lang="en-US" altLang="zh-CN" dirty="0" smtClean="0"/>
              <a:t>i*i</a:t>
            </a:r>
            <a:r>
              <a:rPr lang="zh-CN" altLang="en-US" dirty="0"/>
              <a:t>可能会溢出</a:t>
            </a:r>
            <a:r>
              <a:rPr lang="zh-CN" altLang="en-US" dirty="0" smtClean="0"/>
              <a:t>！</a:t>
            </a:r>
            <a:endParaRPr lang="en-US" altLang="zh-CN" dirty="0" smtClean="0"/>
          </a:p>
          <a:p>
            <a:r>
              <a:rPr lang="zh-CN" altLang="en-US" dirty="0" smtClean="0"/>
              <a:t>如果</a:t>
            </a:r>
            <a:r>
              <a:rPr lang="en-US" altLang="zh-CN" dirty="0"/>
              <a:t>n</a:t>
            </a:r>
            <a:r>
              <a:rPr lang="zh-CN" altLang="en-US" dirty="0"/>
              <a:t>是一个接近</a:t>
            </a:r>
            <a:r>
              <a:rPr lang="en-US" altLang="zh-CN" dirty="0" err="1"/>
              <a:t>int</a:t>
            </a:r>
            <a:r>
              <a:rPr lang="zh-CN" altLang="en-US" dirty="0"/>
              <a:t>的最大值的素数，则当循环到</a:t>
            </a:r>
            <a:r>
              <a:rPr lang="en-US" altLang="zh-CN" dirty="0" smtClean="0"/>
              <a:t>i=46340</a:t>
            </a:r>
            <a:r>
              <a:rPr lang="zh-CN" altLang="en-US" dirty="0" smtClean="0"/>
              <a:t>时</a:t>
            </a:r>
            <a:r>
              <a:rPr lang="en-US" altLang="zh-CN" dirty="0" smtClean="0"/>
              <a:t>i*i=2147395600&lt;n</a:t>
            </a:r>
            <a:r>
              <a:rPr lang="zh-CN" altLang="en-US" dirty="0"/>
              <a:t>；但</a:t>
            </a:r>
            <a:r>
              <a:rPr lang="en-US" altLang="zh-CN" dirty="0"/>
              <a:t>i=46341</a:t>
            </a:r>
            <a:r>
              <a:rPr lang="zh-CN" altLang="en-US" dirty="0"/>
              <a:t>时，</a:t>
            </a:r>
            <a:r>
              <a:rPr lang="en-US" altLang="zh-CN" dirty="0"/>
              <a:t>i*i=2147488281</a:t>
            </a:r>
            <a:r>
              <a:rPr lang="zh-CN" altLang="en-US" dirty="0"/>
              <a:t>，超过了</a:t>
            </a:r>
            <a:r>
              <a:rPr lang="en-US" altLang="zh-CN" dirty="0" err="1"/>
              <a:t>int</a:t>
            </a:r>
            <a:r>
              <a:rPr lang="zh-CN" altLang="en-US" dirty="0"/>
              <a:t>的最大值，溢出变成</a:t>
            </a:r>
            <a:r>
              <a:rPr lang="zh-CN" altLang="en-US" dirty="0" smtClean="0"/>
              <a:t>负数</a:t>
            </a:r>
            <a:r>
              <a:rPr lang="zh-CN" altLang="en-US" dirty="0"/>
              <a:t>，仍然满足</a:t>
            </a:r>
            <a:r>
              <a:rPr lang="en-US" altLang="zh-CN" dirty="0"/>
              <a:t>i*i&lt;n</a:t>
            </a:r>
            <a:r>
              <a:rPr lang="zh-CN" altLang="en-US" dirty="0"/>
              <a:t>。 若</a:t>
            </a:r>
            <a:r>
              <a:rPr lang="en-US" altLang="zh-CN" dirty="0"/>
              <a:t>n</a:t>
            </a:r>
            <a:r>
              <a:rPr lang="zh-CN" altLang="en-US" dirty="0"/>
              <a:t>不是太大，可能出现</a:t>
            </a:r>
            <a:r>
              <a:rPr lang="en-US" altLang="zh-CN" dirty="0"/>
              <a:t>101128442</a:t>
            </a:r>
            <a:r>
              <a:rPr lang="zh-CN" altLang="en-US" dirty="0"/>
              <a:t>溢出后等于</a:t>
            </a:r>
            <a:r>
              <a:rPr lang="en-US" altLang="zh-CN" dirty="0"/>
              <a:t>2147483280</a:t>
            </a:r>
            <a:r>
              <a:rPr lang="zh-CN" altLang="en-US" dirty="0"/>
              <a:t>，终止循环；</a:t>
            </a:r>
            <a:br>
              <a:rPr lang="zh-CN" altLang="en-US" dirty="0"/>
            </a:br>
            <a:r>
              <a:rPr lang="zh-CN" altLang="en-US" dirty="0"/>
              <a:t>但如果</a:t>
            </a:r>
            <a:r>
              <a:rPr lang="en-US" altLang="zh-CN" dirty="0"/>
              <a:t>n= 2147483647</a:t>
            </a:r>
            <a:r>
              <a:rPr lang="zh-CN" altLang="en-US" dirty="0"/>
              <a:t>，循环将一直进行下去。 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068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594915"/>
            <a:ext cx="8229600" cy="4525963"/>
          </a:xfrm>
        </p:spPr>
        <p:txBody>
          <a:bodyPr>
            <a:normAutofit/>
          </a:bodyPr>
          <a:lstStyle/>
          <a:p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程序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4-4 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素数判定（</a:t>
            </a:r>
            <a:r>
              <a:rPr lang="en-US" altLang="zh-C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2</a:t>
            </a:r>
            <a: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）</a:t>
            </a:r>
            <a:br>
              <a:rPr lang="zh-CN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</a:b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TMSCL+SFTT0800"/>
                <a:ea typeface="ATMSCL+SFTT0800"/>
                <a:cs typeface="ATMSCL+SFTT0800"/>
              </a:rPr>
              <a:t>	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is_prime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</a:t>
            </a:r>
            <a:r>
              <a:rPr lang="en-US" altLang="zh-CN" sz="1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n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){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/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if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(n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&lt;= 1) 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return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0;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</a:t>
            </a:r>
            <a:r>
              <a:rPr lang="en-US" altLang="zh-CN" sz="1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m = floor(</a:t>
            </a:r>
            <a:r>
              <a:rPr lang="en-US" altLang="zh-CN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sqrt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(n) + 0.5);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for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</a:t>
            </a:r>
            <a:r>
              <a:rPr lang="en-US" altLang="zh-CN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int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 = 2; i &lt;= m; i++)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 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if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(n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% i == 0) </a:t>
            </a:r>
            <a:r>
              <a:rPr lang="en-US" altLang="zh-CN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return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0;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   </a:t>
            </a:r>
            <a:r>
              <a:rPr lang="en-US" altLang="zh-CN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return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1;</a:t>
            </a:r>
            <a:br>
              <a: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</a:b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ATMSCL+SFTT0800"/>
                <a:cs typeface="Times New Roman" panose="02020603050405020304" pitchFamily="18" charset="0"/>
              </a:rPr>
              <a:t>	} 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>
                <a:ea typeface="新細明體" panose="02020500000000000000" pitchFamily="18" charset="-120"/>
              </a:rPr>
              <a:t>4.1  </a:t>
            </a:r>
            <a:r>
              <a:rPr lang="zh-CN" altLang="en-US" dirty="0" smtClean="0"/>
              <a:t>自定义</a:t>
            </a:r>
            <a:r>
              <a:rPr lang="zh-CN" altLang="en-US" dirty="0"/>
              <a:t>函数和结构体 </a:t>
            </a:r>
          </a:p>
        </p:txBody>
      </p:sp>
      <p:sp>
        <p:nvSpPr>
          <p:cNvPr id="22" name="矩形 21"/>
          <p:cNvSpPr/>
          <p:nvPr/>
        </p:nvSpPr>
        <p:spPr>
          <a:xfrm>
            <a:off x="3923928" y="335699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程序</a:t>
            </a:r>
            <a:r>
              <a:rPr lang="zh-CN" altLang="en-US" dirty="0" smtClean="0"/>
              <a:t>中使用</a:t>
            </a:r>
            <a:r>
              <a:rPr lang="zh-CN" altLang="en-US" dirty="0"/>
              <a:t>了变量</a:t>
            </a:r>
            <a:r>
              <a:rPr lang="en-US" altLang="zh-CN" dirty="0"/>
              <a:t>m</a:t>
            </a:r>
            <a:r>
              <a:rPr lang="zh-CN" altLang="en-US" dirty="0"/>
              <a:t>，一方面避免了每次重复计算</a:t>
            </a:r>
            <a:r>
              <a:rPr lang="en-US" altLang="zh-CN" dirty="0" err="1"/>
              <a:t>sqrt</a:t>
            </a:r>
            <a:r>
              <a:rPr lang="en-US" altLang="zh-CN" dirty="0"/>
              <a:t>(n)</a:t>
            </a:r>
            <a:r>
              <a:rPr lang="zh-CN" altLang="en-US" dirty="0"/>
              <a:t>，</a:t>
            </a:r>
            <a:r>
              <a:rPr lang="zh-CN" altLang="en-US" dirty="0" smtClean="0"/>
              <a:t>另一方面</a:t>
            </a:r>
            <a:r>
              <a:rPr lang="zh-CN" altLang="en-US" dirty="0"/>
              <a:t>也通过四舍五入避免了浮点误差 </a:t>
            </a:r>
            <a:r>
              <a:rPr lang="zh-CN" altLang="en-US" dirty="0" smtClean="0"/>
              <a:t>。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="" id="{0A6C9A57-E21D-49ED-8C7F-1D658A3E45EB}"/>
              </a:ext>
            </a:extLst>
          </p:cNvPr>
          <p:cNvGrpSpPr/>
          <p:nvPr/>
        </p:nvGrpSpPr>
        <p:grpSpPr>
          <a:xfrm>
            <a:off x="1547664" y="2151020"/>
            <a:ext cx="7390355" cy="571240"/>
            <a:chOff x="1149394" y="3869304"/>
            <a:chExt cx="6322803" cy="571240"/>
          </a:xfrm>
        </p:grpSpPr>
        <p:sp>
          <p:nvSpPr>
            <p:cNvPr id="24" name="椭圆 23">
              <a:extLst>
                <a:ext uri="{FF2B5EF4-FFF2-40B4-BE49-F238E27FC236}">
                  <a16:creationId xmlns:a16="http://schemas.microsoft.com/office/drawing/2014/main" xmlns="" id="{7D3EBCF6-D6C3-43A8-A31C-AF0B965A5724}"/>
                </a:ext>
              </a:extLst>
            </p:cNvPr>
            <p:cNvSpPr/>
            <p:nvPr/>
          </p:nvSpPr>
          <p:spPr>
            <a:xfrm>
              <a:off x="1149394" y="3878776"/>
              <a:ext cx="677669" cy="254911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5" name="直接箭头连接符 24">
              <a:extLst>
                <a:ext uri="{FF2B5EF4-FFF2-40B4-BE49-F238E27FC236}">
                  <a16:creationId xmlns:a16="http://schemas.microsoft.com/office/drawing/2014/main" xmlns="" id="{FCED0173-B7ED-45F4-95BD-EDAAC95B876F}"/>
                </a:ext>
              </a:extLst>
            </p:cNvPr>
            <p:cNvCxnSpPr>
              <a:cxnSpLocks/>
              <a:stCxn id="24" idx="6"/>
              <a:endCxn id="26" idx="1"/>
            </p:cNvCxnSpPr>
            <p:nvPr/>
          </p:nvCxnSpPr>
          <p:spPr>
            <a:xfrm>
              <a:off x="1827063" y="4006232"/>
              <a:ext cx="1948756" cy="148692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框 27">
              <a:extLst>
                <a:ext uri="{FF2B5EF4-FFF2-40B4-BE49-F238E27FC236}">
                  <a16:creationId xmlns:a16="http://schemas.microsoft.com/office/drawing/2014/main" xmlns="" id="{69C7BD40-CC9D-4C44-8463-881C973A6FEC}"/>
                </a:ext>
              </a:extLst>
            </p:cNvPr>
            <p:cNvSpPr txBox="1"/>
            <p:nvPr/>
          </p:nvSpPr>
          <p:spPr>
            <a:xfrm>
              <a:off x="3775819" y="3869304"/>
              <a:ext cx="3696378" cy="571240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xmlns="" id="{0A6C9A57-E21D-49ED-8C7F-1D658A3E45EB}"/>
              </a:ext>
            </a:extLst>
          </p:cNvPr>
          <p:cNvGrpSpPr/>
          <p:nvPr/>
        </p:nvGrpSpPr>
        <p:grpSpPr>
          <a:xfrm>
            <a:off x="1475657" y="2436640"/>
            <a:ext cx="6984775" cy="1784447"/>
            <a:chOff x="1236601" y="3894782"/>
            <a:chExt cx="5975809" cy="1784447"/>
          </a:xfrm>
        </p:grpSpPr>
        <p:sp>
          <p:nvSpPr>
            <p:cNvPr id="31" name="椭圆 30">
              <a:extLst>
                <a:ext uri="{FF2B5EF4-FFF2-40B4-BE49-F238E27FC236}">
                  <a16:creationId xmlns:a16="http://schemas.microsoft.com/office/drawing/2014/main" xmlns="" id="{7D3EBCF6-D6C3-43A8-A31C-AF0B965A5724}"/>
                </a:ext>
              </a:extLst>
            </p:cNvPr>
            <p:cNvSpPr/>
            <p:nvPr/>
          </p:nvSpPr>
          <p:spPr>
            <a:xfrm>
              <a:off x="1236601" y="3894782"/>
              <a:ext cx="1786583" cy="254911"/>
            </a:xfrm>
            <a:prstGeom prst="ellipse">
              <a:avLst/>
            </a:prstGeom>
            <a:noFill/>
            <a:ln>
              <a:solidFill>
                <a:srgbClr val="8C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2" name="直接箭头连接符 31">
              <a:extLst>
                <a:ext uri="{FF2B5EF4-FFF2-40B4-BE49-F238E27FC236}">
                  <a16:creationId xmlns:a16="http://schemas.microsoft.com/office/drawing/2014/main" xmlns="" id="{FCED0173-B7ED-45F4-95BD-EDAAC95B876F}"/>
                </a:ext>
              </a:extLst>
            </p:cNvPr>
            <p:cNvCxnSpPr>
              <a:cxnSpLocks/>
              <a:stCxn id="31" idx="5"/>
              <a:endCxn id="33" idx="1"/>
            </p:cNvCxnSpPr>
            <p:nvPr/>
          </p:nvCxnSpPr>
          <p:spPr>
            <a:xfrm>
              <a:off x="2761545" y="4112362"/>
              <a:ext cx="600101" cy="1154976"/>
            </a:xfrm>
            <a:prstGeom prst="straightConnector1">
              <a:avLst/>
            </a:prstGeom>
            <a:ln w="19050">
              <a:solidFill>
                <a:srgbClr val="8C020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文本框 27">
              <a:extLst>
                <a:ext uri="{FF2B5EF4-FFF2-40B4-BE49-F238E27FC236}">
                  <a16:creationId xmlns:a16="http://schemas.microsoft.com/office/drawing/2014/main" xmlns="" id="{69C7BD40-CC9D-4C44-8463-881C973A6FEC}"/>
                </a:ext>
              </a:extLst>
            </p:cNvPr>
            <p:cNvSpPr txBox="1"/>
            <p:nvPr/>
          </p:nvSpPr>
          <p:spPr>
            <a:xfrm>
              <a:off x="3361646" y="4855446"/>
              <a:ext cx="3850764" cy="823783"/>
            </a:xfrm>
            <a:prstGeom prst="rect">
              <a:avLst/>
            </a:prstGeom>
            <a:noFill/>
            <a:ln w="28575">
              <a:solidFill>
                <a:srgbClr val="8C0202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/>
            </a:p>
          </p:txBody>
        </p:sp>
      </p:grpSp>
      <p:sp>
        <p:nvSpPr>
          <p:cNvPr id="38" name="矩形 37"/>
          <p:cNvSpPr/>
          <p:nvPr/>
        </p:nvSpPr>
        <p:spPr>
          <a:xfrm>
            <a:off x="4631785" y="217820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特判</a:t>
            </a:r>
            <a:r>
              <a:rPr lang="en-US" altLang="zh-CN" dirty="0"/>
              <a:t>n≤1</a:t>
            </a:r>
            <a:r>
              <a:rPr lang="zh-CN" altLang="en-US" dirty="0"/>
              <a:t>的情况 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7329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8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1269</Words>
  <Application>Microsoft Office PowerPoint</Application>
  <PresentationFormat>全屏显示(4:3)</PresentationFormat>
  <Paragraphs>207</Paragraphs>
  <Slides>31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Office 主题</vt:lpstr>
      <vt:lpstr>PowerPoint 演示文稿</vt:lpstr>
      <vt:lpstr>4.1  自定义函数和结构体 </vt:lpstr>
      <vt:lpstr>4.1  自定义函数和结构体 </vt:lpstr>
      <vt:lpstr>4.1  自定义函数和结构体 </vt:lpstr>
      <vt:lpstr>4.1  自定义函数和结构体 </vt:lpstr>
      <vt:lpstr>4.1  自定义函数和结构体 </vt:lpstr>
      <vt:lpstr>4.1  自定义函数和结构体 </vt:lpstr>
      <vt:lpstr>4.1  自定义函数和结构体 </vt:lpstr>
      <vt:lpstr>4.1  自定义函数和结构体 </vt:lpstr>
      <vt:lpstr>4.2  函数调用与参数传递 </vt:lpstr>
      <vt:lpstr>4.2  函数调用与参数传递 </vt:lpstr>
      <vt:lpstr>4.2  函数调用与参数传递 </vt:lpstr>
      <vt:lpstr>4.2  函数调用与参数传递 </vt:lpstr>
      <vt:lpstr>4.2  函数调用与参数传递 </vt:lpstr>
      <vt:lpstr>4.2  函数调用与参数传递 </vt:lpstr>
      <vt:lpstr>4.2  函数调用与参数传递 </vt:lpstr>
      <vt:lpstr>4.2  函数调用与参数传递 </vt:lpstr>
      <vt:lpstr>4.3  递归</vt:lpstr>
      <vt:lpstr>PowerPoint 演示文稿</vt:lpstr>
      <vt:lpstr>PowerPoint 演示文稿</vt:lpstr>
      <vt:lpstr>PowerPoint 演示文稿</vt:lpstr>
      <vt:lpstr>4.4  竞赛题目选讲 </vt:lpstr>
      <vt:lpstr>4.4  竞赛题目选讲 </vt:lpstr>
      <vt:lpstr>4.4  竞赛题目选讲 </vt:lpstr>
      <vt:lpstr>4.4  竞赛题目选讲 </vt:lpstr>
      <vt:lpstr>4.4  竞赛题目选讲 </vt:lpstr>
      <vt:lpstr>4.4  竞赛题目选讲 </vt:lpstr>
      <vt:lpstr>4.4  竞赛题目选讲 </vt:lpstr>
      <vt:lpstr>4.4  竞赛题目选讲 </vt:lpstr>
      <vt:lpstr>4.5  注解与习题</vt:lpstr>
      <vt:lpstr>作业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薛明亮</dc:creator>
  <cp:lastModifiedBy>薛明亮</cp:lastModifiedBy>
  <cp:revision>27</cp:revision>
  <dcterms:created xsi:type="dcterms:W3CDTF">2017-09-14T04:54:35Z</dcterms:created>
  <dcterms:modified xsi:type="dcterms:W3CDTF">2017-09-14T12:20:41Z</dcterms:modified>
</cp:coreProperties>
</file>