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-1620688" y="22768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ea typeface="新細明體" panose="02020500000000000000" pitchFamily="18" charset="-120"/>
              </a:rPr>
              <a:t>第五</a:t>
            </a:r>
            <a:r>
              <a:rPr lang="zh-CN" altLang="en-US" dirty="0" smtClean="0">
                <a:ea typeface="新細明體" panose="02020500000000000000" pitchFamily="18" charset="-120"/>
              </a:rPr>
              <a:t>章      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＋＋与</a:t>
            </a:r>
            <a:r>
              <a:rPr lang="en-US" altLang="zh-CN" dirty="0">
                <a:ea typeface="新細明體" panose="02020500000000000000" pitchFamily="18" charset="-120"/>
              </a:rPr>
              <a:t>STL</a:t>
            </a:r>
            <a:r>
              <a:rPr lang="zh-CN" altLang="en-US" dirty="0" smtClean="0">
                <a:ea typeface="新細明體" panose="02020500000000000000" pitchFamily="18" charset="-120"/>
              </a:rPr>
              <a:t>入门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9817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2132856"/>
            <a:ext cx="5742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利用修改过的代码同时</a:t>
            </a:r>
            <a:r>
              <a:rPr lang="zh-CN" altLang="en-US" dirty="0"/>
              <a:t>使用</a:t>
            </a:r>
            <a:r>
              <a:rPr lang="en-US" altLang="zh-CN" dirty="0" err="1"/>
              <a:t>int</a:t>
            </a:r>
            <a:r>
              <a:rPr lang="zh-CN" altLang="en-US" dirty="0"/>
              <a:t>型和</a:t>
            </a:r>
            <a:r>
              <a:rPr lang="en-US" altLang="zh-CN" dirty="0"/>
              <a:t>double </a:t>
            </a:r>
            <a:r>
              <a:rPr lang="zh-CN" altLang="en-US" dirty="0"/>
              <a:t>型的</a:t>
            </a:r>
            <a:r>
              <a:rPr lang="en-US" altLang="zh-CN" dirty="0"/>
              <a:t>Point </a:t>
            </a:r>
            <a:r>
              <a:rPr lang="zh-CN" altLang="en-US" dirty="0" smtClean="0"/>
              <a:t>：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 smtClean="0"/>
              <a:t>     Point&lt;</a:t>
            </a:r>
            <a:r>
              <a:rPr lang="en-US" altLang="zh-CN" dirty="0" err="1" smtClean="0"/>
              <a:t>int</a:t>
            </a:r>
            <a:r>
              <a:rPr lang="en-US" altLang="zh-CN" dirty="0"/>
              <a:t>&gt; a(1,2), b(3,4);</a:t>
            </a:r>
            <a:br>
              <a:rPr lang="en-US" altLang="zh-CN" dirty="0"/>
            </a:br>
            <a:r>
              <a:rPr lang="en-US" altLang="zh-CN" dirty="0" smtClean="0"/>
              <a:t>     Point&lt;double</a:t>
            </a:r>
            <a:r>
              <a:rPr lang="en-US" altLang="zh-CN" dirty="0"/>
              <a:t>&gt; c(1.1,2.2), d(3.3,4.4);</a:t>
            </a:r>
            <a:br>
              <a:rPr lang="en-US" altLang="zh-CN" dirty="0"/>
            </a:br>
            <a:r>
              <a:rPr lang="en-US" altLang="zh-CN" dirty="0" smtClean="0"/>
              <a:t> 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&lt;&lt; </a:t>
            </a:r>
            <a:r>
              <a:rPr lang="en-US" altLang="zh-CN" dirty="0" err="1"/>
              <a:t>a+b</a:t>
            </a:r>
            <a:r>
              <a:rPr lang="en-US" altLang="zh-CN" dirty="0"/>
              <a:t> &lt;&lt; " " &lt;&lt; </a:t>
            </a:r>
            <a:r>
              <a:rPr lang="en-US" altLang="zh-CN" dirty="0" err="1"/>
              <a:t>c+d</a:t>
            </a:r>
            <a:r>
              <a:rPr lang="en-US" altLang="zh-CN" dirty="0"/>
              <a:t> &lt;&lt; "\n";</a:t>
            </a:r>
            <a:br>
              <a:rPr lang="en-US" altLang="zh-CN" dirty="0"/>
            </a:br>
            <a:r>
              <a:rPr lang="en-US" altLang="zh-CN" dirty="0" smtClean="0"/>
              <a:t> 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7983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</a:t>
            </a:r>
            <a:r>
              <a:rPr lang="zh-CN" altLang="en-US" dirty="0"/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890286" y="1772816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/>
              <a:t>STL</a:t>
            </a:r>
            <a:r>
              <a:rPr lang="zh-CN" altLang="en-US" sz="3600" dirty="0"/>
              <a:t>是指</a:t>
            </a:r>
            <a:r>
              <a:rPr lang="en-US" altLang="zh-CN" sz="3600" dirty="0"/>
              <a:t>C</a:t>
            </a:r>
            <a:r>
              <a:rPr lang="zh-CN" altLang="en-US" sz="3600" dirty="0"/>
              <a:t>＋＋的标准模板库（</a:t>
            </a:r>
            <a:r>
              <a:rPr lang="en-US" altLang="zh-CN" sz="3600" dirty="0"/>
              <a:t>Standard Template Library</a:t>
            </a:r>
            <a:r>
              <a:rPr lang="zh-CN" altLang="en-US" sz="3600" dirty="0"/>
              <a:t>）。 它很好用，但也很复杂。 </a:t>
            </a:r>
            <a:r>
              <a:rPr lang="zh-CN" altLang="en-US" sz="3600" dirty="0" smtClean="0"/>
              <a:t>本节</a:t>
            </a:r>
            <a:r>
              <a:rPr lang="zh-CN" altLang="en-US" sz="3600" dirty="0"/>
              <a:t>将介绍</a:t>
            </a:r>
            <a:r>
              <a:rPr lang="en-US" altLang="zh-CN" sz="3600" dirty="0"/>
              <a:t>STL</a:t>
            </a:r>
            <a:r>
              <a:rPr lang="zh-CN" altLang="en-US" sz="3600" dirty="0"/>
              <a:t>中的一些常用算法和容器，在后面的章节中还会继续介绍本节没有涉及的</a:t>
            </a:r>
            <a:r>
              <a:rPr lang="zh-CN" altLang="en-US" sz="3600" dirty="0" smtClean="0"/>
              <a:t>其他内容</a:t>
            </a:r>
            <a:r>
              <a:rPr lang="zh-CN" altLang="en-US" sz="3600" dirty="0"/>
              <a:t>。</a:t>
            </a:r>
            <a:r>
              <a:rPr lang="zh-CN" altLang="en-US" sz="3600" dirty="0"/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460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7131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000" dirty="0" smtClean="0">
                <a:solidFill>
                  <a:srgbClr val="0070C0"/>
                </a:solidFill>
                <a:latin typeface="Adobe 楷体 Std R" pitchFamily="18" charset="-122"/>
                <a:ea typeface="Adobe 楷体 Std R" pitchFamily="18" charset="-122"/>
              </a:rPr>
              <a:t>   </a:t>
            </a:r>
            <a:r>
              <a:rPr lang="zh-CN" altLang="en-US" sz="2000" b="1" dirty="0" smtClean="0">
                <a:solidFill>
                  <a:srgbClr val="0070C0"/>
                </a:solidFill>
                <a:latin typeface="Adobe 楷体 Std R" pitchFamily="18" charset="-122"/>
                <a:ea typeface="Adobe 楷体 Std R" pitchFamily="18" charset="-122"/>
              </a:rPr>
              <a:t>大理石</a:t>
            </a:r>
            <a:r>
              <a:rPr lang="zh-CN" altLang="en-US" sz="2000" b="1" dirty="0">
                <a:solidFill>
                  <a:srgbClr val="0070C0"/>
                </a:solidFill>
                <a:latin typeface="Adobe 楷体 Std R" pitchFamily="18" charset="-122"/>
                <a:ea typeface="Adobe 楷体 Std R" pitchFamily="18" charset="-122"/>
              </a:rPr>
              <a:t>在哪儿</a:t>
            </a:r>
            <a:r>
              <a:rPr lang="zh-CN" altLang="en-US" sz="2000" b="1" dirty="0">
                <a:solidFill>
                  <a:srgbClr val="0070C0"/>
                </a:solidFill>
                <a:latin typeface="Adobe 楷体 Std R" pitchFamily="18" charset="-122"/>
                <a:ea typeface="Adobe 楷体 Std R" pitchFamily="18" charset="-122"/>
              </a:rPr>
              <a:t> </a:t>
            </a:r>
            <a:r>
              <a:rPr lang="zh-CN" altLang="en-US" dirty="0">
                <a:solidFill>
                  <a:srgbClr val="002060"/>
                </a:solidFill>
                <a:latin typeface="Adobe 楷体 Std R" pitchFamily="18" charset="-122"/>
                <a:ea typeface="Adobe 楷体 Std R" pitchFamily="18" charset="-122"/>
              </a:rPr>
              <a:t/>
            </a:r>
            <a:br>
              <a:rPr lang="zh-CN" altLang="en-US" dirty="0">
                <a:solidFill>
                  <a:srgbClr val="002060"/>
                </a:solidFill>
                <a:latin typeface="Adobe 楷体 Std R" pitchFamily="18" charset="-122"/>
                <a:ea typeface="Adobe 楷体 Std R" pitchFamily="18" charset="-122"/>
              </a:rPr>
            </a:br>
            <a:endParaRPr lang="zh-CN" altLang="en-US" dirty="0">
              <a:solidFill>
                <a:srgbClr val="002060"/>
              </a:solidFill>
              <a:latin typeface="Adobe 楷体 Std R" pitchFamily="18" charset="-122"/>
              <a:ea typeface="Adobe 楷体 Std R" pitchFamily="18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3499" y="1556792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cstdio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/>
              <a:t>#include&lt;algorithm&gt;</a:t>
            </a:r>
            <a:br>
              <a:rPr lang="en-US" altLang="zh-CN" dirty="0"/>
            </a:br>
            <a:r>
              <a:rPr lang="en-US" altLang="zh-CN" dirty="0" smtClean="0"/>
              <a:t>    using </a:t>
            </a:r>
            <a:r>
              <a:rPr lang="en-US" altLang="zh-CN" dirty="0"/>
              <a:t>namespace </a:t>
            </a:r>
            <a:r>
              <a:rPr lang="en-US" altLang="zh-CN" dirty="0" err="1"/>
              <a:t>std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const</a:t>
            </a:r>
            <a:r>
              <a:rPr lang="en-US" altLang="zh-CN" dirty="0" smtClean="0"/>
              <a:t>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maxn</a:t>
            </a:r>
            <a:r>
              <a:rPr lang="en-US" altLang="zh-CN" dirty="0"/>
              <a:t> = 10000;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n, q, x, a[</a:t>
            </a:r>
            <a:r>
              <a:rPr lang="en-US" altLang="zh-CN" dirty="0" err="1"/>
              <a:t>maxn</a:t>
            </a:r>
            <a:r>
              <a:rPr lang="en-US" altLang="zh-CN" dirty="0"/>
              <a:t>], </a:t>
            </a:r>
            <a:r>
              <a:rPr lang="en-US" altLang="zh-CN" dirty="0" err="1"/>
              <a:t>kase</a:t>
            </a:r>
            <a:r>
              <a:rPr lang="en-US" altLang="zh-CN" dirty="0"/>
              <a:t> = 0;</a:t>
            </a:r>
            <a:br>
              <a:rPr lang="en-US" altLang="zh-CN" dirty="0"/>
            </a:br>
            <a:r>
              <a:rPr lang="en-US" altLang="zh-CN" dirty="0" smtClean="0"/>
              <a:t>    while(</a:t>
            </a:r>
            <a:r>
              <a:rPr lang="en-US" altLang="zh-CN" dirty="0" err="1" smtClean="0"/>
              <a:t>scanf</a:t>
            </a:r>
            <a:r>
              <a:rPr lang="en-US" altLang="zh-CN" dirty="0" smtClean="0"/>
              <a:t>(“%</a:t>
            </a:r>
            <a:r>
              <a:rPr lang="en-US" altLang="zh-CN" dirty="0" err="1" smtClean="0"/>
              <a:t>d%d</a:t>
            </a:r>
            <a:r>
              <a:rPr lang="en-US" altLang="zh-CN" dirty="0" smtClean="0"/>
              <a:t>”, </a:t>
            </a:r>
            <a:r>
              <a:rPr lang="en-US" altLang="zh-CN" dirty="0"/>
              <a:t>&amp;n, &amp;q) == 2 &amp;&amp; n)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/>
              <a:t>    </a:t>
            </a:r>
            <a:r>
              <a:rPr lang="en-US" altLang="zh-CN" dirty="0" err="1" smtClean="0"/>
              <a:t>printf</a:t>
            </a:r>
            <a:r>
              <a:rPr lang="en-US" altLang="zh-CN" dirty="0" smtClean="0"/>
              <a:t>(“CASE</a:t>
            </a:r>
            <a:r>
              <a:rPr lang="en-US" altLang="zh-CN" dirty="0"/>
              <a:t># %d:\</a:t>
            </a:r>
            <a:r>
              <a:rPr lang="en-US" altLang="zh-CN" dirty="0" smtClean="0"/>
              <a:t>n”, </a:t>
            </a:r>
            <a:r>
              <a:rPr lang="en-US" altLang="zh-CN" dirty="0"/>
              <a:t>++</a:t>
            </a:r>
            <a:r>
              <a:rPr lang="en-US" altLang="zh-CN" dirty="0" err="1"/>
              <a:t>kase</a:t>
            </a:r>
            <a:r>
              <a:rPr lang="en-US" altLang="zh-CN" dirty="0"/>
              <a:t>);</a:t>
            </a:r>
            <a:br>
              <a:rPr lang="en-US" altLang="zh-CN" dirty="0"/>
            </a:br>
            <a:r>
              <a:rPr lang="en-US" altLang="zh-CN" dirty="0" smtClean="0"/>
              <a:t> </a:t>
            </a:r>
            <a:r>
              <a:rPr lang="zh-CN" altLang="en-US" dirty="0"/>
              <a:t> </a:t>
            </a:r>
            <a:r>
              <a:rPr lang="zh-CN" altLang="en-US" dirty="0" smtClean="0"/>
              <a:t>      </a:t>
            </a:r>
            <a:r>
              <a:rPr lang="en-US" altLang="zh-CN" dirty="0" smtClean="0"/>
              <a:t>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i = 0; i &lt; n; i++) </a:t>
            </a:r>
            <a:r>
              <a:rPr lang="en-US" altLang="zh-CN" dirty="0" err="1"/>
              <a:t>scanf</a:t>
            </a:r>
            <a:r>
              <a:rPr lang="en-US" altLang="zh-CN" dirty="0" smtClean="0"/>
              <a:t>(“%d”, </a:t>
            </a:r>
            <a:r>
              <a:rPr lang="en-US" altLang="zh-CN" dirty="0"/>
              <a:t>&amp;a[i]);</a:t>
            </a:r>
            <a:br>
              <a:rPr lang="en-US" altLang="zh-CN" dirty="0"/>
            </a:br>
            <a:r>
              <a:rPr lang="en-US" altLang="zh-CN" dirty="0" smtClean="0"/>
              <a:t>        sort(a</a:t>
            </a:r>
            <a:r>
              <a:rPr lang="en-US" altLang="zh-CN" dirty="0"/>
              <a:t>, </a:t>
            </a:r>
            <a:r>
              <a:rPr lang="en-US" altLang="zh-CN" dirty="0" err="1"/>
              <a:t>a+n</a:t>
            </a:r>
            <a:r>
              <a:rPr lang="en-US" altLang="zh-CN" dirty="0"/>
              <a:t>); //</a:t>
            </a:r>
            <a:r>
              <a:rPr lang="zh-CN" altLang="en-US" dirty="0"/>
              <a:t>排序</a:t>
            </a:r>
            <a:br>
              <a:rPr lang="zh-CN" altLang="en-US" dirty="0"/>
            </a:br>
            <a:r>
              <a:rPr lang="zh-CN" altLang="en-US" dirty="0" smtClean="0"/>
              <a:t>        </a:t>
            </a:r>
            <a:r>
              <a:rPr lang="en-US" altLang="zh-CN" dirty="0" smtClean="0"/>
              <a:t>while(q-</a:t>
            </a:r>
            <a:r>
              <a:rPr lang="en-US" altLang="zh-CN" dirty="0"/>
              <a:t>-) {</a:t>
            </a:r>
            <a:br>
              <a:rPr lang="en-US" altLang="zh-CN" dirty="0"/>
            </a:br>
            <a:r>
              <a:rPr lang="en-US" altLang="zh-CN" dirty="0" smtClean="0"/>
              <a:t>            </a:t>
            </a:r>
            <a:r>
              <a:rPr lang="en-US" altLang="zh-CN" dirty="0" err="1" smtClean="0"/>
              <a:t>scanf</a:t>
            </a:r>
            <a:r>
              <a:rPr lang="en-US" altLang="zh-CN" dirty="0"/>
              <a:t>("%d", &amp;x);</a:t>
            </a:r>
            <a:br>
              <a:rPr lang="en-US" altLang="zh-CN" dirty="0"/>
            </a:br>
            <a:r>
              <a:rPr lang="en-US" altLang="zh-CN" dirty="0" smtClean="0"/>
              <a:t>       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p = </a:t>
            </a:r>
            <a:r>
              <a:rPr lang="en-US" altLang="zh-CN" dirty="0" err="1"/>
              <a:t>lower_bound</a:t>
            </a:r>
            <a:r>
              <a:rPr lang="en-US" altLang="zh-CN" dirty="0"/>
              <a:t>(a, </a:t>
            </a:r>
            <a:r>
              <a:rPr lang="en-US" altLang="zh-CN" dirty="0" err="1"/>
              <a:t>a+n</a:t>
            </a:r>
            <a:r>
              <a:rPr lang="en-US" altLang="zh-CN" dirty="0"/>
              <a:t>, x) - a; //</a:t>
            </a:r>
            <a:r>
              <a:rPr lang="zh-CN" altLang="en-US" dirty="0"/>
              <a:t>在已排序数组</a:t>
            </a:r>
            <a:r>
              <a:rPr lang="en-US" altLang="zh-CN" dirty="0"/>
              <a:t>a</a:t>
            </a:r>
            <a:r>
              <a:rPr lang="zh-CN" altLang="en-US" dirty="0"/>
              <a:t>中寻找</a:t>
            </a:r>
            <a:r>
              <a:rPr lang="en-US" altLang="zh-CN" dirty="0"/>
              <a:t>x</a:t>
            </a:r>
            <a:br>
              <a:rPr lang="en-US" altLang="zh-CN" dirty="0"/>
            </a:br>
            <a:r>
              <a:rPr lang="en-US" altLang="zh-CN" dirty="0" smtClean="0"/>
              <a:t>            if(a[p</a:t>
            </a:r>
            <a:r>
              <a:rPr lang="en-US" altLang="zh-CN" dirty="0"/>
              <a:t>] == x) </a:t>
            </a:r>
            <a:r>
              <a:rPr lang="en-US" altLang="zh-CN" dirty="0" err="1"/>
              <a:t>printf</a:t>
            </a:r>
            <a:r>
              <a:rPr lang="en-US" altLang="zh-CN" dirty="0"/>
              <a:t>("%d found at %d\n", x, p+1);</a:t>
            </a:r>
            <a:br>
              <a:rPr lang="en-US" altLang="zh-CN" dirty="0"/>
            </a:br>
            <a:r>
              <a:rPr lang="en-US" altLang="zh-CN" dirty="0" smtClean="0"/>
              <a:t>            else </a:t>
            </a:r>
            <a:r>
              <a:rPr lang="en-US" altLang="zh-CN" dirty="0" err="1"/>
              <a:t>printf</a:t>
            </a:r>
            <a:r>
              <a:rPr lang="en-US" altLang="zh-CN" dirty="0"/>
              <a:t>("%d not found\n", x);</a:t>
            </a:r>
            <a:br>
              <a:rPr lang="en-US" altLang="zh-CN" dirty="0"/>
            </a:br>
            <a:r>
              <a:rPr lang="en-US" altLang="zh-CN" dirty="0" smtClean="0"/>
              <a:t>        }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    }</a:t>
            </a:r>
          </a:p>
          <a:p>
            <a:r>
              <a:rPr lang="en-US" altLang="zh-CN" dirty="0" smtClean="0"/>
              <a:t> 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</a:t>
            </a:r>
            <a:r>
              <a:rPr lang="zh-CN" altLang="en-US" dirty="0"/>
              <a:t> 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115615" y="3213873"/>
            <a:ext cx="7825718" cy="1511271"/>
            <a:chOff x="2486181" y="1987823"/>
            <a:chExt cx="7825718" cy="1511271"/>
          </a:xfrm>
        </p:grpSpPr>
        <p:sp>
          <p:nvSpPr>
            <p:cNvPr id="7" name="椭圆 6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486181" y="2827854"/>
              <a:ext cx="1958777" cy="350417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7" idx="6"/>
            </p:cNvCxnSpPr>
            <p:nvPr/>
          </p:nvCxnSpPr>
          <p:spPr>
            <a:xfrm>
              <a:off x="4444958" y="3003063"/>
              <a:ext cx="2361704" cy="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6806662" y="1987823"/>
              <a:ext cx="3505237" cy="151127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3" name="矩形 12"/>
          <p:cNvSpPr/>
          <p:nvPr/>
        </p:nvSpPr>
        <p:spPr>
          <a:xfrm>
            <a:off x="5436096" y="3176741"/>
            <a:ext cx="35052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sort</a:t>
            </a:r>
            <a:r>
              <a:rPr lang="zh-CN" altLang="en-US" dirty="0"/>
              <a:t>是一个模板</a:t>
            </a:r>
            <a:r>
              <a:rPr lang="zh-CN" altLang="en-US" dirty="0" smtClean="0"/>
              <a:t>函数</a:t>
            </a:r>
            <a:r>
              <a:rPr lang="zh-CN" altLang="en-US" dirty="0"/>
              <a:t>，</a:t>
            </a:r>
            <a:r>
              <a:rPr lang="zh-CN" altLang="en-US" dirty="0" smtClean="0"/>
              <a:t>可以</a:t>
            </a:r>
            <a:r>
              <a:rPr lang="zh-CN" altLang="en-US" dirty="0"/>
              <a:t>对任意对象进行</a:t>
            </a:r>
            <a:r>
              <a:rPr lang="zh-CN" altLang="en-US" dirty="0" smtClean="0"/>
              <a:t>排序。因此可以省略一</a:t>
            </a:r>
            <a:r>
              <a:rPr lang="zh-CN" altLang="en-US" dirty="0"/>
              <a:t>个</a:t>
            </a:r>
            <a:r>
              <a:rPr lang="en-US" altLang="zh-CN" dirty="0"/>
              <a:t>compare</a:t>
            </a:r>
            <a:r>
              <a:rPr lang="zh-CN" altLang="en-US" dirty="0" smtClean="0"/>
              <a:t>函数，比</a:t>
            </a:r>
            <a:r>
              <a:rPr lang="zh-CN" altLang="en-US" dirty="0"/>
              <a:t>第</a:t>
            </a:r>
            <a:r>
              <a:rPr lang="en-US" altLang="zh-CN" dirty="0"/>
              <a:t>4</a:t>
            </a:r>
            <a:r>
              <a:rPr lang="zh-CN" altLang="en-US" dirty="0"/>
              <a:t>章中的排序代码简单</a:t>
            </a:r>
            <a:r>
              <a:rPr lang="zh-CN" altLang="en-US" dirty="0" smtClean="0"/>
              <a:t>很多</a:t>
            </a:r>
            <a:r>
              <a:rPr lang="zh-CN" altLang="en-US" dirty="0"/>
              <a:t>。</a:t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603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不定长数组：</a:t>
            </a:r>
            <a:r>
              <a:rPr lang="en-US" altLang="zh-CN" b="1" dirty="0"/>
              <a:t>vector</a:t>
            </a:r>
            <a:br>
              <a:rPr lang="en-US" altLang="zh-CN" b="1" dirty="0"/>
            </a:br>
            <a:r>
              <a:rPr lang="en-US" altLang="zh-CN" dirty="0" err="1"/>
              <a:t>vector</a:t>
            </a:r>
            <a:r>
              <a:rPr lang="zh-CN" altLang="en-US" dirty="0"/>
              <a:t>就是一个不定长数组。 不仅如此，它把一些常用操作“封装”在了</a:t>
            </a:r>
            <a:r>
              <a:rPr lang="en-US" altLang="zh-CN" dirty="0"/>
              <a:t>vector</a:t>
            </a:r>
            <a:r>
              <a:rPr lang="zh-CN" altLang="en-US" dirty="0"/>
              <a:t>类型内部</a:t>
            </a:r>
            <a:r>
              <a:rPr lang="zh-CN" altLang="en-US" dirty="0" smtClean="0"/>
              <a:t>。例如</a:t>
            </a:r>
            <a:r>
              <a:rPr lang="zh-CN" altLang="en-US" dirty="0"/>
              <a:t>，若</a:t>
            </a:r>
            <a:r>
              <a:rPr lang="en-US" altLang="zh-CN" dirty="0"/>
              <a:t>a</a:t>
            </a:r>
            <a:r>
              <a:rPr lang="zh-CN" altLang="en-US" dirty="0"/>
              <a:t>是一个</a:t>
            </a:r>
            <a:r>
              <a:rPr lang="en-US" altLang="zh-CN" dirty="0"/>
              <a:t>vector</a:t>
            </a:r>
            <a:r>
              <a:rPr lang="zh-CN" altLang="en-US" dirty="0"/>
              <a:t>，可以用</a:t>
            </a:r>
            <a:r>
              <a:rPr lang="en-US" altLang="zh-CN" dirty="0" err="1"/>
              <a:t>a.size</a:t>
            </a:r>
            <a:r>
              <a:rPr lang="en-US" altLang="zh-CN" dirty="0"/>
              <a:t>( )</a:t>
            </a:r>
            <a:r>
              <a:rPr lang="zh-CN" altLang="en-US" dirty="0"/>
              <a:t>读取它的</a:t>
            </a:r>
            <a:r>
              <a:rPr lang="zh-CN" altLang="en-US" dirty="0" smtClean="0"/>
              <a:t>大小</a:t>
            </a:r>
            <a:r>
              <a:rPr lang="en-US" altLang="zh-CN" dirty="0" err="1" smtClean="0"/>
              <a:t>a.resize</a:t>
            </a:r>
            <a:r>
              <a:rPr lang="en-US" altLang="zh-CN" dirty="0"/>
              <a:t>( )</a:t>
            </a:r>
            <a:r>
              <a:rPr lang="zh-CN" altLang="en-US" dirty="0"/>
              <a:t>改变大小，</a:t>
            </a:r>
            <a:r>
              <a:rPr lang="en-US" altLang="zh-CN" dirty="0" err="1"/>
              <a:t>a.push_back</a:t>
            </a:r>
            <a:r>
              <a:rPr lang="en-US" altLang="zh-CN" dirty="0"/>
              <a:t>( )</a:t>
            </a:r>
            <a:r>
              <a:rPr lang="zh-CN" altLang="en-US" dirty="0" smtClean="0"/>
              <a:t>向尾部</a:t>
            </a:r>
            <a:r>
              <a:rPr lang="zh-CN" altLang="en-US" dirty="0"/>
              <a:t>添加</a:t>
            </a:r>
            <a:r>
              <a:rPr lang="zh-CN" altLang="en-US" dirty="0" smtClean="0"/>
              <a:t>元素，</a:t>
            </a:r>
            <a:r>
              <a:rPr lang="en-US" altLang="zh-CN" dirty="0" err="1" smtClean="0"/>
              <a:t>a.pop_back</a:t>
            </a:r>
            <a:r>
              <a:rPr lang="en-US" altLang="zh-CN" dirty="0"/>
              <a:t>( )</a:t>
            </a:r>
            <a:r>
              <a:rPr lang="zh-CN" altLang="en-US" dirty="0"/>
              <a:t>删除最后一个元素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vector</a:t>
            </a:r>
            <a:r>
              <a:rPr lang="zh-CN" altLang="en-US" dirty="0"/>
              <a:t>是一个模板类，所以需要用</a:t>
            </a:r>
            <a:r>
              <a:rPr lang="en-US" altLang="zh-CN" dirty="0"/>
              <a:t>vector&lt;</a:t>
            </a:r>
            <a:r>
              <a:rPr lang="en-US" altLang="zh-CN" dirty="0" err="1"/>
              <a:t>int</a:t>
            </a:r>
            <a:r>
              <a:rPr lang="en-US" altLang="zh-CN" dirty="0"/>
              <a:t>&gt;a</a:t>
            </a:r>
            <a:r>
              <a:rPr lang="zh-CN" altLang="en-US" dirty="0" smtClean="0"/>
              <a:t>或者</a:t>
            </a:r>
            <a:r>
              <a:rPr lang="en-US" altLang="zh-CN" dirty="0" smtClean="0"/>
              <a:t>vector&lt;double&gt;b</a:t>
            </a:r>
            <a:r>
              <a:rPr lang="zh-CN" altLang="en-US" dirty="0"/>
              <a:t>这样的方式来声明</a:t>
            </a:r>
            <a:r>
              <a:rPr lang="zh-CN" altLang="en-US" dirty="0" smtClean="0"/>
              <a:t>一个</a:t>
            </a:r>
            <a:r>
              <a:rPr lang="en-US" altLang="zh-CN" dirty="0"/>
              <a:t>vector</a:t>
            </a:r>
            <a:r>
              <a:rPr lang="zh-CN" altLang="en-US" dirty="0"/>
              <a:t>。 </a:t>
            </a:r>
            <a:r>
              <a:rPr lang="en-US" altLang="zh-CN" dirty="0"/>
              <a:t>Vector&lt;</a:t>
            </a:r>
            <a:r>
              <a:rPr lang="en-US" altLang="zh-CN" dirty="0" err="1"/>
              <a:t>int</a:t>
            </a:r>
            <a:r>
              <a:rPr lang="en-US" altLang="zh-CN" dirty="0"/>
              <a:t>&gt;</a:t>
            </a:r>
            <a:r>
              <a:rPr lang="zh-CN" altLang="en-US" dirty="0"/>
              <a:t>是一个类似于</a:t>
            </a:r>
            <a:r>
              <a:rPr lang="en-US" altLang="zh-CN" dirty="0" err="1"/>
              <a:t>inta</a:t>
            </a:r>
            <a:r>
              <a:rPr lang="en-US" altLang="zh-CN" dirty="0"/>
              <a:t>[]</a:t>
            </a:r>
            <a:r>
              <a:rPr lang="zh-CN" altLang="en-US" dirty="0"/>
              <a:t>的整数数组，而</a:t>
            </a:r>
            <a:r>
              <a:rPr lang="en-US" altLang="zh-CN" dirty="0"/>
              <a:t>vector&lt;string&gt;</a:t>
            </a:r>
            <a:r>
              <a:rPr lang="zh-CN" altLang="en-US" dirty="0"/>
              <a:t>就是一个</a:t>
            </a:r>
            <a:r>
              <a:rPr lang="zh-CN" altLang="en-US" dirty="0" smtClean="0"/>
              <a:t>类似于</a:t>
            </a:r>
            <a:r>
              <a:rPr lang="en-US" altLang="zh-CN" dirty="0" err="1" smtClean="0"/>
              <a:t>stringa</a:t>
            </a:r>
            <a:r>
              <a:rPr lang="en-US" altLang="zh-CN" dirty="0"/>
              <a:t>[ ]</a:t>
            </a:r>
            <a:r>
              <a:rPr lang="zh-CN" altLang="en-US" dirty="0"/>
              <a:t>的字符串数组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</a:t>
            </a:r>
            <a:r>
              <a:rPr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8351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集合：</a:t>
            </a:r>
            <a:r>
              <a:rPr lang="en-US" altLang="zh-CN" b="1" dirty="0"/>
              <a:t>set</a:t>
            </a:r>
            <a:br>
              <a:rPr lang="en-US" altLang="zh-CN" b="1" dirty="0"/>
            </a:br>
            <a:r>
              <a:rPr lang="zh-CN" altLang="en-US" dirty="0"/>
              <a:t>集合与映射也是两个常用的容器。 </a:t>
            </a:r>
            <a:r>
              <a:rPr lang="en-US" altLang="zh-CN" dirty="0"/>
              <a:t>set</a:t>
            </a:r>
            <a:r>
              <a:rPr lang="zh-CN" altLang="en-US" dirty="0"/>
              <a:t>就是数学上的集合</a:t>
            </a:r>
            <a:r>
              <a:rPr lang="en-US" altLang="zh-CN" dirty="0"/>
              <a:t>——</a:t>
            </a:r>
            <a:r>
              <a:rPr lang="zh-CN" altLang="en-US" dirty="0"/>
              <a:t>每个元素最多只出现一次。</a:t>
            </a:r>
            <a:br>
              <a:rPr lang="zh-CN" altLang="en-US" dirty="0"/>
            </a:br>
            <a:r>
              <a:rPr lang="zh-CN" altLang="en-US" dirty="0"/>
              <a:t>和</a:t>
            </a:r>
            <a:r>
              <a:rPr lang="en-US" altLang="zh-CN" dirty="0"/>
              <a:t>sort</a:t>
            </a:r>
            <a:r>
              <a:rPr lang="zh-CN" altLang="en-US" dirty="0"/>
              <a:t>一样，自定义类型也可以构造</a:t>
            </a:r>
            <a:r>
              <a:rPr lang="en-US" altLang="zh-CN" dirty="0"/>
              <a:t>set</a:t>
            </a:r>
            <a:r>
              <a:rPr lang="zh-CN" altLang="en-US" dirty="0"/>
              <a:t>，但同样必须定义“小于”运算符。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2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映射：</a:t>
            </a:r>
            <a:r>
              <a:rPr lang="en-US" altLang="zh-CN" b="1" dirty="0"/>
              <a:t>map</a:t>
            </a:r>
            <a:br>
              <a:rPr lang="en-US" altLang="zh-CN" b="1" dirty="0"/>
            </a:br>
            <a:r>
              <a:rPr lang="en-US" altLang="zh-CN" dirty="0" err="1"/>
              <a:t>map</a:t>
            </a:r>
            <a:r>
              <a:rPr lang="zh-CN" altLang="en-US" dirty="0"/>
              <a:t>就是从键（</a:t>
            </a:r>
            <a:r>
              <a:rPr lang="en-US" altLang="zh-CN" dirty="0"/>
              <a:t>key</a:t>
            </a:r>
            <a:r>
              <a:rPr lang="zh-CN" altLang="en-US" dirty="0"/>
              <a:t>）到值（</a:t>
            </a:r>
            <a:r>
              <a:rPr lang="en-US" altLang="zh-CN" dirty="0"/>
              <a:t>value</a:t>
            </a:r>
            <a:r>
              <a:rPr lang="zh-CN" altLang="en-US" dirty="0"/>
              <a:t>）的映射。 因为重载了</a:t>
            </a:r>
            <a:r>
              <a:rPr lang="en-US" altLang="zh-CN" dirty="0"/>
              <a:t>[ ]</a:t>
            </a:r>
            <a:r>
              <a:rPr lang="zh-CN" altLang="en-US" dirty="0"/>
              <a:t>运算符，</a:t>
            </a:r>
            <a:r>
              <a:rPr lang="en-US" altLang="zh-CN" dirty="0"/>
              <a:t>map</a:t>
            </a:r>
            <a:r>
              <a:rPr lang="zh-CN" altLang="en-US" dirty="0"/>
              <a:t>像是数组的“高</a:t>
            </a:r>
            <a:br>
              <a:rPr lang="zh-CN" altLang="en-US" dirty="0"/>
            </a:br>
            <a:r>
              <a:rPr lang="zh-CN" altLang="en-US" dirty="0"/>
              <a:t>级版”。 例如可以用一个</a:t>
            </a:r>
            <a:r>
              <a:rPr lang="en-US" altLang="zh-CN" dirty="0"/>
              <a:t>map&lt;string</a:t>
            </a:r>
            <a:r>
              <a:rPr lang="zh-CN" altLang="en-US" dirty="0"/>
              <a:t>，</a:t>
            </a:r>
            <a:r>
              <a:rPr lang="en-US" altLang="zh-CN" dirty="0" err="1"/>
              <a:t>int</a:t>
            </a:r>
            <a:r>
              <a:rPr lang="en-US" altLang="zh-CN" dirty="0"/>
              <a:t>&gt;</a:t>
            </a:r>
            <a:r>
              <a:rPr lang="en-US" altLang="zh-CN" dirty="0" err="1"/>
              <a:t>month_name</a:t>
            </a:r>
            <a:r>
              <a:rPr lang="zh-CN" altLang="en-US" dirty="0"/>
              <a:t>来表示“月份名字到月份编号”的映射，</a:t>
            </a:r>
            <a:br>
              <a:rPr lang="zh-CN" altLang="en-US" dirty="0"/>
            </a:br>
            <a:r>
              <a:rPr lang="zh-CN" altLang="en-US" dirty="0"/>
              <a:t>然后用</a:t>
            </a:r>
            <a:r>
              <a:rPr lang="en-US" altLang="zh-CN" dirty="0" err="1"/>
              <a:t>month_name</a:t>
            </a:r>
            <a:r>
              <a:rPr lang="en-US" altLang="zh-CN" dirty="0"/>
              <a:t>["July"]=7</a:t>
            </a:r>
            <a:r>
              <a:rPr lang="zh-CN" altLang="en-US" dirty="0"/>
              <a:t>这样的方式来赋值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924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5.2 STL</a:t>
            </a:r>
            <a:r>
              <a:rPr lang="zh-CN" altLang="en-US" dirty="0"/>
              <a:t>初步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栈、 队列与优先队列</a:t>
            </a:r>
            <a:br>
              <a:rPr lang="zh-CN" altLang="en-US" sz="2400" dirty="0"/>
            </a:br>
            <a:r>
              <a:rPr lang="en-US" altLang="zh-CN" sz="2400" dirty="0"/>
              <a:t>STL</a:t>
            </a:r>
            <a:r>
              <a:rPr lang="zh-CN" altLang="en-US" sz="2400" dirty="0"/>
              <a:t>还提供</a:t>
            </a:r>
            <a:r>
              <a:rPr lang="en-US" altLang="zh-CN" sz="2400" dirty="0"/>
              <a:t>3</a:t>
            </a:r>
            <a:r>
              <a:rPr lang="zh-CN" altLang="en-US" sz="2400" dirty="0"/>
              <a:t>种特殊的数据结构：栈、 队列与优先队列。 所谓栈，就是符合“后进先</a:t>
            </a:r>
            <a:br>
              <a:rPr lang="zh-CN" altLang="en-US" sz="2400" dirty="0"/>
            </a:br>
            <a:r>
              <a:rPr lang="zh-CN" altLang="en-US" sz="2400" dirty="0"/>
              <a:t>出”（</a:t>
            </a:r>
            <a:r>
              <a:rPr lang="en-US" altLang="zh-CN" sz="2400" dirty="0"/>
              <a:t>Last In First Out</a:t>
            </a:r>
            <a:r>
              <a:rPr lang="zh-CN" altLang="en-US" sz="2400" dirty="0"/>
              <a:t>，</a:t>
            </a:r>
            <a:r>
              <a:rPr lang="en-US" altLang="zh-CN" sz="2400" dirty="0"/>
              <a:t>LIFO</a:t>
            </a:r>
            <a:r>
              <a:rPr lang="zh-CN" altLang="en-US" sz="2400" dirty="0"/>
              <a:t>）规则的数据结构，有</a:t>
            </a:r>
            <a:r>
              <a:rPr lang="en-US" altLang="zh-CN" sz="2400" dirty="0"/>
              <a:t>PUSH</a:t>
            </a:r>
            <a:r>
              <a:rPr lang="zh-CN" altLang="en-US" sz="2400" dirty="0"/>
              <a:t>和</a:t>
            </a:r>
            <a:r>
              <a:rPr lang="en-US" altLang="zh-CN" sz="2400" dirty="0"/>
              <a:t>POP</a:t>
            </a:r>
            <a:r>
              <a:rPr lang="zh-CN" altLang="en-US" sz="2400" dirty="0"/>
              <a:t>两种操作，其中</a:t>
            </a:r>
            <a:r>
              <a:rPr lang="en-US" altLang="zh-CN" sz="2400" dirty="0"/>
              <a:t>PUSH</a:t>
            </a:r>
            <a:r>
              <a:rPr lang="zh-CN" altLang="en-US" sz="2400" dirty="0"/>
              <a:t>把</a:t>
            </a:r>
            <a:r>
              <a:rPr lang="zh-CN" altLang="en-US" sz="2400" dirty="0" smtClean="0"/>
              <a:t>元素压入</a:t>
            </a:r>
            <a:r>
              <a:rPr lang="zh-CN" altLang="en-US" sz="2400" dirty="0"/>
              <a:t>“栈顶”，而</a:t>
            </a:r>
            <a:r>
              <a:rPr lang="en-US" altLang="zh-CN" sz="2400" dirty="0"/>
              <a:t>POP</a:t>
            </a:r>
            <a:r>
              <a:rPr lang="zh-CN" altLang="en-US" sz="2400" dirty="0"/>
              <a:t>从栈顶把元素“弹出”，如</a:t>
            </a:r>
            <a:r>
              <a:rPr lang="zh-CN" altLang="en-US" sz="2400" dirty="0" smtClean="0"/>
              <a:t>图所</a:t>
            </a:r>
            <a:r>
              <a:rPr lang="zh-CN" altLang="en-US" sz="2400" dirty="0"/>
              <a:t>示。</a:t>
            </a:r>
            <a:r>
              <a:rPr lang="zh-CN" altLang="en-US" sz="2400" dirty="0"/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61048"/>
            <a:ext cx="5760640" cy="288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37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5.3 </a:t>
            </a:r>
            <a:r>
              <a:rPr lang="zh-CN" altLang="en-US" dirty="0"/>
              <a:t>应用：大整数类</a:t>
            </a:r>
            <a:r>
              <a:rPr lang="zh-CN" altLang="en-US" dirty="0"/>
              <a:t>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4744"/>
            <a:ext cx="9145016" cy="6480720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dirty="0"/>
              <a:t>大整数类</a:t>
            </a:r>
            <a:r>
              <a:rPr lang="en-US" altLang="zh-CN" b="1" dirty="0" err="1" smtClean="0"/>
              <a:t>BigInteger</a:t>
            </a:r>
            <a:r>
              <a:rPr lang="zh-CN" altLang="en-US" b="1" dirty="0"/>
              <a:t>：</a:t>
            </a:r>
            <a:r>
              <a:rPr lang="zh-CN" altLang="en-US" dirty="0" smtClean="0"/>
              <a:t>结构体</a:t>
            </a:r>
            <a:r>
              <a:rPr lang="en-US" altLang="zh-CN" dirty="0" err="1"/>
              <a:t>BigInteger</a:t>
            </a:r>
            <a:r>
              <a:rPr lang="zh-CN" altLang="en-US" dirty="0"/>
              <a:t>可用于储存高精度非负整数。</a:t>
            </a:r>
            <a:br>
              <a:rPr lang="zh-CN" altLang="en-US" dirty="0"/>
            </a:br>
            <a:r>
              <a:rPr lang="en-US" altLang="zh-CN" dirty="0" err="1"/>
              <a:t>struct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 {</a:t>
            </a:r>
            <a:br>
              <a:rPr lang="en-US" altLang="zh-CN" dirty="0"/>
            </a:br>
            <a:r>
              <a:rPr lang="en-US" altLang="zh-CN" dirty="0" smtClean="0"/>
              <a:t>    static 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int</a:t>
            </a:r>
            <a:r>
              <a:rPr lang="en-US" altLang="zh-CN" dirty="0"/>
              <a:t> BASE = 100000000;</a:t>
            </a:r>
            <a:br>
              <a:rPr lang="en-US" altLang="zh-CN" dirty="0"/>
            </a:br>
            <a:r>
              <a:rPr lang="en-US" altLang="zh-CN" dirty="0" smtClean="0"/>
              <a:t>    static 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int</a:t>
            </a:r>
            <a:r>
              <a:rPr lang="en-US" altLang="zh-CN" dirty="0"/>
              <a:t> WIDTH = 8;</a:t>
            </a:r>
            <a:br>
              <a:rPr lang="en-US" altLang="zh-CN" dirty="0"/>
            </a:br>
            <a:r>
              <a:rPr lang="en-US" altLang="zh-CN" dirty="0" smtClean="0"/>
              <a:t>    vector&lt;</a:t>
            </a:r>
            <a:r>
              <a:rPr lang="en-US" altLang="zh-CN" dirty="0" err="1" smtClean="0"/>
              <a:t>int</a:t>
            </a:r>
            <a:r>
              <a:rPr lang="en-US" altLang="zh-CN" dirty="0"/>
              <a:t>&gt; s;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BigInteger</a:t>
            </a:r>
            <a:r>
              <a:rPr lang="en-US" altLang="zh-CN" dirty="0" smtClean="0"/>
              <a:t>(long </a:t>
            </a:r>
            <a:r>
              <a:rPr lang="en-US" altLang="zh-CN" dirty="0" err="1"/>
              <a:t>long</a:t>
            </a:r>
            <a:r>
              <a:rPr lang="en-US" altLang="zh-CN" dirty="0"/>
              <a:t> </a:t>
            </a:r>
            <a:r>
              <a:rPr lang="en-US" altLang="zh-CN" dirty="0" err="1"/>
              <a:t>num</a:t>
            </a:r>
            <a:r>
              <a:rPr lang="en-US" altLang="zh-CN" dirty="0"/>
              <a:t> = 0) { *this = </a:t>
            </a:r>
            <a:r>
              <a:rPr lang="en-US" altLang="zh-CN" dirty="0" err="1"/>
              <a:t>num</a:t>
            </a:r>
            <a:r>
              <a:rPr lang="en-US" altLang="zh-CN" dirty="0"/>
              <a:t>; } //</a:t>
            </a:r>
            <a:r>
              <a:rPr lang="zh-CN" altLang="en-US" dirty="0"/>
              <a:t>构造函数</a:t>
            </a:r>
            <a:br>
              <a:rPr lang="zh-CN" altLang="en-US" dirty="0"/>
            </a:br>
            <a:r>
              <a:rPr lang="zh-CN" altLang="en-US" dirty="0" smtClean="0"/>
              <a:t>    </a:t>
            </a:r>
            <a:r>
              <a:rPr lang="en-US" altLang="zh-CN" dirty="0" err="1" smtClean="0"/>
              <a:t>BigInteger</a:t>
            </a:r>
            <a:r>
              <a:rPr lang="en-US" altLang="zh-CN" dirty="0" smtClean="0"/>
              <a:t> </a:t>
            </a:r>
            <a:r>
              <a:rPr lang="en-US" altLang="zh-CN" dirty="0"/>
              <a:t>operator = (long </a:t>
            </a:r>
            <a:r>
              <a:rPr lang="en-US" altLang="zh-CN" dirty="0" err="1"/>
              <a:t>long</a:t>
            </a:r>
            <a:r>
              <a:rPr lang="en-US" altLang="zh-CN" dirty="0"/>
              <a:t> </a:t>
            </a:r>
            <a:r>
              <a:rPr lang="en-US" altLang="zh-CN" dirty="0" err="1"/>
              <a:t>num</a:t>
            </a:r>
            <a:r>
              <a:rPr lang="en-US" altLang="zh-CN" dirty="0"/>
              <a:t>) { //</a:t>
            </a:r>
            <a:r>
              <a:rPr lang="zh-CN" altLang="en-US" dirty="0"/>
              <a:t>赋值运算符</a:t>
            </a:r>
            <a:br>
              <a:rPr lang="zh-CN" altLang="en-US" dirty="0"/>
            </a:br>
            <a:r>
              <a:rPr lang="zh-CN" altLang="en-US" dirty="0" smtClean="0"/>
              <a:t>    </a:t>
            </a:r>
            <a:r>
              <a:rPr lang="en-US" altLang="zh-CN" dirty="0" err="1" smtClean="0"/>
              <a:t>s.clear</a:t>
            </a:r>
            <a:r>
              <a:rPr lang="en-US" altLang="zh-CN" dirty="0"/>
              <a:t>();</a:t>
            </a:r>
            <a:br>
              <a:rPr lang="en-US" altLang="zh-CN" dirty="0"/>
            </a:br>
            <a:r>
              <a:rPr lang="en-US" altLang="zh-CN" dirty="0" smtClean="0"/>
              <a:t>    do </a:t>
            </a:r>
            <a:r>
              <a:rPr lang="en-US" altLang="zh-CN" dirty="0"/>
              <a:t>{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s.push_back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num</a:t>
            </a:r>
            <a:r>
              <a:rPr lang="en-US" altLang="zh-CN" dirty="0" smtClean="0"/>
              <a:t> </a:t>
            </a:r>
            <a:r>
              <a:rPr lang="en-US" altLang="zh-CN" dirty="0"/>
              <a:t>% BASE);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num</a:t>
            </a:r>
            <a:r>
              <a:rPr lang="en-US" altLang="zh-CN" dirty="0" smtClean="0"/>
              <a:t> </a:t>
            </a:r>
            <a:r>
              <a:rPr lang="en-US" altLang="zh-CN" dirty="0"/>
              <a:t>/= BASE;</a:t>
            </a:r>
            <a:br>
              <a:rPr lang="en-US" altLang="zh-CN" dirty="0"/>
            </a:br>
            <a:r>
              <a:rPr lang="en-US" altLang="zh-CN" dirty="0" smtClean="0"/>
              <a:t>    } </a:t>
            </a:r>
            <a:r>
              <a:rPr lang="en-US" altLang="zh-CN" dirty="0"/>
              <a:t>while(</a:t>
            </a:r>
            <a:r>
              <a:rPr lang="en-US" altLang="zh-CN" dirty="0" err="1"/>
              <a:t>num</a:t>
            </a:r>
            <a:r>
              <a:rPr lang="en-US" altLang="zh-CN" dirty="0"/>
              <a:t> &gt; 0);</a:t>
            </a:r>
            <a:br>
              <a:rPr lang="en-US" altLang="zh-CN" dirty="0"/>
            </a:br>
            <a:r>
              <a:rPr lang="en-US" altLang="zh-CN" dirty="0" smtClean="0"/>
              <a:t>        return </a:t>
            </a:r>
            <a:r>
              <a:rPr lang="en-US" altLang="zh-CN" dirty="0"/>
              <a:t>*this;</a:t>
            </a:r>
            <a:br>
              <a:rPr lang="en-US" altLang="zh-CN" dirty="0"/>
            </a:br>
            <a:r>
              <a:rPr lang="en-US" altLang="zh-CN" dirty="0" smtClean="0"/>
              <a:t>    } </a:t>
            </a:r>
          </a:p>
          <a:p>
            <a:r>
              <a:rPr lang="en-US" altLang="zh-CN" dirty="0" smtClean="0"/>
              <a:t>    </a:t>
            </a:r>
            <a:r>
              <a:rPr lang="en-US" altLang="zh-CN" dirty="0" err="1" smtClean="0"/>
              <a:t>BigInteger</a:t>
            </a:r>
            <a:r>
              <a:rPr lang="en-US" altLang="zh-CN" dirty="0" smtClean="0"/>
              <a:t> </a:t>
            </a:r>
            <a:r>
              <a:rPr lang="en-US" altLang="zh-CN" dirty="0"/>
              <a:t>operator = (</a:t>
            </a:r>
            <a:r>
              <a:rPr lang="en-US" altLang="zh-CN" dirty="0" err="1"/>
              <a:t>const</a:t>
            </a:r>
            <a:r>
              <a:rPr lang="en-US" altLang="zh-CN" dirty="0"/>
              <a:t> string&amp; </a:t>
            </a:r>
            <a:r>
              <a:rPr lang="en-US" altLang="zh-CN" dirty="0" err="1"/>
              <a:t>str</a:t>
            </a:r>
            <a:r>
              <a:rPr lang="en-US" altLang="zh-CN" dirty="0"/>
              <a:t>) { //</a:t>
            </a:r>
            <a:r>
              <a:rPr lang="zh-CN" altLang="en-US" dirty="0"/>
              <a:t>赋值运算符</a:t>
            </a:r>
            <a:br>
              <a:rPr lang="zh-CN" altLang="en-US" dirty="0"/>
            </a:br>
            <a:r>
              <a:rPr lang="zh-CN" altLang="en-US" dirty="0" smtClean="0"/>
              <a:t>        </a:t>
            </a:r>
            <a:r>
              <a:rPr lang="en-US" altLang="zh-CN" dirty="0" err="1" smtClean="0"/>
              <a:t>s.clear</a:t>
            </a:r>
            <a:r>
              <a:rPr lang="en-US" altLang="zh-CN" dirty="0"/>
              <a:t>();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x, </a:t>
            </a:r>
            <a:r>
              <a:rPr lang="en-US" altLang="zh-CN" dirty="0" err="1"/>
              <a:t>len</a:t>
            </a:r>
            <a:r>
              <a:rPr lang="en-US" altLang="zh-CN" dirty="0"/>
              <a:t> = (</a:t>
            </a:r>
            <a:r>
              <a:rPr lang="en-US" altLang="zh-CN" dirty="0" err="1"/>
              <a:t>str.length</a:t>
            </a:r>
            <a:r>
              <a:rPr lang="en-US" altLang="zh-CN" dirty="0"/>
              <a:t>() - 1) / WIDTH + 1;</a:t>
            </a:r>
            <a:br>
              <a:rPr lang="en-US" altLang="zh-CN" dirty="0"/>
            </a:br>
            <a:r>
              <a:rPr lang="en-US" altLang="zh-CN" dirty="0" smtClean="0"/>
              <a:t>        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i = 0; i &lt; </a:t>
            </a:r>
            <a:r>
              <a:rPr lang="en-US" altLang="zh-CN" dirty="0" err="1"/>
              <a:t>len</a:t>
            </a:r>
            <a:r>
              <a:rPr lang="en-US" altLang="zh-CN" dirty="0"/>
              <a:t>; i++) {</a:t>
            </a:r>
            <a:br>
              <a:rPr lang="en-US" altLang="zh-CN" dirty="0"/>
            </a:br>
            <a:r>
              <a:rPr lang="en-US" altLang="zh-CN" dirty="0" smtClean="0"/>
              <a:t>        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end = </a:t>
            </a:r>
            <a:r>
              <a:rPr lang="en-US" altLang="zh-CN" dirty="0" err="1"/>
              <a:t>str.length</a:t>
            </a:r>
            <a:r>
              <a:rPr lang="en-US" altLang="zh-CN" dirty="0"/>
              <a:t>() - i*WIDTH;</a:t>
            </a:r>
            <a:br>
              <a:rPr lang="en-US" altLang="zh-CN" dirty="0"/>
            </a:br>
            <a:r>
              <a:rPr lang="en-US" altLang="zh-CN" dirty="0" smtClean="0"/>
              <a:t>        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start = max(0, end - WIDTH);</a:t>
            </a:r>
            <a:br>
              <a:rPr lang="en-US" altLang="zh-CN" dirty="0"/>
            </a:br>
            <a:r>
              <a:rPr lang="en-US" altLang="zh-CN" dirty="0" smtClean="0"/>
              <a:t>             </a:t>
            </a:r>
            <a:r>
              <a:rPr lang="en-US" altLang="zh-CN" dirty="0" err="1" smtClean="0"/>
              <a:t>sscanf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str.substr</a:t>
            </a:r>
            <a:r>
              <a:rPr lang="en-US" altLang="zh-CN" dirty="0" smtClean="0"/>
              <a:t>(start</a:t>
            </a:r>
            <a:r>
              <a:rPr lang="en-US" altLang="zh-CN" dirty="0"/>
              <a:t>, end-start).</a:t>
            </a:r>
            <a:r>
              <a:rPr lang="en-US" altLang="zh-CN" dirty="0" err="1"/>
              <a:t>c_str</a:t>
            </a:r>
            <a:r>
              <a:rPr lang="en-US" altLang="zh-CN" dirty="0"/>
              <a:t>(), "%d", &amp;x);</a:t>
            </a:r>
            <a:br>
              <a:rPr lang="en-US" altLang="zh-CN" dirty="0"/>
            </a:br>
            <a:r>
              <a:rPr lang="en-US" altLang="zh-CN" dirty="0" smtClean="0"/>
              <a:t>             </a:t>
            </a:r>
            <a:r>
              <a:rPr lang="en-US" altLang="zh-CN" dirty="0" err="1" smtClean="0"/>
              <a:t>s.push_back</a:t>
            </a:r>
            <a:r>
              <a:rPr lang="en-US" altLang="zh-CN" dirty="0" smtClean="0"/>
              <a:t>(x</a:t>
            </a:r>
            <a:r>
              <a:rPr lang="en-US" altLang="zh-CN" dirty="0"/>
              <a:t>);</a:t>
            </a:r>
            <a:br>
              <a:rPr lang="en-US" altLang="zh-CN" dirty="0"/>
            </a:br>
            <a:r>
              <a:rPr lang="en-US" altLang="zh-CN" dirty="0" smtClean="0"/>
              <a:t>       }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       return </a:t>
            </a:r>
            <a:r>
              <a:rPr lang="en-US" altLang="zh-CN" dirty="0"/>
              <a:t>*this;</a:t>
            </a:r>
            <a:br>
              <a:rPr lang="en-US" altLang="zh-CN" dirty="0"/>
            </a:br>
            <a:r>
              <a:rPr lang="en-US" altLang="zh-CN" dirty="0" smtClean="0"/>
              <a:t>    }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};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863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四则运算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5.3 </a:t>
            </a:r>
            <a:r>
              <a:rPr lang="zh-CN" altLang="en-US" dirty="0"/>
              <a:t>应用：大整数类</a:t>
            </a:r>
            <a:r>
              <a:rPr lang="zh-CN" altLang="en-US" dirty="0"/>
              <a:t> </a:t>
            </a:r>
          </a:p>
        </p:txBody>
      </p:sp>
      <p:sp>
        <p:nvSpPr>
          <p:cNvPr id="5" name="矩形 4"/>
          <p:cNvSpPr/>
          <p:nvPr/>
        </p:nvSpPr>
        <p:spPr>
          <a:xfrm>
            <a:off x="683568" y="2333685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BigInteger</a:t>
            </a:r>
            <a:r>
              <a:rPr lang="en-US" altLang="zh-CN" dirty="0"/>
              <a:t> operator +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BigInteger</a:t>
            </a:r>
            <a:r>
              <a:rPr lang="en-US" altLang="zh-CN" dirty="0" smtClean="0"/>
              <a:t> </a:t>
            </a:r>
            <a:r>
              <a:rPr lang="en-US" altLang="zh-CN" dirty="0"/>
              <a:t>c;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c.s.clear</a:t>
            </a:r>
            <a:r>
              <a:rPr lang="en-US" altLang="zh-CN" dirty="0"/>
              <a:t>();</a:t>
            </a:r>
            <a:br>
              <a:rPr lang="en-US" altLang="zh-CN" dirty="0"/>
            </a:br>
            <a:r>
              <a:rPr lang="en-US" altLang="zh-CN" dirty="0" smtClean="0"/>
              <a:t>    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i = 0, g = 0; ; i++) {</a:t>
            </a:r>
            <a:br>
              <a:rPr lang="en-US" altLang="zh-CN" dirty="0"/>
            </a:br>
            <a:r>
              <a:rPr lang="en-US" altLang="zh-CN" dirty="0" smtClean="0"/>
              <a:t>        if(g </a:t>
            </a:r>
            <a:r>
              <a:rPr lang="en-US" altLang="zh-CN" dirty="0"/>
              <a:t>== 0 &amp;&amp; i &gt;= </a:t>
            </a:r>
            <a:r>
              <a:rPr lang="en-US" altLang="zh-CN" dirty="0" err="1"/>
              <a:t>s.size</a:t>
            </a:r>
            <a:r>
              <a:rPr lang="en-US" altLang="zh-CN" dirty="0"/>
              <a:t>() &amp;&amp; i &gt;= </a:t>
            </a:r>
            <a:r>
              <a:rPr lang="en-US" altLang="zh-CN" dirty="0" err="1"/>
              <a:t>b.s.size</a:t>
            </a:r>
            <a:r>
              <a:rPr lang="en-US" altLang="zh-CN" dirty="0"/>
              <a:t>()) break;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/>
              <a:t>i</a:t>
            </a:r>
            <a:r>
              <a:rPr lang="en-US" altLang="zh-CN" dirty="0" err="1" smtClean="0"/>
              <a:t>nt</a:t>
            </a:r>
            <a:r>
              <a:rPr lang="en-US" altLang="zh-CN" dirty="0" smtClean="0"/>
              <a:t> </a:t>
            </a:r>
            <a:r>
              <a:rPr lang="en-US" altLang="zh-CN" dirty="0"/>
              <a:t>x = g;</a:t>
            </a:r>
            <a:br>
              <a:rPr lang="en-US" altLang="zh-CN" dirty="0"/>
            </a:br>
            <a:r>
              <a:rPr lang="en-US" altLang="zh-CN" dirty="0" smtClean="0"/>
              <a:t>        if(i </a:t>
            </a:r>
            <a:r>
              <a:rPr lang="en-US" altLang="zh-CN" dirty="0"/>
              <a:t>&lt; </a:t>
            </a:r>
            <a:r>
              <a:rPr lang="en-US" altLang="zh-CN" dirty="0" err="1"/>
              <a:t>s.size</a:t>
            </a:r>
            <a:r>
              <a:rPr lang="en-US" altLang="zh-CN" dirty="0"/>
              <a:t>()) x += s[i];</a:t>
            </a:r>
            <a:br>
              <a:rPr lang="en-US" altLang="zh-CN" dirty="0"/>
            </a:br>
            <a:r>
              <a:rPr lang="en-US" altLang="zh-CN" dirty="0" smtClean="0"/>
              <a:t>        if(i </a:t>
            </a:r>
            <a:r>
              <a:rPr lang="en-US" altLang="zh-CN" dirty="0"/>
              <a:t>&lt; </a:t>
            </a:r>
            <a:r>
              <a:rPr lang="en-US" altLang="zh-CN" dirty="0" err="1"/>
              <a:t>b.s.size</a:t>
            </a:r>
            <a:r>
              <a:rPr lang="en-US" altLang="zh-CN" dirty="0"/>
              <a:t>()) x += </a:t>
            </a:r>
            <a:r>
              <a:rPr lang="en-US" altLang="zh-CN" dirty="0" err="1"/>
              <a:t>b.s</a:t>
            </a:r>
            <a:r>
              <a:rPr lang="en-US" altLang="zh-CN" dirty="0"/>
              <a:t>[i];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c.s.push_back</a:t>
            </a:r>
            <a:r>
              <a:rPr lang="en-US" altLang="zh-CN" dirty="0" smtClean="0"/>
              <a:t>(x </a:t>
            </a:r>
            <a:r>
              <a:rPr lang="en-US" altLang="zh-CN" dirty="0"/>
              <a:t>% BASE);</a:t>
            </a:r>
            <a:br>
              <a:rPr lang="en-US" altLang="zh-CN" dirty="0"/>
            </a:br>
            <a:r>
              <a:rPr lang="en-US" altLang="zh-CN" dirty="0" smtClean="0"/>
              <a:t>        g </a:t>
            </a:r>
            <a:r>
              <a:rPr lang="en-US" altLang="zh-CN" dirty="0"/>
              <a:t>= x / BASE;</a:t>
            </a:r>
            <a:br>
              <a:rPr lang="en-US" altLang="zh-CN" dirty="0"/>
            </a:br>
            <a:r>
              <a:rPr lang="en-US" altLang="zh-CN" dirty="0" smtClean="0"/>
              <a:t>     }</a:t>
            </a:r>
          </a:p>
          <a:p>
            <a:r>
              <a:rPr lang="en-US" altLang="zh-CN" dirty="0" smtClean="0"/>
              <a:t>     return </a:t>
            </a:r>
            <a:r>
              <a:rPr lang="en-US" altLang="zh-CN" dirty="0"/>
              <a:t>c;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9449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比较运算符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 smtClean="0"/>
              <a:t>  </a:t>
            </a: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5.3 </a:t>
            </a:r>
            <a:r>
              <a:rPr lang="zh-CN" altLang="en-US" dirty="0"/>
              <a:t>应用：大整数类</a:t>
            </a:r>
            <a:r>
              <a:rPr lang="zh-CN" altLang="en-US" dirty="0"/>
              <a:t> </a:t>
            </a:r>
          </a:p>
        </p:txBody>
      </p:sp>
      <p:sp>
        <p:nvSpPr>
          <p:cNvPr id="5" name="矩形 4"/>
          <p:cNvSpPr/>
          <p:nvPr/>
        </p:nvSpPr>
        <p:spPr>
          <a:xfrm>
            <a:off x="755576" y="2276872"/>
            <a:ext cx="6102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bool</a:t>
            </a:r>
            <a:r>
              <a:rPr lang="en-US" altLang="zh-CN" dirty="0"/>
              <a:t> operator &gt;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 {</a:t>
            </a:r>
            <a:br>
              <a:rPr lang="en-US" altLang="zh-CN" dirty="0"/>
            </a:br>
            <a:r>
              <a:rPr lang="en-US" altLang="zh-CN" dirty="0" smtClean="0"/>
              <a:t>     if(</a:t>
            </a:r>
            <a:r>
              <a:rPr lang="en-US" altLang="zh-CN" dirty="0" err="1" smtClean="0"/>
              <a:t>s.size</a:t>
            </a:r>
            <a:r>
              <a:rPr lang="en-US" altLang="zh-CN" dirty="0"/>
              <a:t>() != </a:t>
            </a:r>
            <a:r>
              <a:rPr lang="en-US" altLang="zh-CN" dirty="0" err="1"/>
              <a:t>b.s.size</a:t>
            </a:r>
            <a:r>
              <a:rPr lang="en-US" altLang="zh-CN" dirty="0"/>
              <a:t>()) return </a:t>
            </a:r>
            <a:r>
              <a:rPr lang="en-US" altLang="zh-CN" dirty="0" err="1"/>
              <a:t>s.size</a:t>
            </a:r>
            <a:r>
              <a:rPr lang="en-US" altLang="zh-CN" dirty="0"/>
              <a:t>() &lt; </a:t>
            </a:r>
            <a:r>
              <a:rPr lang="en-US" altLang="zh-CN" dirty="0" err="1"/>
              <a:t>b.s.size</a:t>
            </a:r>
            <a:r>
              <a:rPr lang="en-US" altLang="zh-CN" dirty="0"/>
              <a:t>();</a:t>
            </a:r>
            <a:br>
              <a:rPr lang="en-US" altLang="zh-CN" dirty="0"/>
            </a:br>
            <a:r>
              <a:rPr lang="en-US" altLang="zh-CN" dirty="0" smtClean="0"/>
              <a:t>     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i = </a:t>
            </a:r>
            <a:r>
              <a:rPr lang="en-US" altLang="zh-CN" dirty="0" err="1"/>
              <a:t>s.size</a:t>
            </a:r>
            <a:r>
              <a:rPr lang="en-US" altLang="zh-CN" dirty="0"/>
              <a:t>()-1; i &gt;= 0; i--)</a:t>
            </a:r>
            <a:br>
              <a:rPr lang="en-US" altLang="zh-CN" dirty="0"/>
            </a:br>
            <a:r>
              <a:rPr lang="en-US" altLang="zh-CN" dirty="0" smtClean="0"/>
              <a:t>          if(s[i</a:t>
            </a:r>
            <a:r>
              <a:rPr lang="en-US" altLang="zh-CN" dirty="0"/>
              <a:t>] != </a:t>
            </a:r>
            <a:r>
              <a:rPr lang="en-US" altLang="zh-CN" dirty="0" err="1"/>
              <a:t>b.s</a:t>
            </a:r>
            <a:r>
              <a:rPr lang="en-US" altLang="zh-CN" dirty="0"/>
              <a:t>[i]) return s[i] &lt; </a:t>
            </a:r>
            <a:r>
              <a:rPr lang="en-US" altLang="zh-CN" dirty="0" err="1"/>
              <a:t>b.s</a:t>
            </a:r>
            <a:r>
              <a:rPr lang="en-US" altLang="zh-CN" dirty="0"/>
              <a:t>[i];</a:t>
            </a:r>
            <a:br>
              <a:rPr lang="en-US" altLang="zh-CN" dirty="0"/>
            </a:br>
            <a:r>
              <a:rPr lang="en-US" altLang="zh-CN" dirty="0" smtClean="0"/>
              <a:t>     return </a:t>
            </a:r>
            <a:r>
              <a:rPr lang="en-US" altLang="zh-CN" dirty="0"/>
              <a:t>false; //</a:t>
            </a:r>
            <a:r>
              <a:rPr lang="zh-CN" altLang="en-US" dirty="0"/>
              <a:t>相等</a:t>
            </a:r>
            <a:br>
              <a:rPr lang="zh-CN" altLang="en-US" dirty="0"/>
            </a:br>
            <a:r>
              <a:rPr lang="en-US" altLang="zh-CN" dirty="0"/>
              <a:t>}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55576" y="4005064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只需定义“小于”这一个符号，即可用它定义其他所有比较运算符（当然，对于</a:t>
            </a:r>
            <a:r>
              <a:rPr lang="en-US" altLang="zh-CN" dirty="0" err="1" smtClean="0"/>
              <a:t>BigInteger</a:t>
            </a:r>
            <a:r>
              <a:rPr lang="zh-CN" altLang="en-US" dirty="0" smtClean="0"/>
              <a:t>这个</a:t>
            </a:r>
            <a:r>
              <a:rPr lang="zh-CN" altLang="en-US" dirty="0"/>
              <a:t>例子来说，“</a:t>
            </a:r>
            <a:r>
              <a:rPr lang="en-US" altLang="zh-CN" dirty="0"/>
              <a:t>==”</a:t>
            </a:r>
            <a:r>
              <a:rPr lang="zh-CN" altLang="en-US" dirty="0"/>
              <a:t>可以直接定义为</a:t>
            </a:r>
            <a:r>
              <a:rPr lang="en-US" altLang="zh-CN" dirty="0"/>
              <a:t>s==</a:t>
            </a:r>
            <a:r>
              <a:rPr lang="en-US" altLang="zh-CN" dirty="0" err="1"/>
              <a:t>b.s</a:t>
            </a:r>
            <a:r>
              <a:rPr lang="zh-CN" altLang="en-US" dirty="0"/>
              <a:t>，不过不具一般性）：</a:t>
            </a:r>
            <a:br>
              <a:rPr lang="zh-CN" altLang="en-US" dirty="0"/>
            </a:br>
            <a:r>
              <a:rPr lang="en-US" altLang="zh-CN" dirty="0" err="1"/>
              <a:t>bool</a:t>
            </a:r>
            <a:r>
              <a:rPr lang="en-US" altLang="zh-CN" dirty="0"/>
              <a:t> operator &gt;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{ return b &lt; *this; }</a:t>
            </a:r>
            <a:br>
              <a:rPr lang="en-US" altLang="zh-CN" dirty="0"/>
            </a:br>
            <a:r>
              <a:rPr lang="en-US" altLang="zh-CN" dirty="0" err="1"/>
              <a:t>bool</a:t>
            </a:r>
            <a:r>
              <a:rPr lang="en-US" altLang="zh-CN" dirty="0"/>
              <a:t> operator &lt;=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{ return !(b &lt; *this); }</a:t>
            </a:r>
            <a:br>
              <a:rPr lang="en-US" altLang="zh-CN" dirty="0"/>
            </a:br>
            <a:r>
              <a:rPr lang="en-US" altLang="zh-CN" dirty="0" err="1"/>
              <a:t>bool</a:t>
            </a:r>
            <a:r>
              <a:rPr lang="en-US" altLang="zh-CN" dirty="0"/>
              <a:t> operator &gt;=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{ return !(*this &lt; b); }</a:t>
            </a:r>
            <a:br>
              <a:rPr lang="en-US" altLang="zh-CN" dirty="0"/>
            </a:br>
            <a:r>
              <a:rPr lang="en-US" altLang="zh-CN" dirty="0" err="1"/>
              <a:t>bool</a:t>
            </a:r>
            <a:r>
              <a:rPr lang="en-US" altLang="zh-CN" dirty="0"/>
              <a:t> operator !=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{ return b &lt; *this || *this &lt; b; }</a:t>
            </a:r>
            <a:br>
              <a:rPr lang="en-US" altLang="zh-CN" dirty="0"/>
            </a:br>
            <a:r>
              <a:rPr lang="en-US" altLang="zh-CN" dirty="0" err="1"/>
              <a:t>bool</a:t>
            </a:r>
            <a:r>
              <a:rPr lang="en-US" altLang="zh-CN" dirty="0"/>
              <a:t> operator == (</a:t>
            </a: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BigInteger</a:t>
            </a:r>
            <a:r>
              <a:rPr lang="en-US" altLang="zh-CN" dirty="0"/>
              <a:t>&amp; b) </a:t>
            </a:r>
            <a:r>
              <a:rPr lang="en-US" altLang="zh-CN" dirty="0" err="1"/>
              <a:t>const</a:t>
            </a:r>
            <a:r>
              <a:rPr lang="en-US" altLang="zh-CN" dirty="0"/>
              <a:t>{ return !(b &lt; *this) &amp;&amp; !(*this &lt; b)</a:t>
            </a:r>
            <a:r>
              <a:rPr lang="en-US" altLang="zh-CN" dirty="0"/>
              <a:t> </a:t>
            </a:r>
            <a:r>
              <a:rPr lang="en-US" altLang="zh-CN" dirty="0" smtClean="0"/>
              <a:t>}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5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ea typeface="新細明體" panose="02020500000000000000" pitchFamily="18" charset="-120"/>
              </a:rPr>
              <a:t>5.1 </a:t>
            </a:r>
            <a:r>
              <a:rPr lang="zh-CN" altLang="en-US" dirty="0" smtClean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 smtClean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C</a:t>
            </a:r>
            <a:r>
              <a:rPr lang="zh-CN" altLang="en-US" dirty="0"/>
              <a:t>＋＋版的“</a:t>
            </a:r>
            <a:r>
              <a:rPr lang="en-US" altLang="zh-CN" dirty="0"/>
              <a:t>a</a:t>
            </a:r>
            <a:r>
              <a:rPr lang="zh-CN" altLang="en-US" dirty="0"/>
              <a:t>＋</a:t>
            </a:r>
            <a:r>
              <a:rPr lang="en-US" altLang="zh-CN" dirty="0"/>
              <a:t>b</a:t>
            </a:r>
            <a:r>
              <a:rPr lang="zh-CN" altLang="en-US" dirty="0"/>
              <a:t>程序”：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r>
              <a:rPr lang="en-US" altLang="zh-CN" dirty="0" smtClean="0"/>
              <a:t>#</a:t>
            </a:r>
            <a:r>
              <a:rPr lang="en-US" altLang="zh-CN" dirty="0"/>
              <a:t>include&lt;</a:t>
            </a:r>
            <a:r>
              <a:rPr lang="en-US" altLang="zh-CN" dirty="0" err="1"/>
              <a:t>cstdio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a, b;</a:t>
            </a:r>
            <a:br>
              <a:rPr lang="en-US" altLang="zh-CN" dirty="0"/>
            </a:br>
            <a:r>
              <a:rPr lang="en-US" altLang="zh-CN" dirty="0" smtClean="0"/>
              <a:t>	while(</a:t>
            </a:r>
            <a:r>
              <a:rPr lang="en-US" altLang="zh-CN" dirty="0" err="1" smtClean="0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d%d</a:t>
            </a:r>
            <a:r>
              <a:rPr lang="en-US" altLang="zh-CN" dirty="0"/>
              <a:t>", &amp;a, &amp;b) == 2) </a:t>
            </a:r>
            <a:r>
              <a:rPr lang="en-US" altLang="zh-CN" dirty="0" smtClean="0"/>
              <a:t>               		</a:t>
            </a:r>
            <a:r>
              <a:rPr lang="en-US" altLang="zh-CN" dirty="0" err="1" smtClean="0"/>
              <a:t>printf</a:t>
            </a:r>
            <a:r>
              <a:rPr lang="en-US" altLang="zh-CN" dirty="0"/>
              <a:t>("%d\n", </a:t>
            </a:r>
            <a:r>
              <a:rPr lang="en-US" altLang="zh-CN" dirty="0" err="1"/>
              <a:t>a+b</a:t>
            </a:r>
            <a:r>
              <a:rPr lang="en-US" altLang="zh-CN" dirty="0"/>
              <a:t>);</a:t>
            </a:r>
            <a:br>
              <a:rPr lang="en-US" altLang="zh-CN" dirty="0"/>
            </a:br>
            <a:r>
              <a:rPr lang="en-US" altLang="zh-CN" dirty="0" smtClean="0"/>
              <a:t>  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44207" y="1833398"/>
            <a:ext cx="18614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stdio.h</a:t>
            </a:r>
            <a:r>
              <a:rPr lang="en-US" altLang="zh-CN" dirty="0"/>
              <a:t> </a:t>
            </a:r>
            <a:r>
              <a:rPr lang="zh-CN" altLang="en-US" dirty="0" smtClean="0"/>
              <a:t>→</a:t>
            </a:r>
            <a:r>
              <a:rPr lang="en-US" altLang="zh-CN" dirty="0" err="1"/>
              <a:t>cstdio</a:t>
            </a:r>
            <a:r>
              <a:rPr lang="en-US" altLang="zh-CN" dirty="0"/>
              <a:t> </a:t>
            </a:r>
            <a:br>
              <a:rPr lang="en-US" altLang="zh-CN" dirty="0"/>
            </a:br>
            <a:r>
              <a:rPr lang="en-US" altLang="zh-CN" dirty="0" err="1" smtClean="0"/>
              <a:t>string.h</a:t>
            </a:r>
            <a:r>
              <a:rPr lang="zh-CN" altLang="en-US" dirty="0"/>
              <a:t> → </a:t>
            </a:r>
            <a:r>
              <a:rPr lang="en-US" altLang="zh-CN" dirty="0" err="1" smtClean="0"/>
              <a:t>cstring</a:t>
            </a:r>
            <a:endParaRPr lang="en-US" altLang="zh-CN" dirty="0"/>
          </a:p>
          <a:p>
            <a:r>
              <a:rPr lang="en-US" altLang="zh-CN" dirty="0" err="1" smtClean="0"/>
              <a:t>math.h</a:t>
            </a:r>
            <a:r>
              <a:rPr lang="zh-CN" altLang="en-US" dirty="0" smtClean="0"/>
              <a:t> →</a:t>
            </a:r>
            <a:r>
              <a:rPr lang="en-US" altLang="zh-CN" dirty="0" err="1" smtClean="0"/>
              <a:t>cmath</a:t>
            </a:r>
            <a:endParaRPr lang="en-US" altLang="zh-CN" dirty="0"/>
          </a:p>
          <a:p>
            <a:r>
              <a:rPr lang="en-US" altLang="zh-CN" dirty="0" err="1" smtClean="0"/>
              <a:t>ctype.h</a:t>
            </a:r>
            <a:r>
              <a:rPr lang="zh-CN" altLang="en-US" dirty="0"/>
              <a:t> → </a:t>
            </a:r>
            <a:r>
              <a:rPr lang="en-US" altLang="zh-CN" dirty="0" err="1" smtClean="0"/>
              <a:t>cctype</a:t>
            </a:r>
            <a:r>
              <a:rPr lang="en-US" altLang="zh-CN" dirty="0" smtClean="0"/>
              <a:t>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6" name="文本框 27">
            <a:extLst>
              <a:ext uri="{FF2B5EF4-FFF2-40B4-BE49-F238E27FC236}">
                <a16:creationId xmlns="" xmlns:a16="http://schemas.microsoft.com/office/drawing/2014/main" id="{69C7BD40-CC9D-4C44-8463-881C973A6FEC}"/>
              </a:ext>
            </a:extLst>
          </p:cNvPr>
          <p:cNvSpPr txBox="1"/>
          <p:nvPr/>
        </p:nvSpPr>
        <p:spPr>
          <a:xfrm>
            <a:off x="6444208" y="1809984"/>
            <a:ext cx="1861407" cy="1224136"/>
          </a:xfrm>
          <a:prstGeom prst="rect">
            <a:avLst/>
          </a:prstGeom>
          <a:noFill/>
          <a:ln w="28575">
            <a:solidFill>
              <a:srgbClr val="8C020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15575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5.5 </a:t>
            </a:r>
            <a:r>
              <a:rPr lang="zh-CN" altLang="en-US" dirty="0"/>
              <a:t>习题</a:t>
            </a:r>
            <a:r>
              <a:rPr lang="zh-CN" altLang="en-US" dirty="0"/>
              <a:t> 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906059"/>
              </p:ext>
            </p:extLst>
          </p:nvPr>
        </p:nvGraphicFramePr>
        <p:xfrm>
          <a:off x="971600" y="1522415"/>
          <a:ext cx="7560839" cy="4930922"/>
        </p:xfrm>
        <a:graphic>
          <a:graphicData uri="http://schemas.openxmlformats.org/drawingml/2006/table">
            <a:tbl>
              <a:tblPr/>
              <a:tblGrid>
                <a:gridCol w="1517859"/>
                <a:gridCol w="1527346"/>
                <a:gridCol w="3007260"/>
                <a:gridCol w="1508374"/>
              </a:tblGrid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类别 </a:t>
                      </a:r>
                      <a:endParaRPr lang="zh-CN" altLang="en-US" sz="1400" dirty="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题号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题目名称（英文）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备注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5-1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UVa10474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Where is the Marble?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排序和查找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5-2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UVa101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The Blocks Problem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vector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的使用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5-3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UVa10815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Andy's First Dictionary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set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的使用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5-4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UVa156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Ananagrams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map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的使用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220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5-5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UVa12096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The SetStack Computer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stack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与</a:t>
                      </a: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STL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其他</a:t>
                      </a:r>
                      <a:b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</a:b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容器的综合运</a:t>
                      </a:r>
                      <a:b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</a:b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638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5-6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UVa540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Team Queue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queue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与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STL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其</a:t>
                      </a:r>
                      <a:b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</a:b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他容器的综合</a:t>
                      </a:r>
                      <a:b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</a:b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运用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5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5-7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UVa136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Ugly Numbers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priorit</a:t>
                      </a: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使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y_</a:t>
                      </a: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用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queue</a:t>
                      </a: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的</a:t>
                      </a:r>
                      <a:endParaRPr lang="zh-CN" altLang="en-US" sz="1400" dirty="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5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5-8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UVa400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Unix ls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排序和字符串</a:t>
                      </a:r>
                      <a:b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</a:b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处理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74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5-9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UVa1592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Database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map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的妙用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5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5-10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UVa207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PGA Tour Prize Money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排序节和处其理他细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5">
                <a:tc>
                  <a:txBody>
                    <a:bodyPr/>
                    <a:lstStyle/>
                    <a:p>
                      <a:r>
                        <a:rPr lang="zh-CN" altLang="en-US" sz="12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5-11 </a:t>
                      </a:r>
                      <a:endParaRPr lang="zh-CN" alt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UVa814 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The Letter Carrier's Rounds</a:t>
                      </a:r>
                      <a:endParaRPr lang="en-US" sz="140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字符串以及</a:t>
                      </a:r>
                      <a:r>
                        <a:rPr lang="en-US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STL</a:t>
                      </a:r>
                      <a:br>
                        <a:rPr lang="en-US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容器的综合运</a:t>
                      </a:r>
                      <a:endParaRPr lang="zh-CN" altLang="en-US" sz="1400" dirty="0">
                        <a:effectLst/>
                      </a:endParaRPr>
                    </a:p>
                  </a:txBody>
                  <a:tcPr marL="70170" marR="70170" marT="35085" marB="3508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58938" y="1060748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UnicodeMS"/>
                <a:cs typeface="宋体" pitchFamily="2" charset="-122"/>
              </a:rPr>
              <a:t/>
            </a:r>
            <a:br>
              <a:rPr kumimoji="0" lang="zh-CN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UnicodeMS"/>
                <a:cs typeface="宋体" pitchFamily="2" charset="-122"/>
              </a:rPr>
            </a:br>
            <a:r>
              <a:rPr kumimoji="0" 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140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11560" y="234888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iostream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/>
              <a:t>#include&lt;algorithm&gt;</a:t>
            </a:r>
            <a:br>
              <a:rPr lang="en-US" altLang="zh-CN" dirty="0"/>
            </a:br>
            <a:r>
              <a:rPr lang="en-US" altLang="zh-CN" dirty="0"/>
              <a:t>using namespace </a:t>
            </a:r>
            <a:r>
              <a:rPr lang="en-US" altLang="zh-CN" dirty="0" err="1"/>
              <a:t>std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 err="1"/>
              <a:t>const</a:t>
            </a:r>
            <a:r>
              <a:rPr lang="en-US" altLang="zh-CN" dirty="0"/>
              <a:t>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maxn</a:t>
            </a:r>
            <a:r>
              <a:rPr lang="en-US" altLang="zh-CN" dirty="0"/>
              <a:t> = 100 + 10;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A[</a:t>
            </a:r>
            <a:r>
              <a:rPr lang="en-US" altLang="zh-CN" dirty="0" err="1"/>
              <a:t>maxn</a:t>
            </a:r>
            <a:r>
              <a:rPr lang="en-US" altLang="zh-CN" dirty="0"/>
              <a:t>];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   long </a:t>
            </a:r>
            <a:r>
              <a:rPr lang="en-US" altLang="zh-CN" dirty="0" err="1"/>
              <a:t>long</a:t>
            </a:r>
            <a:r>
              <a:rPr lang="en-US" altLang="zh-CN" dirty="0"/>
              <a:t> a, b;</a:t>
            </a:r>
            <a:br>
              <a:rPr lang="en-US" altLang="zh-CN" dirty="0"/>
            </a:br>
            <a:r>
              <a:rPr lang="en-US" altLang="zh-CN" dirty="0" smtClean="0"/>
              <a:t>    while(</a:t>
            </a:r>
            <a:r>
              <a:rPr lang="en-US" altLang="zh-CN" dirty="0" err="1" smtClean="0"/>
              <a:t>cin</a:t>
            </a:r>
            <a:r>
              <a:rPr lang="en-US" altLang="zh-CN" dirty="0" smtClean="0"/>
              <a:t> </a:t>
            </a:r>
            <a:r>
              <a:rPr lang="en-US" altLang="zh-CN" dirty="0"/>
              <a:t>&gt;&gt; a &lt;&lt; b) {</a:t>
            </a:r>
            <a:br>
              <a:rPr lang="en-US" altLang="zh-CN" dirty="0"/>
            </a:br>
            <a:r>
              <a:rPr lang="en-US" altLang="zh-CN" dirty="0" smtClean="0"/>
              <a:t>     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</a:t>
            </a:r>
            <a:r>
              <a:rPr lang="en-US" altLang="zh-CN" dirty="0"/>
              <a:t>&lt;&lt; min(</a:t>
            </a:r>
            <a:r>
              <a:rPr lang="en-US" altLang="zh-CN" dirty="0" err="1"/>
              <a:t>a,b</a:t>
            </a:r>
            <a:r>
              <a:rPr lang="en-US" altLang="zh-CN" dirty="0"/>
              <a:t>) &lt;&lt; "\n";</a:t>
            </a:r>
            <a:br>
              <a:rPr lang="en-US" altLang="zh-CN" dirty="0"/>
            </a:br>
            <a:r>
              <a:rPr lang="en-US" altLang="zh-CN" dirty="0"/>
              <a:t>} </a:t>
            </a:r>
            <a:endParaRPr lang="en-US" altLang="zh-CN" dirty="0" smtClean="0"/>
          </a:p>
          <a:p>
            <a:r>
              <a:rPr lang="en-US" altLang="zh-CN" dirty="0" smtClean="0"/>
              <a:t>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6" name="文本框 63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5CCA5484-B2D2-4830-801E-B27614245682}"/>
              </a:ext>
            </a:extLst>
          </p:cNvPr>
          <p:cNvSpPr txBox="1"/>
          <p:nvPr/>
        </p:nvSpPr>
        <p:spPr>
          <a:xfrm>
            <a:off x="611560" y="1604555"/>
            <a:ext cx="4002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一个稍微复杂一点的程序</a:t>
            </a:r>
            <a:r>
              <a:rPr lang="zh-CN" altLang="en-US" dirty="0"/>
              <a:t> 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211960" y="2348879"/>
            <a:ext cx="4427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Cin</a:t>
            </a:r>
            <a:r>
              <a:rPr lang="en-US" altLang="zh-CN" dirty="0"/>
              <a:t>&gt;&gt;a</a:t>
            </a:r>
            <a:r>
              <a:rPr lang="zh-CN" altLang="en-US" dirty="0"/>
              <a:t>的含义是从标注输入中读取</a:t>
            </a:r>
            <a:r>
              <a:rPr lang="en-US" altLang="zh-CN" dirty="0"/>
              <a:t>a</a:t>
            </a:r>
            <a:r>
              <a:rPr lang="zh-CN" altLang="en-US" dirty="0"/>
              <a:t>，它的返回值是一个“已经</a:t>
            </a:r>
            <a:r>
              <a:rPr lang="zh-CN" altLang="en-US" dirty="0" smtClean="0"/>
              <a:t>读取了</a:t>
            </a:r>
            <a:r>
              <a:rPr lang="en-US" altLang="zh-CN" dirty="0"/>
              <a:t>a</a:t>
            </a:r>
            <a:r>
              <a:rPr lang="zh-CN" altLang="en-US" dirty="0"/>
              <a:t>的新流”，然后从这个新流中继续读取</a:t>
            </a:r>
            <a:r>
              <a:rPr lang="en-US" altLang="zh-CN" dirty="0"/>
              <a:t>b</a:t>
            </a:r>
            <a:r>
              <a:rPr lang="zh-CN" altLang="en-US" dirty="0"/>
              <a:t>。 如果流已经读完，</a:t>
            </a:r>
            <a:r>
              <a:rPr lang="en-US" altLang="zh-CN" dirty="0"/>
              <a:t>while</a:t>
            </a:r>
            <a:r>
              <a:rPr lang="zh-CN" altLang="en-US" dirty="0"/>
              <a:t>循环将退出。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331640" y="2332133"/>
            <a:ext cx="7452320" cy="2318885"/>
            <a:chOff x="2617365" y="960959"/>
            <a:chExt cx="7452320" cy="2318885"/>
          </a:xfrm>
        </p:grpSpPr>
        <p:sp>
          <p:nvSpPr>
            <p:cNvPr id="11" name="椭圆 10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17365" y="2952925"/>
              <a:ext cx="1425264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11" idx="0"/>
              <a:endCxn id="13" idx="1"/>
            </p:cNvCxnSpPr>
            <p:nvPr/>
          </p:nvCxnSpPr>
          <p:spPr>
            <a:xfrm flipV="1">
              <a:off x="3329997" y="1548936"/>
              <a:ext cx="2167688" cy="1403989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497685" y="960959"/>
              <a:ext cx="4572000" cy="1175954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7" name="文本框 46">
            <a:extLst>
              <a:ext uri="{FF2B5EF4-FFF2-40B4-BE49-F238E27FC236}">
                <a16:creationId xmlns="" xmlns:a16="http://schemas.microsoft.com/office/drawing/2014/main" id="{1ADAC0AD-76EF-43E2-A114-2510C39229FA}"/>
              </a:ext>
            </a:extLst>
          </p:cNvPr>
          <p:cNvSpPr txBox="1"/>
          <p:nvPr/>
        </p:nvSpPr>
        <p:spPr>
          <a:xfrm>
            <a:off x="4067944" y="4195539"/>
            <a:ext cx="4572000" cy="1754326"/>
          </a:xfrm>
          <a:prstGeom prst="rect">
            <a:avLst/>
          </a:prstGeom>
          <a:noFill/>
          <a:ln w="28575">
            <a:solidFill>
              <a:srgbClr val="8C020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注意：</a:t>
            </a:r>
            <a:r>
              <a:rPr lang="en-US" altLang="zh-CN" dirty="0"/>
              <a:t>C</a:t>
            </a:r>
            <a:r>
              <a:rPr lang="zh-CN" altLang="en-US" dirty="0"/>
              <a:t>＋＋流</a:t>
            </a:r>
            <a:r>
              <a:rPr lang="zh-CN" altLang="en-US" dirty="0"/>
              <a:t> </a:t>
            </a:r>
            <a:r>
              <a:rPr lang="zh-CN" altLang="en-US" dirty="0" smtClean="0"/>
              <a:t>最大</a:t>
            </a:r>
            <a:r>
              <a:rPr lang="zh-CN" altLang="en-US" dirty="0"/>
              <a:t>缺点</a:t>
            </a:r>
            <a:r>
              <a:rPr lang="zh-CN" altLang="en-US" dirty="0" smtClean="0"/>
              <a:t>就是运行</a:t>
            </a:r>
            <a:r>
              <a:rPr lang="zh-CN" altLang="en-US" dirty="0"/>
              <a:t>太慢，以至于很多竞赛题目会在题面中的显著位置注明：本题的输入量很大，请不要</a:t>
            </a:r>
            <a:r>
              <a:rPr lang="zh-CN" altLang="en-US" dirty="0" smtClean="0"/>
              <a:t>使用</a:t>
            </a:r>
            <a:r>
              <a:rPr lang="en-US" altLang="zh-CN" dirty="0"/>
              <a:t>C</a:t>
            </a:r>
            <a:r>
              <a:rPr lang="zh-CN" altLang="en-US" dirty="0"/>
              <a:t>＋＋的流输入</a:t>
            </a:r>
            <a:r>
              <a:rPr lang="zh-CN" altLang="en-US" dirty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793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249289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iostream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/>
              <a:t>using namespace </a:t>
            </a:r>
            <a:r>
              <a:rPr lang="en-US" altLang="zh-CN" dirty="0" err="1"/>
              <a:t>std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/>
              <a:t>void swap2(</a:t>
            </a:r>
            <a:r>
              <a:rPr lang="en-US" altLang="zh-CN" dirty="0" err="1"/>
              <a:t>int</a:t>
            </a:r>
            <a:r>
              <a:rPr lang="en-US" altLang="zh-CN" dirty="0"/>
              <a:t>&amp; a, </a:t>
            </a:r>
            <a:r>
              <a:rPr lang="en-US" altLang="zh-CN" dirty="0" err="1"/>
              <a:t>int</a:t>
            </a:r>
            <a:r>
              <a:rPr lang="en-US" altLang="zh-CN" dirty="0"/>
              <a:t>&amp; b)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t = a; a = b; b = t;</a:t>
            </a:r>
            <a:br>
              <a:rPr lang="en-US" altLang="zh-CN" dirty="0"/>
            </a:br>
            <a:r>
              <a:rPr lang="en-US" altLang="zh-CN" dirty="0"/>
              <a:t>} </a:t>
            </a:r>
            <a:endParaRPr lang="en-US" altLang="zh-CN" dirty="0" smtClean="0"/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main()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a = 3, b = 4;</a:t>
            </a:r>
            <a:br>
              <a:rPr lang="en-US" altLang="zh-CN" dirty="0"/>
            </a:br>
            <a:r>
              <a:rPr lang="en-US" altLang="zh-CN" dirty="0" smtClean="0"/>
              <a:t>    swap2(a</a:t>
            </a:r>
            <a:r>
              <a:rPr lang="en-US" altLang="zh-CN" dirty="0"/>
              <a:t>, b);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</a:t>
            </a:r>
            <a:r>
              <a:rPr lang="en-US" altLang="zh-CN" dirty="0"/>
              <a:t>&lt;&lt; a &lt;&lt; " " &lt;&lt; b &lt;&lt; "\n";</a:t>
            </a:r>
            <a:br>
              <a:rPr lang="en-US" altLang="zh-CN" dirty="0"/>
            </a:br>
            <a:r>
              <a:rPr lang="en-US" altLang="zh-CN" dirty="0" smtClean="0"/>
              <a:t>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3568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使用引用交换两个变量</a:t>
            </a:r>
            <a:r>
              <a:rPr lang="zh-CN" altLang="en-US" dirty="0"/>
              <a:t> 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835696" y="2029490"/>
            <a:ext cx="7200292" cy="1737815"/>
            <a:chOff x="2617365" y="1935736"/>
            <a:chExt cx="7200292" cy="1737815"/>
          </a:xfrm>
        </p:grpSpPr>
        <p:sp>
          <p:nvSpPr>
            <p:cNvPr id="7" name="椭圆 6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17365" y="2952925"/>
              <a:ext cx="1425264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7" idx="0"/>
              <a:endCxn id="9" idx="1"/>
            </p:cNvCxnSpPr>
            <p:nvPr/>
          </p:nvCxnSpPr>
          <p:spPr>
            <a:xfrm flipV="1">
              <a:off x="3329997" y="2804644"/>
              <a:ext cx="1699636" cy="148281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029633" y="1935736"/>
              <a:ext cx="4788024" cy="1737815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1" name="矩形 10"/>
          <p:cNvSpPr/>
          <p:nvPr/>
        </p:nvSpPr>
        <p:spPr>
          <a:xfrm>
            <a:off x="4463988" y="202949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如果在参数名之前加一个“</a:t>
            </a:r>
            <a:r>
              <a:rPr lang="en-US" altLang="zh-CN" dirty="0"/>
              <a:t>&amp;”</a:t>
            </a:r>
            <a:r>
              <a:rPr lang="zh-CN" altLang="en-US" dirty="0"/>
              <a:t>符号，就表示这个参数按照传引用（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reference</a:t>
            </a:r>
            <a:r>
              <a:rPr lang="zh-CN" altLang="en-US" dirty="0"/>
              <a:t>）的方式传递，而不是</a:t>
            </a:r>
            <a:r>
              <a:rPr lang="en-US" altLang="zh-CN" dirty="0"/>
              <a:t>C</a:t>
            </a:r>
            <a:r>
              <a:rPr lang="zh-CN" altLang="en-US" dirty="0"/>
              <a:t>语言里的传值（</a:t>
            </a:r>
            <a:r>
              <a:rPr lang="en-US" altLang="zh-CN" dirty="0"/>
              <a:t>by value</a:t>
            </a:r>
            <a:r>
              <a:rPr lang="zh-CN" altLang="en-US" dirty="0"/>
              <a:t>）方式传递。 这样，在函数内</a:t>
            </a:r>
            <a:r>
              <a:rPr lang="zh-CN" altLang="en-US" dirty="0" smtClean="0"/>
              <a:t>改变参数</a:t>
            </a:r>
            <a:r>
              <a:rPr lang="zh-CN" altLang="en-US" dirty="0"/>
              <a:t>的</a:t>
            </a:r>
            <a:r>
              <a:rPr lang="zh-CN" altLang="en-US" dirty="0" smtClean="0"/>
              <a:t>值</a:t>
            </a:r>
            <a:r>
              <a:rPr lang="en-US" altLang="zh-CN" dirty="0" smtClean="0"/>
              <a:t>,</a:t>
            </a:r>
            <a:r>
              <a:rPr lang="zh-CN" altLang="en-US" dirty="0" smtClean="0"/>
              <a:t>也</a:t>
            </a:r>
            <a:r>
              <a:rPr lang="zh-CN" altLang="en-US" dirty="0"/>
              <a:t>会修改到函数的实参。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520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220486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iostream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/>
              <a:t>#include&lt;string&gt;</a:t>
            </a:r>
            <a:br>
              <a:rPr lang="en-US" altLang="zh-CN" dirty="0"/>
            </a:br>
            <a:r>
              <a:rPr lang="en-US" altLang="zh-CN" dirty="0"/>
              <a:t>#include&lt;</a:t>
            </a:r>
            <a:r>
              <a:rPr lang="en-US" altLang="zh-CN" dirty="0" err="1"/>
              <a:t>sstream</a:t>
            </a:r>
            <a:r>
              <a:rPr lang="en-US" altLang="zh-CN" dirty="0"/>
              <a:t>&gt;</a:t>
            </a:r>
            <a:br>
              <a:rPr lang="en-US" altLang="zh-CN" dirty="0"/>
            </a:br>
            <a:r>
              <a:rPr lang="en-US" altLang="zh-CN" dirty="0"/>
              <a:t>using namespace </a:t>
            </a:r>
            <a:r>
              <a:rPr lang="en-US" altLang="zh-CN" dirty="0" err="1"/>
              <a:t>std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   string </a:t>
            </a:r>
            <a:r>
              <a:rPr lang="en-US" altLang="zh-CN" dirty="0"/>
              <a:t>line;</a:t>
            </a:r>
            <a:br>
              <a:rPr lang="en-US" altLang="zh-CN" dirty="0"/>
            </a:br>
            <a:r>
              <a:rPr lang="en-US" altLang="zh-CN" dirty="0" smtClean="0"/>
              <a:t>    while(</a:t>
            </a:r>
            <a:r>
              <a:rPr lang="en-US" altLang="zh-CN" dirty="0" err="1" smtClean="0"/>
              <a:t>getline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cin</a:t>
            </a:r>
            <a:r>
              <a:rPr lang="en-US" altLang="zh-CN" dirty="0"/>
              <a:t>, line)) {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sum = 0, x;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stringstream</a:t>
            </a:r>
            <a:r>
              <a:rPr lang="en-US" altLang="zh-CN" dirty="0" smtClean="0"/>
              <a:t> </a:t>
            </a:r>
            <a:r>
              <a:rPr lang="en-US" altLang="zh-CN" dirty="0" err="1"/>
              <a:t>ss</a:t>
            </a:r>
            <a:r>
              <a:rPr lang="en-US" altLang="zh-CN" dirty="0"/>
              <a:t>(line);</a:t>
            </a:r>
            <a:br>
              <a:rPr lang="en-US" altLang="zh-CN" dirty="0"/>
            </a:br>
            <a:r>
              <a:rPr lang="en-US" altLang="zh-CN" dirty="0" smtClean="0"/>
              <a:t>        while(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 </a:t>
            </a:r>
            <a:r>
              <a:rPr lang="en-US" altLang="zh-CN" dirty="0"/>
              <a:t>&gt;&gt; x) sum += x;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</a:t>
            </a:r>
            <a:r>
              <a:rPr lang="en-US" altLang="zh-CN" dirty="0"/>
              <a:t>&lt;&lt; sum &lt;&lt; "\n";</a:t>
            </a:r>
            <a:br>
              <a:rPr lang="en-US" altLang="zh-CN" dirty="0"/>
            </a:br>
            <a:r>
              <a:rPr lang="en-US" altLang="zh-CN" dirty="0"/>
              <a:t>} </a:t>
            </a:r>
            <a:endParaRPr lang="en-US" altLang="zh-CN" dirty="0" smtClean="0"/>
          </a:p>
          <a:p>
            <a:r>
              <a:rPr lang="en-US" altLang="zh-CN" dirty="0" smtClean="0"/>
              <a:t> 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00017" y="16182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String</a:t>
            </a:r>
            <a:r>
              <a:rPr lang="zh-CN" altLang="en-US" dirty="0" smtClean="0"/>
              <a:t>相关的</a:t>
            </a:r>
            <a:r>
              <a:rPr lang="zh-CN" altLang="en-US" dirty="0"/>
              <a:t>函数和运算符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355976" y="22048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用</a:t>
            </a:r>
            <a:r>
              <a:rPr lang="en-US" altLang="zh-CN" dirty="0" err="1"/>
              <a:t>getline</a:t>
            </a:r>
            <a:r>
              <a:rPr lang="zh-CN" altLang="en-US" dirty="0"/>
              <a:t>函数读一行</a:t>
            </a:r>
            <a:r>
              <a:rPr lang="zh-CN" altLang="en-US" dirty="0" smtClean="0"/>
              <a:t>数据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359562" y="31027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创建一个“字符串流”</a:t>
            </a:r>
            <a:r>
              <a:rPr lang="en-US" altLang="zh-CN" dirty="0"/>
              <a:t>——</a:t>
            </a:r>
            <a:r>
              <a:rPr lang="en-US" altLang="zh-CN" dirty="0" err="1"/>
              <a:t>ss</a:t>
            </a:r>
            <a:r>
              <a:rPr lang="zh-CN" altLang="en-US" dirty="0"/>
              <a:t> </a:t>
            </a:r>
          </a:p>
        </p:txBody>
      </p:sp>
      <p:sp>
        <p:nvSpPr>
          <p:cNvPr id="8" name="矩形 7"/>
          <p:cNvSpPr/>
          <p:nvPr/>
        </p:nvSpPr>
        <p:spPr>
          <a:xfrm>
            <a:off x="4365282" y="4328522"/>
            <a:ext cx="4167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提示：</a:t>
            </a:r>
            <a:r>
              <a:rPr lang="zh-CN" altLang="en-US" dirty="0"/>
              <a:t>可以把</a:t>
            </a:r>
            <a:r>
              <a:rPr lang="en-US" altLang="zh-CN" dirty="0"/>
              <a:t>string</a:t>
            </a:r>
            <a:r>
              <a:rPr lang="zh-CN" altLang="en-US" dirty="0"/>
              <a:t>作为流进行读写，定义在</a:t>
            </a:r>
            <a:r>
              <a:rPr lang="en-US" altLang="zh-CN" dirty="0" err="1"/>
              <a:t>sstream</a:t>
            </a:r>
            <a:r>
              <a:rPr lang="zh-CN" altLang="en-US" dirty="0"/>
              <a:t>头文件</a:t>
            </a:r>
            <a:r>
              <a:rPr lang="zh-CN" altLang="en-US" dirty="0" smtClean="0"/>
              <a:t>中。</a:t>
            </a:r>
            <a:r>
              <a:rPr lang="zh-CN" altLang="en-US" dirty="0"/>
              <a:t>虽然</a:t>
            </a:r>
            <a:r>
              <a:rPr lang="en-US" altLang="zh-CN" dirty="0" smtClean="0"/>
              <a:t>string</a:t>
            </a:r>
            <a:r>
              <a:rPr lang="zh-CN" altLang="en-US" dirty="0"/>
              <a:t> </a:t>
            </a:r>
            <a:r>
              <a:rPr lang="en-US" altLang="zh-CN" dirty="0" err="1" smtClean="0"/>
              <a:t>sstream</a:t>
            </a:r>
            <a:r>
              <a:rPr lang="zh-CN" altLang="en-US" dirty="0"/>
              <a:t>都很方便，但</a:t>
            </a:r>
            <a:r>
              <a:rPr lang="en-US" altLang="zh-CN" dirty="0"/>
              <a:t>string</a:t>
            </a:r>
            <a:r>
              <a:rPr lang="zh-CN" altLang="en-US" dirty="0"/>
              <a:t>很</a:t>
            </a:r>
            <a:r>
              <a:rPr lang="zh-CN" altLang="en-US" dirty="0" smtClean="0"/>
              <a:t>慢</a:t>
            </a:r>
            <a:r>
              <a:rPr lang="en-US" altLang="zh-CN" dirty="0" err="1" smtClean="0"/>
              <a:t>sstream</a:t>
            </a:r>
            <a:r>
              <a:rPr lang="zh-CN" altLang="en-US" dirty="0"/>
              <a:t>更慢，应谨慎使用</a:t>
            </a:r>
            <a:r>
              <a:rPr lang="zh-CN" altLang="en-US" dirty="0"/>
              <a:t> 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576387" y="2070265"/>
            <a:ext cx="5711883" cy="2197952"/>
            <a:chOff x="2602804" y="1154806"/>
            <a:chExt cx="5711883" cy="2197952"/>
          </a:xfrm>
        </p:grpSpPr>
        <p:sp>
          <p:nvSpPr>
            <p:cNvPr id="10" name="椭圆 9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02804" y="2892620"/>
              <a:ext cx="1562450" cy="460138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" name="直接箭头连接符 10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10" idx="0"/>
              <a:endCxn id="12" idx="1"/>
            </p:cNvCxnSpPr>
            <p:nvPr/>
          </p:nvCxnSpPr>
          <p:spPr>
            <a:xfrm flipV="1">
              <a:off x="3384029" y="1474134"/>
              <a:ext cx="2001950" cy="1418486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385979" y="1154806"/>
              <a:ext cx="2928708" cy="638656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099740" y="2968048"/>
            <a:ext cx="6204979" cy="1829104"/>
            <a:chOff x="2602803" y="1413933"/>
            <a:chExt cx="6204979" cy="1829104"/>
          </a:xfrm>
        </p:grpSpPr>
        <p:sp>
          <p:nvSpPr>
            <p:cNvPr id="20" name="椭圆 19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02803" y="2892620"/>
              <a:ext cx="2139210" cy="350417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" name="直接箭头连接符 20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20" idx="0"/>
              <a:endCxn id="22" idx="1"/>
            </p:cNvCxnSpPr>
            <p:nvPr/>
          </p:nvCxnSpPr>
          <p:spPr>
            <a:xfrm flipV="1">
              <a:off x="3672408" y="1733261"/>
              <a:ext cx="2206666" cy="1159359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879074" y="1413933"/>
              <a:ext cx="2928708" cy="638656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69C7BD40-CC9D-4C44-8463-881C973A6FEC}"/>
              </a:ext>
            </a:extLst>
          </p:cNvPr>
          <p:cNvSpPr txBox="1"/>
          <p:nvPr/>
        </p:nvSpPr>
        <p:spPr>
          <a:xfrm>
            <a:off x="4355976" y="4269288"/>
            <a:ext cx="4032448" cy="1391960"/>
          </a:xfrm>
          <a:prstGeom prst="rect">
            <a:avLst/>
          </a:prstGeom>
          <a:noFill/>
          <a:ln w="28575">
            <a:solidFill>
              <a:srgbClr val="8C020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7500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altLang="zh-CN" sz="4200" dirty="0"/>
              <a:t>#include&lt;</a:t>
            </a:r>
            <a:r>
              <a:rPr lang="en-US" altLang="zh-CN" sz="4200" dirty="0" err="1"/>
              <a:t>iostream</a:t>
            </a:r>
            <a:r>
              <a:rPr lang="en-US" altLang="zh-CN" sz="4200" dirty="0"/>
              <a:t>&gt;</a:t>
            </a:r>
            <a:br>
              <a:rPr lang="en-US" altLang="zh-CN" sz="4200" dirty="0"/>
            </a:br>
            <a:r>
              <a:rPr lang="en-US" altLang="zh-CN" sz="4200" dirty="0"/>
              <a:t>using namespace </a:t>
            </a:r>
            <a:r>
              <a:rPr lang="en-US" altLang="zh-CN" sz="4200" dirty="0" err="1"/>
              <a:t>std</a:t>
            </a:r>
            <a:r>
              <a:rPr lang="en-US" altLang="zh-CN" sz="4200" dirty="0"/>
              <a:t>;</a:t>
            </a:r>
            <a:br>
              <a:rPr lang="en-US" altLang="zh-CN" sz="4200" dirty="0"/>
            </a:br>
            <a:r>
              <a:rPr lang="en-US" altLang="zh-CN" sz="4200" dirty="0" err="1"/>
              <a:t>struct</a:t>
            </a:r>
            <a:r>
              <a:rPr lang="en-US" altLang="zh-CN" sz="4200" dirty="0"/>
              <a:t> Point {</a:t>
            </a:r>
            <a:br>
              <a:rPr lang="en-US" altLang="zh-CN" sz="4200" dirty="0"/>
            </a:br>
            <a:r>
              <a:rPr lang="en-US" altLang="zh-CN" sz="4200" dirty="0" smtClean="0"/>
              <a:t>    </a:t>
            </a:r>
            <a:r>
              <a:rPr lang="en-US" altLang="zh-CN" sz="4200" dirty="0" err="1" smtClean="0"/>
              <a:t>int</a:t>
            </a:r>
            <a:r>
              <a:rPr lang="en-US" altLang="zh-CN" sz="4200" dirty="0" smtClean="0"/>
              <a:t> </a:t>
            </a:r>
            <a:r>
              <a:rPr lang="en-US" altLang="zh-CN" sz="4200" dirty="0"/>
              <a:t>x, y;</a:t>
            </a:r>
            <a:br>
              <a:rPr lang="en-US" altLang="zh-CN" sz="4200" dirty="0"/>
            </a:br>
            <a:r>
              <a:rPr lang="en-US" altLang="zh-CN" sz="4200" dirty="0" smtClean="0"/>
              <a:t>    Point(</a:t>
            </a:r>
            <a:r>
              <a:rPr lang="en-US" altLang="zh-CN" sz="4200" dirty="0" err="1" smtClean="0"/>
              <a:t>int</a:t>
            </a:r>
            <a:r>
              <a:rPr lang="en-US" altLang="zh-CN" sz="4200" dirty="0" smtClean="0"/>
              <a:t> </a:t>
            </a:r>
            <a:r>
              <a:rPr lang="en-US" altLang="zh-CN" sz="4200" dirty="0"/>
              <a:t>x=0, </a:t>
            </a:r>
            <a:r>
              <a:rPr lang="en-US" altLang="zh-CN" sz="4200" dirty="0" err="1"/>
              <a:t>int</a:t>
            </a:r>
            <a:r>
              <a:rPr lang="en-US" altLang="zh-CN" sz="4200" dirty="0"/>
              <a:t> y=0):x(x),y(y) {}</a:t>
            </a:r>
            <a:br>
              <a:rPr lang="en-US" altLang="zh-CN" sz="4200" dirty="0"/>
            </a:br>
            <a:r>
              <a:rPr lang="en-US" altLang="zh-CN" sz="4200" dirty="0"/>
              <a:t>};</a:t>
            </a:r>
            <a:br>
              <a:rPr lang="en-US" altLang="zh-CN" sz="4200" dirty="0"/>
            </a:br>
            <a:r>
              <a:rPr lang="en-US" altLang="zh-CN" sz="4200" dirty="0"/>
              <a:t>Point operator + (</a:t>
            </a:r>
            <a:r>
              <a:rPr lang="en-US" altLang="zh-CN" sz="4200" dirty="0" err="1"/>
              <a:t>const</a:t>
            </a:r>
            <a:r>
              <a:rPr lang="en-US" altLang="zh-CN" sz="4200" dirty="0"/>
              <a:t> Point&amp; A, </a:t>
            </a:r>
            <a:r>
              <a:rPr lang="en-US" altLang="zh-CN" sz="4200" dirty="0" err="1"/>
              <a:t>const</a:t>
            </a:r>
            <a:r>
              <a:rPr lang="en-US" altLang="zh-CN" sz="4200" dirty="0"/>
              <a:t> Point&amp; B) {</a:t>
            </a:r>
            <a:br>
              <a:rPr lang="en-US" altLang="zh-CN" sz="4200" dirty="0"/>
            </a:br>
            <a:r>
              <a:rPr lang="en-US" altLang="zh-CN" sz="4200" dirty="0" smtClean="0"/>
              <a:t>    return </a:t>
            </a:r>
            <a:r>
              <a:rPr lang="en-US" altLang="zh-CN" sz="4200" dirty="0"/>
              <a:t>Point(</a:t>
            </a:r>
            <a:r>
              <a:rPr lang="en-US" altLang="zh-CN" sz="4200" dirty="0" err="1"/>
              <a:t>A.x+B.x</a:t>
            </a:r>
            <a:r>
              <a:rPr lang="en-US" altLang="zh-CN" sz="4200" dirty="0"/>
              <a:t>, </a:t>
            </a:r>
            <a:r>
              <a:rPr lang="en-US" altLang="zh-CN" sz="4200" dirty="0" err="1"/>
              <a:t>A.y+B.y</a:t>
            </a:r>
            <a:r>
              <a:rPr lang="en-US" altLang="zh-CN" sz="4200" dirty="0"/>
              <a:t>);</a:t>
            </a:r>
            <a:br>
              <a:rPr lang="en-US" altLang="zh-CN" sz="4200" dirty="0"/>
            </a:br>
            <a:r>
              <a:rPr lang="en-US" altLang="zh-CN" sz="4200" dirty="0"/>
              <a:t>}</a:t>
            </a:r>
            <a:r>
              <a:rPr lang="en-US" altLang="zh-CN" sz="4200" dirty="0"/>
              <a:t/>
            </a:r>
            <a:br>
              <a:rPr lang="en-US" altLang="zh-CN" sz="4200" dirty="0"/>
            </a:br>
            <a:r>
              <a:rPr lang="en-US" altLang="zh-CN" sz="4200" dirty="0" err="1"/>
              <a:t>ostream</a:t>
            </a:r>
            <a:r>
              <a:rPr lang="en-US" altLang="zh-CN" sz="4200" dirty="0"/>
              <a:t>&amp; operator &lt;&lt; (</a:t>
            </a:r>
            <a:r>
              <a:rPr lang="en-US" altLang="zh-CN" sz="4200" dirty="0" err="1"/>
              <a:t>ostream</a:t>
            </a:r>
            <a:r>
              <a:rPr lang="en-US" altLang="zh-CN" sz="4200" dirty="0"/>
              <a:t> &amp;out, </a:t>
            </a:r>
            <a:r>
              <a:rPr lang="en-US" altLang="zh-CN" sz="4200" dirty="0" err="1"/>
              <a:t>const</a:t>
            </a:r>
            <a:r>
              <a:rPr lang="en-US" altLang="zh-CN" sz="4200" dirty="0"/>
              <a:t> Point&amp; p) {</a:t>
            </a:r>
            <a:br>
              <a:rPr lang="en-US" altLang="zh-CN" sz="4200" dirty="0"/>
            </a:br>
            <a:r>
              <a:rPr lang="en-US" altLang="zh-CN" sz="4200" dirty="0" smtClean="0"/>
              <a:t>    out </a:t>
            </a:r>
            <a:r>
              <a:rPr lang="en-US" altLang="zh-CN" sz="4200" dirty="0"/>
              <a:t>&lt;&lt; "(" &lt;&lt; </a:t>
            </a:r>
            <a:r>
              <a:rPr lang="en-US" altLang="zh-CN" sz="4200" dirty="0" err="1"/>
              <a:t>p.x</a:t>
            </a:r>
            <a:r>
              <a:rPr lang="en-US" altLang="zh-CN" sz="4200" dirty="0"/>
              <a:t> &lt;&lt; "," &lt;&lt; </a:t>
            </a:r>
            <a:r>
              <a:rPr lang="en-US" altLang="zh-CN" sz="4200" dirty="0" err="1"/>
              <a:t>p.y</a:t>
            </a:r>
            <a:r>
              <a:rPr lang="en-US" altLang="zh-CN" sz="4200" dirty="0"/>
              <a:t> &lt;&lt; ")";</a:t>
            </a:r>
            <a:br>
              <a:rPr lang="en-US" altLang="zh-CN" sz="4200" dirty="0"/>
            </a:br>
            <a:r>
              <a:rPr lang="en-US" altLang="zh-CN" sz="4200" dirty="0" smtClean="0"/>
              <a:t>    return </a:t>
            </a:r>
            <a:r>
              <a:rPr lang="en-US" altLang="zh-CN" sz="4200" dirty="0"/>
              <a:t>out;</a:t>
            </a:r>
            <a:br>
              <a:rPr lang="en-US" altLang="zh-CN" sz="4200" dirty="0"/>
            </a:br>
            <a:r>
              <a:rPr lang="en-US" altLang="zh-CN" sz="4200" dirty="0"/>
              <a:t>} </a:t>
            </a:r>
            <a:endParaRPr lang="en-US" altLang="zh-CN" sz="4200" dirty="0" smtClean="0"/>
          </a:p>
          <a:p>
            <a:r>
              <a:rPr lang="en-US" altLang="zh-CN" sz="4200" dirty="0" err="1" smtClean="0"/>
              <a:t>int</a:t>
            </a:r>
            <a:r>
              <a:rPr lang="en-US" altLang="zh-CN" sz="4200" dirty="0" smtClean="0"/>
              <a:t> </a:t>
            </a:r>
            <a:r>
              <a:rPr lang="en-US" altLang="zh-CN" sz="4200" dirty="0"/>
              <a:t>main() {</a:t>
            </a:r>
            <a:br>
              <a:rPr lang="en-US" altLang="zh-CN" sz="4200" dirty="0"/>
            </a:br>
            <a:r>
              <a:rPr lang="en-US" altLang="zh-CN" sz="4200" dirty="0" smtClean="0"/>
              <a:t>    Point </a:t>
            </a:r>
            <a:r>
              <a:rPr lang="en-US" altLang="zh-CN" sz="4200" dirty="0"/>
              <a:t>a, b(1,2);</a:t>
            </a:r>
            <a:br>
              <a:rPr lang="en-US" altLang="zh-CN" sz="4200" dirty="0"/>
            </a:br>
            <a:r>
              <a:rPr lang="en-US" altLang="zh-CN" sz="4200" dirty="0" smtClean="0"/>
              <a:t>    </a:t>
            </a:r>
            <a:r>
              <a:rPr lang="en-US" altLang="zh-CN" sz="4200" dirty="0" err="1" smtClean="0"/>
              <a:t>a.x</a:t>
            </a:r>
            <a:r>
              <a:rPr lang="en-US" altLang="zh-CN" sz="4200" dirty="0" smtClean="0"/>
              <a:t> </a:t>
            </a:r>
            <a:r>
              <a:rPr lang="en-US" altLang="zh-CN" sz="4200" dirty="0"/>
              <a:t>= 3;</a:t>
            </a:r>
            <a:br>
              <a:rPr lang="en-US" altLang="zh-CN" sz="4200" dirty="0"/>
            </a:br>
            <a:r>
              <a:rPr lang="en-US" altLang="zh-CN" sz="4200" dirty="0" smtClean="0"/>
              <a:t>    </a:t>
            </a:r>
            <a:r>
              <a:rPr lang="en-US" altLang="zh-CN" sz="4200" dirty="0" err="1" smtClean="0"/>
              <a:t>cout</a:t>
            </a:r>
            <a:r>
              <a:rPr lang="en-US" altLang="zh-CN" sz="4200" dirty="0" smtClean="0"/>
              <a:t> </a:t>
            </a:r>
            <a:r>
              <a:rPr lang="en-US" altLang="zh-CN" sz="4200" dirty="0"/>
              <a:t>&lt;&lt; </a:t>
            </a:r>
            <a:r>
              <a:rPr lang="en-US" altLang="zh-CN" sz="4200" dirty="0" err="1"/>
              <a:t>a+b</a:t>
            </a:r>
            <a:r>
              <a:rPr lang="en-US" altLang="zh-CN" sz="4200" dirty="0"/>
              <a:t> &lt;&lt; "\n";</a:t>
            </a:r>
            <a:br>
              <a:rPr lang="en-US" altLang="zh-CN" sz="4200" dirty="0"/>
            </a:br>
            <a:r>
              <a:rPr lang="en-US" altLang="zh-CN" sz="4200" dirty="0" smtClean="0"/>
              <a:t>    return </a:t>
            </a:r>
            <a:r>
              <a:rPr lang="en-US" altLang="zh-CN" sz="4200" dirty="0"/>
              <a:t>0;</a:t>
            </a:r>
            <a:br>
              <a:rPr lang="en-US" altLang="zh-CN" sz="4200" dirty="0"/>
            </a:br>
            <a:r>
              <a:rPr lang="en-US" altLang="zh-CN" sz="4200" dirty="0"/>
              <a:t>}</a:t>
            </a:r>
            <a:r>
              <a:rPr lang="en-US" altLang="zh-CN" sz="4200" dirty="0"/>
              <a:t>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27584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C</a:t>
            </a:r>
            <a:r>
              <a:rPr lang="zh-CN" altLang="en-US" dirty="0"/>
              <a:t>＋＋中的</a:t>
            </a:r>
            <a:r>
              <a:rPr lang="zh-CN" altLang="en-US" dirty="0" smtClean="0"/>
              <a:t>结构体： </a:t>
            </a:r>
            <a:endParaRPr lang="zh-CN" altLang="en-US" dirty="0"/>
          </a:p>
        </p:txBody>
      </p: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683567" y="2535391"/>
            <a:ext cx="8280921" cy="1190449"/>
            <a:chOff x="2602802" y="2052588"/>
            <a:chExt cx="8280921" cy="1190449"/>
          </a:xfrm>
        </p:grpSpPr>
        <p:sp>
          <p:nvSpPr>
            <p:cNvPr id="7" name="椭圆 6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02802" y="2892620"/>
              <a:ext cx="4740625" cy="350417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7" idx="0"/>
              <a:endCxn id="9" idx="1"/>
            </p:cNvCxnSpPr>
            <p:nvPr/>
          </p:nvCxnSpPr>
          <p:spPr>
            <a:xfrm flipV="1">
              <a:off x="4973115" y="2560208"/>
              <a:ext cx="2370311" cy="33241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7343426" y="2052588"/>
              <a:ext cx="3540297" cy="1015239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2" name="矩形 11"/>
          <p:cNvSpPr/>
          <p:nvPr/>
        </p:nvSpPr>
        <p:spPr>
          <a:xfrm>
            <a:off x="5438971" y="2554876"/>
            <a:ext cx="37050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C</a:t>
            </a:r>
            <a:r>
              <a:rPr lang="zh-CN" altLang="en-US" dirty="0"/>
              <a:t>＋＋中的结构体除了可以拥有成员变量（用</a:t>
            </a:r>
            <a:r>
              <a:rPr lang="en-US" altLang="zh-CN" dirty="0" err="1"/>
              <a:t>a.x</a:t>
            </a:r>
            <a:r>
              <a:rPr lang="zh-CN" altLang="en-US" dirty="0"/>
              <a:t>的方式访问）之外，还</a:t>
            </a:r>
            <a:r>
              <a:rPr lang="zh-CN" altLang="en-US" dirty="0" smtClean="0"/>
              <a:t>可以拥有</a:t>
            </a:r>
            <a:r>
              <a:rPr lang="zh-CN" altLang="en-US" dirty="0"/>
              <a:t>成员</a:t>
            </a:r>
            <a:r>
              <a:rPr lang="zh-CN" altLang="en-US" dirty="0" smtClean="0"/>
              <a:t>函数。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368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7544" y="2134389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回顾第</a:t>
            </a:r>
            <a:r>
              <a:rPr lang="en-US" altLang="zh-CN" dirty="0"/>
              <a:t>4</a:t>
            </a:r>
            <a:r>
              <a:rPr lang="zh-CN" altLang="en-US" dirty="0"/>
              <a:t>章中介绍过的</a:t>
            </a:r>
            <a:r>
              <a:rPr lang="en-US" altLang="zh-CN" dirty="0"/>
              <a:t>sum</a:t>
            </a:r>
            <a:r>
              <a:rPr lang="zh-CN" altLang="en-US" dirty="0"/>
              <a:t>函数：</a:t>
            </a:r>
            <a:br>
              <a:rPr lang="zh-CN" altLang="en-US" dirty="0"/>
            </a:br>
            <a:r>
              <a:rPr lang="en-US" altLang="zh-CN" dirty="0" err="1"/>
              <a:t>int</a:t>
            </a:r>
            <a:r>
              <a:rPr lang="en-US" altLang="zh-CN" dirty="0"/>
              <a:t> sum(</a:t>
            </a:r>
            <a:r>
              <a:rPr lang="en-US" altLang="zh-CN" dirty="0" err="1"/>
              <a:t>int</a:t>
            </a:r>
            <a:r>
              <a:rPr lang="en-US" altLang="zh-CN" dirty="0"/>
              <a:t>* begin, </a:t>
            </a:r>
            <a:r>
              <a:rPr lang="en-US" altLang="zh-CN" dirty="0" err="1"/>
              <a:t>int</a:t>
            </a:r>
            <a:r>
              <a:rPr lang="en-US" altLang="zh-CN" dirty="0"/>
              <a:t>* end) {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*p = begin;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/>
              <a:t>ans</a:t>
            </a:r>
            <a:r>
              <a:rPr lang="en-US" altLang="zh-CN" dirty="0"/>
              <a:t> = 0;</a:t>
            </a:r>
            <a:br>
              <a:rPr lang="en-US" altLang="zh-CN" dirty="0"/>
            </a:br>
            <a:r>
              <a:rPr lang="en-US" altLang="zh-CN" dirty="0" smtClean="0"/>
              <a:t>    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*p = begin; p != end; p++)</a:t>
            </a:r>
            <a:br>
              <a:rPr lang="en-US" altLang="zh-CN" dirty="0"/>
            </a:br>
            <a:r>
              <a:rPr lang="en-US" altLang="zh-CN" dirty="0" smtClean="0"/>
              <a:t>        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 </a:t>
            </a:r>
            <a:r>
              <a:rPr lang="en-US" altLang="zh-CN" dirty="0"/>
              <a:t>+= *p;</a:t>
            </a:r>
            <a:br>
              <a:rPr lang="en-US" altLang="zh-CN" dirty="0"/>
            </a:br>
            <a:r>
              <a:rPr lang="en-US" altLang="zh-CN" dirty="0" smtClean="0"/>
              <a:t>    return </a:t>
            </a:r>
            <a:r>
              <a:rPr lang="en-US" altLang="zh-CN" dirty="0" err="1"/>
              <a:t>ans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zh-CN" altLang="en-US" dirty="0"/>
              <a:t>这个函数没有错误，但比较局限</a:t>
            </a:r>
            <a:r>
              <a:rPr lang="en-US" altLang="zh-CN" dirty="0" smtClean="0"/>
              <a:t>——</a:t>
            </a:r>
          </a:p>
          <a:p>
            <a:r>
              <a:rPr lang="zh-CN" altLang="en-US" dirty="0" smtClean="0"/>
              <a:t>只能</a:t>
            </a:r>
            <a:r>
              <a:rPr lang="zh-CN" altLang="en-US" dirty="0"/>
              <a:t>求整数数组的和，不能求</a:t>
            </a:r>
            <a:r>
              <a:rPr lang="en-US" altLang="zh-CN" dirty="0" smtClean="0"/>
              <a:t>double</a:t>
            </a:r>
          </a:p>
          <a:p>
            <a:r>
              <a:rPr lang="zh-CN" altLang="en-US" dirty="0" smtClean="0"/>
              <a:t>数组</a:t>
            </a:r>
            <a:r>
              <a:rPr lang="zh-CN" altLang="en-US" dirty="0"/>
              <a:t>的和，</a:t>
            </a:r>
            <a:r>
              <a:rPr lang="zh-CN" altLang="en-US" dirty="0" smtClean="0"/>
              <a:t>更不能</a:t>
            </a:r>
            <a:r>
              <a:rPr lang="zh-CN" altLang="en-US" dirty="0"/>
              <a:t>求</a:t>
            </a:r>
            <a:r>
              <a:rPr lang="en-US" altLang="zh-CN" dirty="0"/>
              <a:t>Point</a:t>
            </a:r>
            <a:r>
              <a:rPr lang="zh-CN" altLang="en-US" dirty="0"/>
              <a:t>数组的和。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72000" y="220082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这样</a:t>
            </a:r>
            <a:r>
              <a:rPr lang="zh-CN" altLang="en-US" dirty="0"/>
              <a:t>就可以用</a:t>
            </a:r>
            <a:r>
              <a:rPr lang="en-US" altLang="zh-CN" dirty="0"/>
              <a:t>sum</a:t>
            </a:r>
            <a:r>
              <a:rPr lang="zh-CN" altLang="en-US" dirty="0"/>
              <a:t>函数给</a:t>
            </a:r>
            <a:r>
              <a:rPr lang="en-US" altLang="zh-CN" dirty="0"/>
              <a:t>double</a:t>
            </a:r>
            <a:r>
              <a:rPr lang="zh-CN" altLang="en-US" dirty="0"/>
              <a:t>数组和</a:t>
            </a:r>
            <a:r>
              <a:rPr lang="en-US" altLang="zh-CN" dirty="0"/>
              <a:t>Point</a:t>
            </a:r>
            <a:r>
              <a:rPr lang="zh-CN" altLang="en-US" dirty="0"/>
              <a:t>数组求和了</a:t>
            </a:r>
            <a:r>
              <a:rPr lang="zh-CN" altLang="en-US" dirty="0"/>
              <a:t> </a:t>
            </a:r>
            <a:endParaRPr lang="fr-FR" altLang="zh-CN" dirty="0" smtClean="0"/>
          </a:p>
          <a:p>
            <a:r>
              <a:rPr lang="fr-FR" altLang="zh-CN" dirty="0" smtClean="0"/>
              <a:t>template&lt;typename </a:t>
            </a:r>
            <a:r>
              <a:rPr lang="fr-FR" altLang="zh-CN" dirty="0"/>
              <a:t>T&gt;</a:t>
            </a:r>
            <a:br>
              <a:rPr lang="fr-FR" altLang="zh-CN" dirty="0"/>
            </a:br>
            <a:r>
              <a:rPr lang="fr-FR" altLang="zh-CN" dirty="0"/>
              <a:t>T sum(T* begin, T* end) {</a:t>
            </a:r>
            <a:br>
              <a:rPr lang="fr-FR" altLang="zh-CN" dirty="0"/>
            </a:br>
            <a:r>
              <a:rPr lang="fr-FR" altLang="zh-CN" dirty="0" smtClean="0"/>
              <a:t>    T </a:t>
            </a:r>
            <a:r>
              <a:rPr lang="fr-FR" altLang="zh-CN" dirty="0"/>
              <a:t>*p = begin;</a:t>
            </a:r>
            <a:br>
              <a:rPr lang="fr-FR" altLang="zh-CN" dirty="0"/>
            </a:br>
            <a:r>
              <a:rPr lang="fr-FR" altLang="zh-CN" dirty="0" smtClean="0"/>
              <a:t>    T </a:t>
            </a:r>
            <a:r>
              <a:rPr lang="fr-FR" altLang="zh-CN" dirty="0"/>
              <a:t>ans = 0;</a:t>
            </a:r>
            <a:br>
              <a:rPr lang="fr-FR" altLang="zh-CN" dirty="0"/>
            </a:br>
            <a:r>
              <a:rPr lang="fr-FR" altLang="zh-CN" dirty="0" smtClean="0"/>
              <a:t>    for(T </a:t>
            </a:r>
            <a:r>
              <a:rPr lang="fr-FR" altLang="zh-CN" dirty="0"/>
              <a:t>*p = begin; p != end; p++)</a:t>
            </a:r>
            <a:br>
              <a:rPr lang="fr-FR" altLang="zh-CN" dirty="0"/>
            </a:br>
            <a:r>
              <a:rPr lang="fr-FR" altLang="zh-CN" dirty="0" smtClean="0"/>
              <a:t>        ans </a:t>
            </a:r>
            <a:r>
              <a:rPr lang="fr-FR" altLang="zh-CN" dirty="0"/>
              <a:t>= ans + *p;</a:t>
            </a:r>
            <a:br>
              <a:rPr lang="fr-FR" altLang="zh-CN" dirty="0"/>
            </a:br>
            <a:r>
              <a:rPr lang="fr-FR" altLang="zh-CN" dirty="0" smtClean="0"/>
              <a:t>    return </a:t>
            </a:r>
            <a:r>
              <a:rPr lang="fr-FR" altLang="zh-CN" dirty="0"/>
              <a:t>ans;</a:t>
            </a:r>
            <a:br>
              <a:rPr lang="fr-FR" altLang="zh-CN" dirty="0"/>
            </a:br>
            <a:r>
              <a:rPr lang="fr-FR" altLang="zh-CN" dirty="0"/>
              <a:t>}</a:t>
            </a:r>
            <a:r>
              <a:rPr lang="fr-FR" altLang="zh-CN" dirty="0"/>
              <a:t> </a:t>
            </a:r>
            <a:br>
              <a:rPr lang="fr-FR" altLang="zh-CN" dirty="0"/>
            </a:b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3923928" y="3503280"/>
            <a:ext cx="792088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0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新細明體" panose="02020500000000000000" pitchFamily="18" charset="-120"/>
              </a:rPr>
              <a:t>5.1 </a:t>
            </a:r>
            <a:r>
              <a:rPr lang="zh-CN" altLang="en-US" dirty="0" smtClean="0">
                <a:ea typeface="新細明體" panose="02020500000000000000" pitchFamily="18" charset="-120"/>
              </a:rPr>
              <a:t>从</a:t>
            </a:r>
            <a:r>
              <a:rPr lang="en-US" altLang="zh-CN" dirty="0" smtClean="0">
                <a:ea typeface="新細明體" panose="02020500000000000000" pitchFamily="18" charset="-120"/>
              </a:rPr>
              <a:t>C</a:t>
            </a:r>
            <a:r>
              <a:rPr lang="zh-CN" altLang="en-US" dirty="0" smtClean="0">
                <a:ea typeface="新細明體" panose="02020500000000000000" pitchFamily="18" charset="-120"/>
              </a:rPr>
              <a:t>到</a:t>
            </a:r>
            <a:r>
              <a:rPr lang="en-US" altLang="zh-CN" dirty="0" smtClean="0">
                <a:ea typeface="新細明體" panose="02020500000000000000" pitchFamily="18" charset="-120"/>
              </a:rPr>
              <a:t>C</a:t>
            </a:r>
            <a:r>
              <a:rPr lang="zh-CN" altLang="en-US" dirty="0" smtClean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2983" y="270892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/>
              <a:t>int</a:t>
            </a:r>
            <a:r>
              <a:rPr lang="en-US" altLang="zh-CN" dirty="0"/>
              <a:t> main() {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   double </a:t>
            </a:r>
            <a:r>
              <a:rPr lang="en-US" altLang="zh-CN" dirty="0"/>
              <a:t>a[] = {1.1, 2.2, 3.3, 4.4};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</a:t>
            </a:r>
            <a:r>
              <a:rPr lang="en-US" altLang="zh-CN" dirty="0"/>
              <a:t>&lt;&lt; sum(a, a+4) &lt;&lt; "\n";</a:t>
            </a:r>
            <a:br>
              <a:rPr lang="en-US" altLang="zh-CN" dirty="0"/>
            </a:br>
            <a:r>
              <a:rPr lang="en-US" altLang="zh-CN" dirty="0" smtClean="0"/>
              <a:t>    Point </a:t>
            </a:r>
            <a:r>
              <a:rPr lang="en-US" altLang="zh-CN" dirty="0"/>
              <a:t>b[] = { Point(1,2), Point(3,4), Point(5,6), </a:t>
            </a:r>
            <a:r>
              <a:rPr lang="en-US" altLang="zh-CN" dirty="0" smtClean="0"/>
              <a:t>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Point(7,8</a:t>
            </a:r>
            <a:r>
              <a:rPr lang="en-US" altLang="zh-CN" dirty="0"/>
              <a:t>) };</a:t>
            </a:r>
            <a:br>
              <a:rPr lang="en-US" altLang="zh-CN" dirty="0"/>
            </a:br>
            <a:r>
              <a:rPr lang="en-US" altLang="zh-CN" dirty="0" smtClean="0"/>
              <a:t>    </a:t>
            </a:r>
            <a:r>
              <a:rPr lang="en-US" altLang="zh-CN" dirty="0" err="1" smtClean="0"/>
              <a:t>cout</a:t>
            </a:r>
            <a:r>
              <a:rPr lang="en-US" altLang="zh-CN" dirty="0" smtClean="0"/>
              <a:t> </a:t>
            </a:r>
            <a:r>
              <a:rPr lang="en-US" altLang="zh-CN" dirty="0"/>
              <a:t>&lt;&lt; sum(b, b+4) &lt;&lt; "\n";</a:t>
            </a:r>
            <a:br>
              <a:rPr lang="en-US" altLang="zh-CN" dirty="0"/>
            </a:br>
            <a:r>
              <a:rPr lang="en-US" altLang="zh-CN" dirty="0" smtClean="0"/>
              <a:t>    return </a:t>
            </a:r>
            <a:r>
              <a:rPr lang="en-US" altLang="zh-CN" dirty="0"/>
              <a:t>0;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12983" y="18749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用</a:t>
            </a:r>
            <a:r>
              <a:rPr lang="en-US" altLang="zh-CN" dirty="0"/>
              <a:t>sum</a:t>
            </a:r>
            <a:r>
              <a:rPr lang="zh-CN" altLang="en-US" dirty="0"/>
              <a:t>函数给</a:t>
            </a:r>
            <a:r>
              <a:rPr lang="en-US" altLang="zh-CN" dirty="0"/>
              <a:t>double</a:t>
            </a:r>
            <a:r>
              <a:rPr lang="zh-CN" altLang="en-US" dirty="0"/>
              <a:t>数组和</a:t>
            </a:r>
            <a:r>
              <a:rPr lang="en-US" altLang="zh-CN" dirty="0"/>
              <a:t>Point</a:t>
            </a:r>
            <a:r>
              <a:rPr lang="zh-CN" altLang="en-US" dirty="0"/>
              <a:t>数组</a:t>
            </a:r>
            <a:r>
              <a:rPr lang="zh-CN" altLang="en-US" dirty="0" smtClean="0"/>
              <a:t>求和</a:t>
            </a:r>
            <a:r>
              <a:rPr lang="zh-CN" altLang="en-US" dirty="0"/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9362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新細明體" panose="02020500000000000000" pitchFamily="18" charset="-120"/>
              </a:rPr>
              <a:t>5.1 </a:t>
            </a:r>
            <a:r>
              <a:rPr lang="zh-CN" altLang="en-US" dirty="0">
                <a:ea typeface="新細明體" panose="02020500000000000000" pitchFamily="18" charset="-120"/>
              </a:rPr>
              <a:t>从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到</a:t>
            </a:r>
            <a:r>
              <a:rPr lang="en-US" altLang="zh-CN" dirty="0">
                <a:ea typeface="新細明體" panose="02020500000000000000" pitchFamily="18" charset="-120"/>
              </a:rPr>
              <a:t>C</a:t>
            </a:r>
            <a:r>
              <a:rPr lang="zh-CN" altLang="en-US" dirty="0">
                <a:ea typeface="新細明體" panose="02020500000000000000" pitchFamily="18" charset="-120"/>
              </a:rPr>
              <a:t>＋＋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5576" y="191683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altLang="zh-CN" dirty="0" smtClean="0"/>
              <a:t>template&lt;typename </a:t>
            </a:r>
            <a:r>
              <a:rPr lang="fr-FR" altLang="zh-CN" dirty="0"/>
              <a:t>T&gt;</a:t>
            </a:r>
            <a:br>
              <a:rPr lang="fr-FR" altLang="zh-CN" dirty="0"/>
            </a:br>
            <a:r>
              <a:rPr lang="fr-FR" altLang="zh-CN" dirty="0"/>
              <a:t>T sum(T* begin, T* end) {</a:t>
            </a:r>
            <a:br>
              <a:rPr lang="fr-FR" altLang="zh-CN" dirty="0"/>
            </a:br>
            <a:r>
              <a:rPr lang="fr-FR" altLang="zh-CN" dirty="0"/>
              <a:t>T *p = begin;</a:t>
            </a:r>
            <a:br>
              <a:rPr lang="fr-FR" altLang="zh-CN" dirty="0"/>
            </a:br>
            <a:r>
              <a:rPr lang="fr-FR" altLang="zh-CN" dirty="0"/>
              <a:t>T ans = 0;</a:t>
            </a:r>
            <a:br>
              <a:rPr lang="fr-FR" altLang="zh-CN" dirty="0"/>
            </a:br>
            <a:r>
              <a:rPr lang="fr-FR" altLang="zh-CN" dirty="0"/>
              <a:t>for(T *p = begin; p != end; p++)</a:t>
            </a:r>
            <a:br>
              <a:rPr lang="fr-FR" altLang="zh-CN" dirty="0"/>
            </a:br>
            <a:r>
              <a:rPr lang="fr-FR" altLang="zh-CN" dirty="0"/>
              <a:t>ans = ans + *p;</a:t>
            </a:r>
            <a:br>
              <a:rPr lang="fr-FR" altLang="zh-CN" dirty="0"/>
            </a:br>
            <a:r>
              <a:rPr lang="fr-FR" altLang="zh-CN" dirty="0"/>
              <a:t>return ans;</a:t>
            </a:r>
            <a:br>
              <a:rPr lang="fr-FR" altLang="zh-CN" dirty="0"/>
            </a:br>
            <a:r>
              <a:rPr lang="fr-FR" altLang="zh-CN" dirty="0"/>
              <a:t>}</a:t>
            </a:r>
            <a:r>
              <a:rPr lang="fr-FR" altLang="zh-CN" dirty="0"/>
              <a:t> </a:t>
            </a:r>
            <a:br>
              <a:rPr lang="fr-FR" altLang="zh-CN" dirty="0"/>
            </a:br>
            <a:endParaRPr lang="zh-CN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566947" y="3310657"/>
            <a:ext cx="3728926" cy="2501734"/>
            <a:chOff x="2486182" y="2827854"/>
            <a:chExt cx="3728926" cy="2501734"/>
          </a:xfrm>
        </p:grpSpPr>
        <p:sp>
          <p:nvSpPr>
            <p:cNvPr id="6" name="椭圆 5">
              <a:extLst>
                <a:ext uri="{FF2B5EF4-FFF2-40B4-BE49-F238E27FC236}">
                  <a16:creationId xmlns=""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486182" y="2827854"/>
              <a:ext cx="1844814" cy="350417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="" xmlns:a16="http://schemas.microsoft.com/office/drawing/2014/main" id="{FCED0173-B7ED-45F4-95BD-EDAAC95B876F}"/>
                </a:ext>
              </a:extLst>
            </p:cNvPr>
            <p:cNvCxnSpPr>
              <a:cxnSpLocks/>
              <a:stCxn id="6" idx="4"/>
              <a:endCxn id="8" idx="0"/>
            </p:cNvCxnSpPr>
            <p:nvPr/>
          </p:nvCxnSpPr>
          <p:spPr>
            <a:xfrm>
              <a:off x="3408589" y="3178271"/>
              <a:ext cx="1036371" cy="1136078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27">
              <a:extLst>
                <a:ext uri="{FF2B5EF4-FFF2-40B4-BE49-F238E27FC236}">
                  <a16:creationId xmlns=""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2674811" y="4314349"/>
              <a:ext cx="3540297" cy="1015239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4" name="矩形 13"/>
          <p:cNvSpPr/>
          <p:nvPr/>
        </p:nvSpPr>
        <p:spPr>
          <a:xfrm>
            <a:off x="755575" y="4830872"/>
            <a:ext cx="3540297" cy="98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上述</a:t>
            </a:r>
            <a:r>
              <a:rPr lang="en-US" altLang="zh-CN" sz="1400" dirty="0"/>
              <a:t>sum</a:t>
            </a:r>
            <a:r>
              <a:rPr lang="zh-CN" altLang="en-US" sz="1400" dirty="0"/>
              <a:t>函数和第</a:t>
            </a:r>
            <a:r>
              <a:rPr lang="en-US" altLang="zh-CN" sz="1400" dirty="0"/>
              <a:t>4</a:t>
            </a:r>
            <a:r>
              <a:rPr lang="zh-CN" altLang="en-US" sz="1400" dirty="0"/>
              <a:t>章中写的有点不同：把“</a:t>
            </a:r>
            <a:r>
              <a:rPr lang="en-US" altLang="zh-CN" sz="1400" dirty="0" err="1"/>
              <a:t>ans</a:t>
            </a:r>
            <a:r>
              <a:rPr lang="zh-CN" altLang="en-US" sz="1400" dirty="0"/>
              <a:t>＋＝*</a:t>
            </a:r>
            <a:r>
              <a:rPr lang="en-US" altLang="zh-CN" sz="1400" dirty="0"/>
              <a:t>p”</a:t>
            </a:r>
            <a:r>
              <a:rPr lang="zh-CN" altLang="en-US" sz="1400" dirty="0"/>
              <a:t>改</a:t>
            </a:r>
            <a:r>
              <a:rPr lang="zh-CN" altLang="en-US" sz="1400" dirty="0" smtClean="0"/>
              <a:t>成了</a:t>
            </a:r>
            <a:r>
              <a:rPr lang="zh-CN" altLang="en-US" sz="1400" dirty="0"/>
              <a:t>“</a:t>
            </a:r>
            <a:r>
              <a:rPr lang="en-US" altLang="zh-CN" sz="1400" dirty="0" err="1"/>
              <a:t>ans</a:t>
            </a:r>
            <a:r>
              <a:rPr lang="en-US" altLang="zh-CN" sz="1400" dirty="0"/>
              <a:t>=</a:t>
            </a:r>
            <a:r>
              <a:rPr lang="en-US" altLang="zh-CN" sz="1400" dirty="0" err="1"/>
              <a:t>ans</a:t>
            </a:r>
            <a:r>
              <a:rPr lang="zh-CN" altLang="en-US" sz="1400" dirty="0"/>
              <a:t>＋*</a:t>
            </a:r>
            <a:r>
              <a:rPr lang="en-US" altLang="zh-CN" sz="1400" dirty="0"/>
              <a:t>p”</a:t>
            </a:r>
            <a:r>
              <a:rPr lang="zh-CN" altLang="en-US" sz="1400" dirty="0"/>
              <a:t>。 这样做的原因是</a:t>
            </a:r>
            <a:r>
              <a:rPr lang="en-US" altLang="zh-CN" sz="1400" dirty="0"/>
              <a:t>Point</a:t>
            </a:r>
            <a:r>
              <a:rPr lang="zh-CN" altLang="en-US" sz="1400" dirty="0"/>
              <a:t>结构体中只定义了“＋”运算符，没有定义“＋＝”。</a:t>
            </a:r>
            <a:r>
              <a:rPr lang="zh-CN" altLang="en-US" sz="1400" dirty="0"/>
              <a:t> </a:t>
            </a:r>
            <a:endParaRPr lang="zh-CN" altLang="en-US" dirty="0"/>
          </a:p>
        </p:txBody>
      </p:sp>
      <p:sp>
        <p:nvSpPr>
          <p:cNvPr id="15" name="右箭头 14"/>
          <p:cNvSpPr/>
          <p:nvPr/>
        </p:nvSpPr>
        <p:spPr>
          <a:xfrm>
            <a:off x="3665687" y="3405233"/>
            <a:ext cx="792088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16016" y="1345105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template &lt;</a:t>
            </a:r>
            <a:r>
              <a:rPr lang="en-US" altLang="zh-CN" dirty="0" err="1"/>
              <a:t>typename</a:t>
            </a:r>
            <a:r>
              <a:rPr lang="en-US" altLang="zh-CN" dirty="0"/>
              <a:t> </a:t>
            </a:r>
            <a:r>
              <a:rPr lang="en-US" altLang="zh-CN" dirty="0" smtClean="0"/>
              <a:t>T&gt;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err="1"/>
              <a:t>struct</a:t>
            </a:r>
            <a:r>
              <a:rPr lang="en-US" altLang="zh-CN" dirty="0"/>
              <a:t> Point {</a:t>
            </a:r>
            <a:br>
              <a:rPr lang="en-US" altLang="zh-CN" dirty="0"/>
            </a:br>
            <a:r>
              <a:rPr lang="en-US" altLang="zh-CN" dirty="0"/>
              <a:t>T x, y;</a:t>
            </a:r>
            <a:br>
              <a:rPr lang="en-US" altLang="zh-CN" dirty="0"/>
            </a:br>
            <a:r>
              <a:rPr lang="en-US" altLang="zh-CN" dirty="0"/>
              <a:t>Point(T x=0, T y=0):x(x),y(y) {}</a:t>
            </a:r>
            <a:br>
              <a:rPr lang="en-US" altLang="zh-CN" dirty="0"/>
            </a:br>
            <a:r>
              <a:rPr lang="en-US" altLang="zh-CN" dirty="0"/>
              <a:t>};</a:t>
            </a:r>
            <a:br>
              <a:rPr lang="en-US" altLang="zh-CN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/>
              <a:t>template &lt;</a:t>
            </a:r>
            <a:r>
              <a:rPr lang="en-US" altLang="zh-CN" dirty="0" err="1"/>
              <a:t>typename</a:t>
            </a:r>
            <a:r>
              <a:rPr lang="en-US" altLang="zh-CN" dirty="0"/>
              <a:t> T&gt;</a:t>
            </a:r>
            <a:br>
              <a:rPr lang="en-US" altLang="zh-CN" dirty="0"/>
            </a:br>
            <a:r>
              <a:rPr lang="en-US" altLang="zh-CN" dirty="0"/>
              <a:t>Point&lt;T&gt; operator + (</a:t>
            </a:r>
            <a:r>
              <a:rPr lang="en-US" altLang="zh-CN" dirty="0" err="1"/>
              <a:t>const</a:t>
            </a:r>
            <a:r>
              <a:rPr lang="en-US" altLang="zh-CN" dirty="0"/>
              <a:t> Point&lt;T&gt;&amp; A, </a:t>
            </a:r>
            <a:r>
              <a:rPr lang="en-US" altLang="zh-CN" dirty="0" err="1"/>
              <a:t>const</a:t>
            </a:r>
            <a:r>
              <a:rPr lang="en-US" altLang="zh-CN" dirty="0"/>
              <a:t> Point&lt;T&gt;&amp; B) {</a:t>
            </a:r>
            <a:br>
              <a:rPr lang="en-US" altLang="zh-CN" dirty="0"/>
            </a:br>
            <a:r>
              <a:rPr lang="en-US" altLang="zh-CN" dirty="0"/>
              <a:t>return Point&lt;T&gt;(</a:t>
            </a:r>
            <a:r>
              <a:rPr lang="en-US" altLang="zh-CN" dirty="0" err="1"/>
              <a:t>A.x+B.x</a:t>
            </a:r>
            <a:r>
              <a:rPr lang="en-US" altLang="zh-CN" dirty="0"/>
              <a:t>, </a:t>
            </a:r>
            <a:r>
              <a:rPr lang="en-US" altLang="zh-CN" dirty="0" err="1"/>
              <a:t>A.y+B.y</a:t>
            </a:r>
            <a:r>
              <a:rPr lang="en-US" altLang="zh-CN" dirty="0"/>
              <a:t>);</a:t>
            </a:r>
            <a:br>
              <a:rPr lang="en-US" altLang="zh-CN" dirty="0"/>
            </a:br>
            <a:r>
              <a:rPr lang="en-US" altLang="zh-CN" dirty="0"/>
              <a:t>}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template </a:t>
            </a:r>
            <a:r>
              <a:rPr lang="en-US" altLang="zh-CN" dirty="0"/>
              <a:t>&lt;</a:t>
            </a:r>
            <a:r>
              <a:rPr lang="en-US" altLang="zh-CN" dirty="0" err="1"/>
              <a:t>typename</a:t>
            </a:r>
            <a:r>
              <a:rPr lang="en-US" altLang="zh-CN" dirty="0"/>
              <a:t> T&gt;</a:t>
            </a:r>
            <a:br>
              <a:rPr lang="en-US" altLang="zh-CN" dirty="0"/>
            </a:br>
            <a:r>
              <a:rPr lang="en-US" altLang="zh-CN" dirty="0" err="1"/>
              <a:t>ostream</a:t>
            </a:r>
            <a:r>
              <a:rPr lang="en-US" altLang="zh-CN" dirty="0"/>
              <a:t>&amp; operator &lt;&lt; (</a:t>
            </a:r>
            <a:r>
              <a:rPr lang="en-US" altLang="zh-CN" dirty="0" err="1"/>
              <a:t>ostream</a:t>
            </a:r>
            <a:r>
              <a:rPr lang="en-US" altLang="zh-CN" dirty="0"/>
              <a:t> &amp;out, </a:t>
            </a:r>
            <a:r>
              <a:rPr lang="en-US" altLang="zh-CN" dirty="0" err="1"/>
              <a:t>const</a:t>
            </a:r>
            <a:r>
              <a:rPr lang="en-US" altLang="zh-CN" dirty="0"/>
              <a:t> Point&lt;T&gt;&amp; p) {</a:t>
            </a:r>
            <a:br>
              <a:rPr lang="en-US" altLang="zh-CN" dirty="0"/>
            </a:br>
            <a:r>
              <a:rPr lang="en-US" altLang="zh-CN" dirty="0"/>
              <a:t>out &lt;&lt; "(" &lt;&lt; </a:t>
            </a:r>
            <a:r>
              <a:rPr lang="en-US" altLang="zh-CN" dirty="0" err="1"/>
              <a:t>p.x</a:t>
            </a:r>
            <a:r>
              <a:rPr lang="en-US" altLang="zh-CN" dirty="0"/>
              <a:t> &lt;&lt; "," &lt;&lt; </a:t>
            </a:r>
            <a:r>
              <a:rPr lang="en-US" altLang="zh-CN" dirty="0" err="1"/>
              <a:t>p.y</a:t>
            </a:r>
            <a:r>
              <a:rPr lang="en-US" altLang="zh-CN" dirty="0"/>
              <a:t> &lt;&lt; ")";</a:t>
            </a:r>
            <a:br>
              <a:rPr lang="en-US" altLang="zh-CN" dirty="0"/>
            </a:br>
            <a:r>
              <a:rPr lang="en-US" altLang="zh-CN" dirty="0"/>
              <a:t>return out;</a:t>
            </a:r>
            <a:br>
              <a:rPr lang="en-US" altLang="zh-CN" dirty="0"/>
            </a:br>
            <a:r>
              <a:rPr lang="en-US" altLang="zh-CN" dirty="0"/>
              <a:t>}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275856" y="3993105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</a:rPr>
              <a:t>把</a:t>
            </a:r>
            <a:r>
              <a:rPr lang="en-US" altLang="zh-CN" sz="1400" dirty="0">
                <a:solidFill>
                  <a:srgbClr val="FF0000"/>
                </a:solidFill>
              </a:rPr>
              <a:t>Point</a:t>
            </a:r>
            <a:r>
              <a:rPr lang="zh-CN" altLang="en-US" sz="1400" dirty="0">
                <a:solidFill>
                  <a:srgbClr val="FF0000"/>
                </a:solidFill>
              </a:rPr>
              <a:t>变成</a:t>
            </a:r>
            <a:r>
              <a:rPr lang="zh-CN" altLang="en-US" sz="1400" dirty="0" smtClean="0">
                <a:solidFill>
                  <a:srgbClr val="FF0000"/>
                </a:solidFill>
              </a:rPr>
              <a:t>模板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r>
              <a:rPr lang="zh-CN" altLang="en-US" sz="1400" dirty="0">
                <a:solidFill>
                  <a:srgbClr val="FF0000"/>
                </a:solidFill>
              </a:rPr>
              <a:t>“</a:t>
            </a:r>
            <a:r>
              <a:rPr lang="en-US" altLang="zh-CN" sz="1400" dirty="0">
                <a:solidFill>
                  <a:srgbClr val="FF0000"/>
                </a:solidFill>
              </a:rPr>
              <a:t>+”</a:t>
            </a:r>
            <a:r>
              <a:rPr lang="zh-CN" altLang="en-US" sz="1400" dirty="0">
                <a:solidFill>
                  <a:srgbClr val="FF0000"/>
                </a:solidFill>
              </a:rPr>
              <a:t>和“</a:t>
            </a:r>
            <a:r>
              <a:rPr lang="en-US" altLang="zh-CN" sz="1400" dirty="0">
                <a:solidFill>
                  <a:srgbClr val="FF0000"/>
                </a:solidFill>
              </a:rPr>
              <a:t>&lt;&lt;”</a:t>
            </a:r>
            <a:r>
              <a:rPr lang="zh-CN" altLang="en-US" sz="1400" dirty="0">
                <a:solidFill>
                  <a:srgbClr val="FF0000"/>
                </a:solidFill>
              </a:rPr>
              <a:t>的</a:t>
            </a:r>
            <a:r>
              <a:rPr lang="zh-CN" altLang="en-US" sz="1400" dirty="0" smtClean="0">
                <a:solidFill>
                  <a:srgbClr val="FF0000"/>
                </a:solidFill>
              </a:rPr>
              <a:t>代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r>
              <a:rPr lang="zh-CN" altLang="en-US" sz="1400" dirty="0" smtClean="0">
                <a:solidFill>
                  <a:srgbClr val="FF0000"/>
                </a:solidFill>
              </a:rPr>
              <a:t>码也</a:t>
            </a:r>
            <a:r>
              <a:rPr lang="zh-CN" altLang="en-US" sz="1400" dirty="0">
                <a:solidFill>
                  <a:srgbClr val="FF0000"/>
                </a:solidFill>
              </a:rPr>
              <a:t>稍加改变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zh-CN" altLang="en-US" sz="1400" dirty="0"/>
              <a:t/>
            </a:r>
            <a:br>
              <a:rPr lang="zh-CN" altLang="en-US" sz="1400" dirty="0"/>
            </a:b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77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807</Words>
  <Application>Microsoft Office PowerPoint</Application>
  <PresentationFormat>全屏显示(4:3)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PowerPoint 演示文稿</vt:lpstr>
      <vt:lpstr>5.1 从C到C＋＋</vt:lpstr>
      <vt:lpstr>5.1 从C到C＋＋</vt:lpstr>
      <vt:lpstr>5.1 从C到C＋＋</vt:lpstr>
      <vt:lpstr>5.1 从C到C＋＋</vt:lpstr>
      <vt:lpstr>5.1 从C到C＋＋</vt:lpstr>
      <vt:lpstr>5.1 从C到C＋＋</vt:lpstr>
      <vt:lpstr>5.1 从C到C＋＋</vt:lpstr>
      <vt:lpstr>5.1 从C到C＋＋</vt:lpstr>
      <vt:lpstr>5.1 从C到C＋＋</vt:lpstr>
      <vt:lpstr>5.2 STL初步 </vt:lpstr>
      <vt:lpstr>5.2 STL初步 </vt:lpstr>
      <vt:lpstr>5.2 STL初步 </vt:lpstr>
      <vt:lpstr>5.2 STL初步 </vt:lpstr>
      <vt:lpstr>5.2 STL初步 </vt:lpstr>
      <vt:lpstr>5.2 STL初步 </vt:lpstr>
      <vt:lpstr>5.3 应用：大整数类 </vt:lpstr>
      <vt:lpstr>5.3 应用：大整数类 </vt:lpstr>
      <vt:lpstr>5.3 应用：大整数类 </vt:lpstr>
      <vt:lpstr>5.5 习题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薛明亮</dc:creator>
  <cp:lastModifiedBy>薛明亮</cp:lastModifiedBy>
  <cp:revision>8</cp:revision>
  <dcterms:created xsi:type="dcterms:W3CDTF">2017-09-21T13:12:40Z</dcterms:created>
  <dcterms:modified xsi:type="dcterms:W3CDTF">2017-09-21T14:35:55Z</dcterms:modified>
</cp:coreProperties>
</file>