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5" r:id="rId4"/>
    <p:sldId id="283" r:id="rId5"/>
    <p:sldId id="284" r:id="rId6"/>
    <p:sldId id="286" r:id="rId7"/>
    <p:sldId id="287" r:id="rId8"/>
    <p:sldId id="288" r:id="rId9"/>
    <p:sldId id="289" r:id="rId10"/>
    <p:sldId id="258" r:id="rId11"/>
    <p:sldId id="260" r:id="rId12"/>
    <p:sldId id="290" r:id="rId13"/>
    <p:sldId id="259" r:id="rId14"/>
    <p:sldId id="261" r:id="rId15"/>
    <p:sldId id="262" r:id="rId16"/>
    <p:sldId id="263" r:id="rId17"/>
    <p:sldId id="291" r:id="rId18"/>
    <p:sldId id="264" r:id="rId19"/>
    <p:sldId id="265" r:id="rId20"/>
    <p:sldId id="292" r:id="rId21"/>
    <p:sldId id="266" r:id="rId22"/>
    <p:sldId id="293" r:id="rId23"/>
    <p:sldId id="267" r:id="rId24"/>
    <p:sldId id="268" r:id="rId25"/>
    <p:sldId id="270" r:id="rId26"/>
    <p:sldId id="294" r:id="rId27"/>
    <p:sldId id="272" r:id="rId28"/>
    <p:sldId id="295" r:id="rId29"/>
    <p:sldId id="296" r:id="rId30"/>
    <p:sldId id="297" r:id="rId31"/>
    <p:sldId id="273" r:id="rId32"/>
    <p:sldId id="274" r:id="rId33"/>
    <p:sldId id="280" r:id="rId34"/>
    <p:sldId id="279" r:id="rId35"/>
    <p:sldId id="281" r:id="rId36"/>
    <p:sldId id="275" r:id="rId37"/>
    <p:sldId id="299" r:id="rId38"/>
    <p:sldId id="298" r:id="rId39"/>
    <p:sldId id="277" r:id="rId40"/>
    <p:sldId id="278" r:id="rId4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22" autoAdjust="0"/>
    <p:restoredTop sz="94660"/>
  </p:normalViewPr>
  <p:slideViewPr>
    <p:cSldViewPr>
      <p:cViewPr>
        <p:scale>
          <a:sx n="66" d="100"/>
          <a:sy n="66" d="100"/>
        </p:scale>
        <p:origin x="-2610" y="-10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endParaRPr lang="en-US" altLang="zh-CN" dirty="0" smtClean="0"/>
          </a:p>
          <a:p>
            <a:pPr lvl="3"/>
            <a:r>
              <a:rPr lang="en-US" altLang="zh-CN" dirty="0" smtClean="0"/>
              <a:t>	</a:t>
            </a:r>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2017/9/29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180528" y="2226701"/>
            <a:ext cx="9147448" cy="13255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dirty="0" smtClean="0">
                <a:ea typeface="新細明體" panose="02020500000000000000" pitchFamily="18" charset="-120"/>
              </a:rPr>
              <a:t>第七章   </a:t>
            </a:r>
            <a:r>
              <a:rPr lang="zh-CN" altLang="en-US" dirty="0" smtClean="0"/>
              <a:t>暴力</a:t>
            </a:r>
            <a:r>
              <a:rPr lang="zh-CN" altLang="en-US" dirty="0"/>
              <a:t>求解法 </a:t>
            </a:r>
            <a:endParaRPr lang="zh-TW" altLang="en-US" dirty="0">
              <a:ea typeface="新細明體" panose="02020500000000000000" pitchFamily="18" charset="-120"/>
            </a:endParaRPr>
          </a:p>
        </p:txBody>
      </p:sp>
    </p:spTree>
    <p:extLst>
      <p:ext uri="{BB962C8B-B14F-4D97-AF65-F5344CB8AC3E}">
        <p14:creationId xmlns:p14="http://schemas.microsoft.com/office/powerpoint/2010/main" val="1424208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59632" y="3028310"/>
            <a:ext cx="6563072" cy="2592288"/>
          </a:xfrm>
        </p:spPr>
        <p:txBody>
          <a:bodyPr>
            <a:normAutofit/>
          </a:bodyPr>
          <a:lstStyle/>
          <a:p>
            <a:r>
              <a:rPr lang="en-US" altLang="zh-CN" sz="1800" dirty="0" smtClean="0"/>
              <a:t>void </a:t>
            </a:r>
            <a:r>
              <a:rPr lang="en-US" altLang="zh-CN" sz="1800" dirty="0" err="1"/>
              <a:t>print_permutation</a:t>
            </a:r>
            <a:r>
              <a:rPr lang="en-US" altLang="zh-CN" sz="1800" dirty="0"/>
              <a:t>(</a:t>
            </a:r>
            <a:r>
              <a:rPr lang="zh-CN" altLang="en-US" sz="1800" dirty="0"/>
              <a:t>序列</a:t>
            </a:r>
            <a:r>
              <a:rPr lang="en-US" altLang="zh-CN" sz="1800" dirty="0"/>
              <a:t>A, </a:t>
            </a:r>
            <a:r>
              <a:rPr lang="zh-CN" altLang="en-US" sz="1800" dirty="0"/>
              <a:t>集合</a:t>
            </a:r>
            <a:r>
              <a:rPr lang="en-US" altLang="zh-CN" sz="1800" dirty="0"/>
              <a:t>S)</a:t>
            </a:r>
            <a:br>
              <a:rPr lang="en-US" altLang="zh-CN" sz="1800" dirty="0"/>
            </a:br>
            <a:r>
              <a:rPr lang="en-US" altLang="zh-CN" sz="1800" dirty="0"/>
              <a:t>{</a:t>
            </a:r>
            <a:br>
              <a:rPr lang="en-US" altLang="zh-CN" sz="1800" dirty="0"/>
            </a:br>
            <a:r>
              <a:rPr lang="en-US" altLang="zh-CN" sz="1800" dirty="0"/>
              <a:t>     if(S</a:t>
            </a:r>
            <a:r>
              <a:rPr lang="zh-CN" altLang="en-US" sz="1800" dirty="0"/>
              <a:t>为空</a:t>
            </a:r>
            <a:r>
              <a:rPr lang="en-US" altLang="zh-CN" sz="1800" dirty="0"/>
              <a:t>) </a:t>
            </a:r>
            <a:r>
              <a:rPr lang="zh-CN" altLang="en-US" sz="1800" dirty="0"/>
              <a:t>输出序列</a:t>
            </a:r>
            <a:r>
              <a:rPr lang="en-US" altLang="zh-CN" sz="1800" dirty="0"/>
              <a:t>A;</a:t>
            </a:r>
            <a:br>
              <a:rPr lang="en-US" altLang="zh-CN" sz="1800" dirty="0"/>
            </a:br>
            <a:r>
              <a:rPr lang="en-US" altLang="zh-CN" sz="1800" dirty="0"/>
              <a:t>     else </a:t>
            </a:r>
            <a:r>
              <a:rPr lang="zh-CN" altLang="en-US" sz="1800" dirty="0"/>
              <a:t>按照从小到大的顺序依次考虑</a:t>
            </a:r>
            <a:r>
              <a:rPr lang="en-US" altLang="zh-CN" sz="1800" dirty="0"/>
              <a:t>S</a:t>
            </a:r>
            <a:r>
              <a:rPr lang="zh-CN" altLang="en-US" sz="1800" dirty="0"/>
              <a:t>的每个元素</a:t>
            </a:r>
            <a:r>
              <a:rPr lang="en-US" altLang="zh-CN" sz="1800" dirty="0"/>
              <a:t>v</a:t>
            </a:r>
            <a:br>
              <a:rPr lang="en-US" altLang="zh-CN" sz="1800" dirty="0"/>
            </a:br>
            <a:r>
              <a:rPr lang="en-US" altLang="zh-CN" sz="1800" dirty="0"/>
              <a:t>     {</a:t>
            </a:r>
            <a:br>
              <a:rPr lang="en-US" altLang="zh-CN" sz="1800" dirty="0"/>
            </a:br>
            <a:r>
              <a:rPr lang="en-US" altLang="zh-CN" sz="1800" dirty="0"/>
              <a:t>        </a:t>
            </a:r>
            <a:r>
              <a:rPr lang="en-US" altLang="zh-CN" sz="1800" dirty="0" err="1"/>
              <a:t>print_permutation</a:t>
            </a:r>
            <a:r>
              <a:rPr lang="en-US" altLang="zh-CN" sz="1800" dirty="0"/>
              <a:t>(</a:t>
            </a:r>
            <a:r>
              <a:rPr lang="zh-CN" altLang="en-US" sz="1800" dirty="0"/>
              <a:t>在</a:t>
            </a:r>
            <a:r>
              <a:rPr lang="en-US" altLang="zh-CN" sz="1800" dirty="0"/>
              <a:t>A</a:t>
            </a:r>
            <a:r>
              <a:rPr lang="zh-CN" altLang="en-US" sz="1800" dirty="0"/>
              <a:t>的末尾填加</a:t>
            </a:r>
            <a:r>
              <a:rPr lang="en-US" altLang="zh-CN" sz="1800" dirty="0"/>
              <a:t>v</a:t>
            </a:r>
            <a:r>
              <a:rPr lang="zh-CN" altLang="en-US" sz="1800" dirty="0"/>
              <a:t>后得到的新序列</a:t>
            </a:r>
            <a:r>
              <a:rPr lang="en-US" altLang="zh-CN" sz="1800" dirty="0"/>
              <a:t>, S-{v});</a:t>
            </a:r>
            <a:br>
              <a:rPr lang="en-US" altLang="zh-CN" sz="1800" dirty="0"/>
            </a:br>
            <a:r>
              <a:rPr lang="en-US" altLang="zh-CN" sz="1800" dirty="0"/>
              <a:t>     }</a:t>
            </a:r>
            <a:br>
              <a:rPr lang="en-US" altLang="zh-CN" sz="1800" dirty="0"/>
            </a:br>
            <a:r>
              <a:rPr lang="en-US" altLang="zh-CN" sz="1800" dirty="0"/>
              <a:t>} </a:t>
            </a:r>
            <a:endParaRPr lang="zh-CN" altLang="en-US" sz="1800" dirty="0"/>
          </a:p>
        </p:txBody>
      </p:sp>
      <p:sp>
        <p:nvSpPr>
          <p:cNvPr id="5" name="标题 1"/>
          <p:cNvSpPr>
            <a:spLocks noGrp="1"/>
          </p:cNvSpPr>
          <p:nvPr>
            <p:ph type="title"/>
          </p:nvPr>
        </p:nvSpPr>
        <p:spPr>
          <a:xfrm>
            <a:off x="323528" y="1744286"/>
            <a:ext cx="2746648" cy="418058"/>
          </a:xfrm>
        </p:spPr>
        <p:txBody>
          <a:bodyPr>
            <a:normAutofit/>
          </a:bodyPr>
          <a:lstStyle/>
          <a:p>
            <a:r>
              <a:rPr lang="en-US" altLang="zh-CN" sz="1800" dirty="0">
                <a:latin typeface="Times New Roman" panose="02020603050405020304" pitchFamily="18" charset="0"/>
                <a:cs typeface="Times New Roman" panose="02020603050405020304" pitchFamily="18" charset="0"/>
              </a:rPr>
              <a:t>7.2.1 </a:t>
            </a:r>
            <a:r>
              <a:rPr lang="zh-CN" altLang="en-US" sz="1800" dirty="0">
                <a:latin typeface="Times New Roman" panose="02020603050405020304" pitchFamily="18" charset="0"/>
                <a:cs typeface="Times New Roman" panose="02020603050405020304" pitchFamily="18" charset="0"/>
              </a:rPr>
              <a:t>生成</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a:t>
            </a:r>
            <a:r>
              <a:rPr lang="en-US" altLang="zh-CN" sz="1800" dirty="0">
                <a:latin typeface="Times New Roman" panose="02020603050405020304" pitchFamily="18" charset="0"/>
                <a:cs typeface="Times New Roman" panose="02020603050405020304" pitchFamily="18" charset="0"/>
              </a:rPr>
              <a:t>n</a:t>
            </a:r>
            <a:r>
              <a:rPr lang="zh-CN" altLang="en-US" sz="1800" dirty="0">
                <a:latin typeface="Times New Roman" panose="02020603050405020304" pitchFamily="18" charset="0"/>
                <a:cs typeface="Times New Roman" panose="02020603050405020304" pitchFamily="18" charset="0"/>
              </a:rPr>
              <a:t>的排列 </a:t>
            </a:r>
            <a:endParaRPr lang="en-US" altLang="zh-CN" sz="1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1259632" y="2488992"/>
            <a:ext cx="6192688" cy="369332"/>
          </a:xfrm>
          <a:prstGeom prst="rect">
            <a:avLst/>
          </a:prstGeom>
          <a:noFill/>
        </p:spPr>
        <p:txBody>
          <a:bodyPr wrap="square" rtlCol="0">
            <a:spAutoFit/>
          </a:bodyPr>
          <a:lstStyle/>
          <a:p>
            <a:r>
              <a:rPr lang="zh-CN" altLang="en-US" dirty="0"/>
              <a:t>这样可以得到如下伪代码：</a:t>
            </a:r>
          </a:p>
        </p:txBody>
      </p:sp>
      <p:sp>
        <p:nvSpPr>
          <p:cNvPr id="7" name="标题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b="1" dirty="0" smtClean="0"/>
              <a:t>7.2 </a:t>
            </a:r>
            <a:r>
              <a:rPr lang="zh-CN" altLang="en-US" dirty="0" smtClean="0"/>
              <a:t>枚举排列 </a:t>
            </a:r>
            <a:endParaRPr lang="zh-CN" altLang="en-US" dirty="0"/>
          </a:p>
        </p:txBody>
      </p:sp>
    </p:spTree>
    <p:extLst>
      <p:ext uri="{BB962C8B-B14F-4D97-AF65-F5344CB8AC3E}">
        <p14:creationId xmlns:p14="http://schemas.microsoft.com/office/powerpoint/2010/main" val="403804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7.2 </a:t>
            </a:r>
            <a:r>
              <a:rPr lang="zh-CN" altLang="en-US" dirty="0" smtClean="0"/>
              <a:t>枚举</a:t>
            </a:r>
            <a:r>
              <a:rPr lang="zh-CN" altLang="en-US" dirty="0"/>
              <a:t>排列 </a:t>
            </a:r>
          </a:p>
        </p:txBody>
      </p:sp>
      <p:sp>
        <p:nvSpPr>
          <p:cNvPr id="17" name="Rectangle 7"/>
          <p:cNvSpPr>
            <a:spLocks noChangeArrowheads="1"/>
          </p:cNvSpPr>
          <p:nvPr/>
        </p:nvSpPr>
        <p:spPr bwMode="auto">
          <a:xfrm>
            <a:off x="3524250" y="3725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9" name="Rectangle 8"/>
          <p:cNvSpPr>
            <a:spLocks noChangeArrowheads="1"/>
          </p:cNvSpPr>
          <p:nvPr/>
        </p:nvSpPr>
        <p:spPr bwMode="auto">
          <a:xfrm>
            <a:off x="247650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4" name="矩形 3"/>
          <p:cNvSpPr/>
          <p:nvPr/>
        </p:nvSpPr>
        <p:spPr>
          <a:xfrm>
            <a:off x="539552" y="1556792"/>
            <a:ext cx="2380780" cy="369332"/>
          </a:xfrm>
          <a:prstGeom prst="rect">
            <a:avLst/>
          </a:prstGeom>
        </p:spPr>
        <p:txBody>
          <a:bodyPr wrap="none">
            <a:spAutoFit/>
          </a:bodyPr>
          <a:lstStyle/>
          <a:p>
            <a:r>
              <a:rPr lang="en-US" altLang="zh-CN" dirty="0"/>
              <a:t>7.2.1 </a:t>
            </a:r>
            <a:r>
              <a:rPr lang="zh-CN" altLang="en-US" dirty="0"/>
              <a:t>生成</a:t>
            </a:r>
            <a:r>
              <a:rPr lang="en-US" altLang="zh-CN" dirty="0"/>
              <a:t>1</a:t>
            </a:r>
            <a:r>
              <a:rPr lang="zh-CN" altLang="en-US" dirty="0"/>
              <a:t>～</a:t>
            </a:r>
            <a:r>
              <a:rPr lang="en-US" altLang="zh-CN" dirty="0"/>
              <a:t>n</a:t>
            </a:r>
            <a:r>
              <a:rPr lang="zh-CN" altLang="en-US" dirty="0"/>
              <a:t>的排列 </a:t>
            </a:r>
          </a:p>
        </p:txBody>
      </p:sp>
      <p:sp>
        <p:nvSpPr>
          <p:cNvPr id="6" name="矩形 5"/>
          <p:cNvSpPr/>
          <p:nvPr/>
        </p:nvSpPr>
        <p:spPr>
          <a:xfrm>
            <a:off x="634332" y="1988840"/>
            <a:ext cx="6817988" cy="3323987"/>
          </a:xfrm>
          <a:prstGeom prst="rect">
            <a:avLst/>
          </a:prstGeom>
        </p:spPr>
        <p:txBody>
          <a:bodyPr wrap="square">
            <a:spAutoFit/>
          </a:bodyPr>
          <a:lstStyle/>
          <a:p>
            <a:r>
              <a:rPr lang="en-US" altLang="zh-CN" sz="1400" dirty="0"/>
              <a:t>void </a:t>
            </a:r>
            <a:r>
              <a:rPr lang="en-US" altLang="zh-CN" sz="1400" dirty="0" err="1"/>
              <a:t>print_permutation</a:t>
            </a:r>
            <a:r>
              <a:rPr lang="en-US" altLang="zh-CN" sz="1400" dirty="0"/>
              <a:t>(</a:t>
            </a:r>
            <a:r>
              <a:rPr lang="en-US" altLang="zh-CN" sz="1400" dirty="0" err="1"/>
              <a:t>int</a:t>
            </a:r>
            <a:r>
              <a:rPr lang="en-US" altLang="zh-CN" sz="1400" dirty="0"/>
              <a:t> n, </a:t>
            </a:r>
            <a:r>
              <a:rPr lang="en-US" altLang="zh-CN" sz="1400" dirty="0" err="1"/>
              <a:t>int</a:t>
            </a:r>
            <a:r>
              <a:rPr lang="en-US" altLang="zh-CN" sz="1400" dirty="0"/>
              <a:t>* A, </a:t>
            </a:r>
            <a:r>
              <a:rPr lang="en-US" altLang="zh-CN" sz="1400" dirty="0" err="1"/>
              <a:t>int</a:t>
            </a:r>
            <a:r>
              <a:rPr lang="en-US" altLang="zh-CN" sz="1400" dirty="0"/>
              <a:t> cur) {</a:t>
            </a:r>
            <a:br>
              <a:rPr lang="en-US" altLang="zh-CN" sz="1400" dirty="0"/>
            </a:br>
            <a:r>
              <a:rPr lang="en-US" altLang="zh-CN" sz="1400" dirty="0"/>
              <a:t>     if(cur == n) { </a:t>
            </a:r>
            <a:br>
              <a:rPr lang="en-US" altLang="zh-CN" sz="1400" dirty="0"/>
            </a:br>
            <a:r>
              <a:rPr lang="en-US" altLang="zh-CN" sz="1400" dirty="0"/>
              <a:t>          for(</a:t>
            </a:r>
            <a:r>
              <a:rPr lang="en-US" altLang="zh-CN" sz="1400" dirty="0" err="1"/>
              <a:t>int</a:t>
            </a:r>
            <a:r>
              <a:rPr lang="en-US" altLang="zh-CN" sz="1400" dirty="0"/>
              <a:t> i = 0; i &lt; n; i++) </a:t>
            </a:r>
            <a:r>
              <a:rPr lang="en-US" altLang="zh-CN" sz="1400" dirty="0" err="1"/>
              <a:t>printf</a:t>
            </a:r>
            <a:r>
              <a:rPr lang="en-US" altLang="zh-CN" sz="1400" dirty="0"/>
              <a:t>("%d ", A[i]);</a:t>
            </a:r>
            <a:br>
              <a:rPr lang="en-US" altLang="zh-CN" sz="1400" dirty="0"/>
            </a:br>
            <a:r>
              <a:rPr lang="en-US" altLang="zh-CN" sz="1400" dirty="0"/>
              <a:t>          </a:t>
            </a:r>
            <a:r>
              <a:rPr lang="en-US" altLang="zh-CN" sz="1400" dirty="0" err="1"/>
              <a:t>printf</a:t>
            </a:r>
            <a:r>
              <a:rPr lang="en-US" altLang="zh-CN" sz="1400" dirty="0"/>
              <a:t>("\n");</a:t>
            </a:r>
            <a:br>
              <a:rPr lang="en-US" altLang="zh-CN" sz="1400" dirty="0"/>
            </a:br>
            <a:r>
              <a:rPr lang="en-US" altLang="zh-CN" sz="1400" dirty="0"/>
              <a:t>     } </a:t>
            </a:r>
            <a:br>
              <a:rPr lang="en-US" altLang="zh-CN" sz="1400" dirty="0"/>
            </a:br>
            <a:r>
              <a:rPr lang="en-US" altLang="zh-CN" sz="1400" dirty="0"/>
              <a:t>     else for(</a:t>
            </a:r>
            <a:r>
              <a:rPr lang="en-US" altLang="zh-CN" sz="1400" dirty="0" err="1"/>
              <a:t>int</a:t>
            </a:r>
            <a:r>
              <a:rPr lang="en-US" altLang="zh-CN" sz="1400" dirty="0"/>
              <a:t> i = 1; i &lt;= n; i++) {</a:t>
            </a:r>
          </a:p>
          <a:p>
            <a:r>
              <a:rPr lang="en-US" altLang="zh-CN" sz="1400" dirty="0"/>
              <a:t>         </a:t>
            </a:r>
            <a:r>
              <a:rPr lang="en-US" altLang="zh-CN" sz="1400" dirty="0" err="1"/>
              <a:t>int</a:t>
            </a:r>
            <a:r>
              <a:rPr lang="en-US" altLang="zh-CN" sz="1400" dirty="0"/>
              <a:t> ok = 1;</a:t>
            </a:r>
            <a:br>
              <a:rPr lang="en-US" altLang="zh-CN" sz="1400" dirty="0"/>
            </a:br>
            <a:r>
              <a:rPr lang="en-US" altLang="zh-CN" sz="1400" dirty="0"/>
              <a:t>         for(</a:t>
            </a:r>
            <a:r>
              <a:rPr lang="en-US" altLang="zh-CN" sz="1400" dirty="0" err="1"/>
              <a:t>int</a:t>
            </a:r>
            <a:r>
              <a:rPr lang="en-US" altLang="zh-CN" sz="1400" dirty="0"/>
              <a:t> j = 0; j &lt; cur; j++)</a:t>
            </a:r>
          </a:p>
          <a:p>
            <a:r>
              <a:rPr lang="en-US" altLang="zh-CN" sz="1400" dirty="0"/>
              <a:t>               if(A[j] == i) ok = 0;</a:t>
            </a:r>
          </a:p>
          <a:p>
            <a:pPr fontAlgn="ctr"/>
            <a:r>
              <a:rPr lang="en-US" altLang="zh-CN" sz="1400" dirty="0"/>
              <a:t>               if(ok) {</a:t>
            </a:r>
            <a:endParaRPr lang="zh-CN" altLang="zh-CN" sz="1400" dirty="0"/>
          </a:p>
          <a:p>
            <a:pPr fontAlgn="ctr"/>
            <a:r>
              <a:rPr lang="en-US" altLang="zh-CN" sz="1400" dirty="0"/>
              <a:t>                     A[cur] = i;</a:t>
            </a:r>
            <a:endParaRPr lang="zh-CN" altLang="zh-CN" sz="1400" dirty="0"/>
          </a:p>
          <a:p>
            <a:pPr fontAlgn="ctr"/>
            <a:r>
              <a:rPr lang="en-US" altLang="zh-CN" sz="1400" dirty="0"/>
              <a:t>                     </a:t>
            </a:r>
            <a:r>
              <a:rPr lang="en-US" altLang="zh-CN" sz="1400" dirty="0" err="1"/>
              <a:t>print_permutation</a:t>
            </a:r>
            <a:r>
              <a:rPr lang="en-US" altLang="zh-CN" sz="1400" dirty="0"/>
              <a:t>(n, A, cur+1); //</a:t>
            </a:r>
            <a:r>
              <a:rPr lang="zh-CN" altLang="zh-CN" sz="1400" dirty="0"/>
              <a:t>递归调用</a:t>
            </a:r>
          </a:p>
          <a:p>
            <a:pPr fontAlgn="ctr"/>
            <a:r>
              <a:rPr lang="en-US" altLang="zh-CN" sz="1400" dirty="0"/>
              <a:t>           } </a:t>
            </a:r>
            <a:endParaRPr lang="zh-CN" altLang="zh-CN" sz="1400" dirty="0"/>
          </a:p>
          <a:p>
            <a:pPr fontAlgn="ctr"/>
            <a:r>
              <a:rPr lang="en-US" altLang="zh-CN" sz="1400" dirty="0"/>
              <a:t>      }</a:t>
            </a:r>
            <a:endParaRPr lang="zh-CN" altLang="zh-CN" sz="1400" dirty="0"/>
          </a:p>
          <a:p>
            <a:pPr fontAlgn="ctr"/>
            <a:r>
              <a:rPr lang="en-US" altLang="zh-CN" sz="1400" dirty="0"/>
              <a:t>}</a:t>
            </a:r>
            <a:endParaRPr lang="zh-CN" altLang="zh-CN" sz="1400" dirty="0"/>
          </a:p>
        </p:txBody>
      </p:sp>
    </p:spTree>
    <p:extLst>
      <p:ext uri="{BB962C8B-B14F-4D97-AF65-F5344CB8AC3E}">
        <p14:creationId xmlns:p14="http://schemas.microsoft.com/office/powerpoint/2010/main" val="260492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771499" y="1988840"/>
            <a:ext cx="7601002" cy="2122376"/>
          </a:xfrm>
          <a:prstGeom prst="rect">
            <a:avLst/>
          </a:prstGeom>
        </p:spPr>
        <p:txBody>
          <a:bodyPr wrap="square">
            <a:spAutoFit/>
          </a:bodyPr>
          <a:lstStyle/>
          <a:p>
            <a:pPr indent="457200">
              <a:lnSpc>
                <a:spcPct val="150000"/>
              </a:lnSpc>
            </a:pPr>
            <a:r>
              <a:rPr lang="zh-CN" altLang="en-US" dirty="0" smtClean="0"/>
              <a:t>如果</a:t>
            </a:r>
            <a:r>
              <a:rPr lang="zh-CN" altLang="en-US" dirty="0"/>
              <a:t>把问题改成：输入数组</a:t>
            </a:r>
            <a:r>
              <a:rPr lang="en-US" altLang="zh-CN" dirty="0"/>
              <a:t>P</a:t>
            </a:r>
            <a:r>
              <a:rPr lang="zh-CN" altLang="en-US" dirty="0"/>
              <a:t>，并按字典序输出数组</a:t>
            </a:r>
            <a:r>
              <a:rPr lang="en-US" altLang="zh-CN" dirty="0"/>
              <a:t>A</a:t>
            </a:r>
            <a:r>
              <a:rPr lang="zh-CN" altLang="en-US" dirty="0"/>
              <a:t>各元素的所有全排列，则需要</a:t>
            </a:r>
            <a:r>
              <a:rPr lang="zh-CN" altLang="en-US" dirty="0" smtClean="0"/>
              <a:t>对上述</a:t>
            </a:r>
            <a:r>
              <a:rPr lang="zh-CN" altLang="en-US" dirty="0"/>
              <a:t>程序进行修改</a:t>
            </a:r>
            <a:r>
              <a:rPr lang="en-US" altLang="zh-CN" dirty="0"/>
              <a:t>——</a:t>
            </a:r>
            <a:r>
              <a:rPr lang="zh-CN" altLang="en-US" dirty="0"/>
              <a:t>把</a:t>
            </a:r>
            <a:r>
              <a:rPr lang="en-US" altLang="zh-CN" dirty="0"/>
              <a:t>P</a:t>
            </a:r>
            <a:r>
              <a:rPr lang="zh-CN" altLang="en-US" dirty="0"/>
              <a:t>加到</a:t>
            </a:r>
            <a:r>
              <a:rPr lang="en-US" altLang="zh-CN" dirty="0" err="1"/>
              <a:t>print_permutation</a:t>
            </a:r>
            <a:r>
              <a:rPr lang="zh-CN" altLang="en-US" dirty="0"/>
              <a:t>的参数列表中，然后把代码中的</a:t>
            </a:r>
            <a:r>
              <a:rPr lang="en-US" altLang="zh-CN" dirty="0"/>
              <a:t>if(A[j] == </a:t>
            </a:r>
            <a:r>
              <a:rPr lang="en-US" altLang="zh-CN" dirty="0" err="1"/>
              <a:t>i</a:t>
            </a:r>
            <a:r>
              <a:rPr lang="en-US" altLang="zh-CN" dirty="0" smtClean="0"/>
              <a:t>)</a:t>
            </a:r>
            <a:r>
              <a:rPr lang="zh-CN" altLang="en-US" dirty="0" smtClean="0"/>
              <a:t>和</a:t>
            </a:r>
            <a:r>
              <a:rPr lang="en-US" altLang="zh-CN" dirty="0"/>
              <a:t>A[cur] = </a:t>
            </a:r>
            <a:r>
              <a:rPr lang="en-US" altLang="zh-CN" dirty="0" err="1"/>
              <a:t>i</a:t>
            </a:r>
            <a:r>
              <a:rPr lang="zh-CN" altLang="en-US" dirty="0"/>
              <a:t>分别改成</a:t>
            </a:r>
            <a:r>
              <a:rPr lang="en-US" altLang="zh-CN" dirty="0"/>
              <a:t>if(A[j] == P[</a:t>
            </a:r>
            <a:r>
              <a:rPr lang="en-US" altLang="zh-CN" dirty="0" err="1"/>
              <a:t>i</a:t>
            </a:r>
            <a:r>
              <a:rPr lang="en-US" altLang="zh-CN" dirty="0"/>
              <a:t>])</a:t>
            </a:r>
            <a:r>
              <a:rPr lang="zh-CN" altLang="en-US" dirty="0"/>
              <a:t>和</a:t>
            </a:r>
            <a:r>
              <a:rPr lang="en-US" altLang="zh-CN" dirty="0"/>
              <a:t>A[cur] = P[</a:t>
            </a:r>
            <a:r>
              <a:rPr lang="en-US" altLang="zh-CN" dirty="0" err="1"/>
              <a:t>i</a:t>
            </a:r>
            <a:r>
              <a:rPr lang="en-US" altLang="zh-CN" dirty="0"/>
              <a:t>]</a:t>
            </a:r>
            <a:r>
              <a:rPr lang="zh-CN" altLang="en-US" dirty="0"/>
              <a:t>。这样，只要把</a:t>
            </a:r>
            <a:r>
              <a:rPr lang="en-US" altLang="zh-CN" dirty="0"/>
              <a:t>P</a:t>
            </a:r>
            <a:r>
              <a:rPr lang="zh-CN" altLang="en-US" dirty="0"/>
              <a:t>的所有元素按从小到大</a:t>
            </a:r>
            <a:r>
              <a:rPr lang="zh-CN" altLang="en-US" dirty="0" smtClean="0"/>
              <a:t>的顺序</a:t>
            </a:r>
            <a:r>
              <a:rPr lang="zh-CN" altLang="en-US" dirty="0"/>
              <a:t>排序，然后调用</a:t>
            </a:r>
            <a:r>
              <a:rPr lang="en-US" altLang="zh-CN" dirty="0" err="1"/>
              <a:t>print_permutation</a:t>
            </a:r>
            <a:r>
              <a:rPr lang="en-US" altLang="zh-CN" dirty="0"/>
              <a:t>(n, P, A, 0)</a:t>
            </a:r>
            <a:r>
              <a:rPr lang="zh-CN" altLang="en-US" dirty="0"/>
              <a:t>即可</a:t>
            </a:r>
            <a:r>
              <a:rPr lang="zh-CN" altLang="en-US" dirty="0" smtClean="0"/>
              <a:t>。</a:t>
            </a:r>
            <a:endParaRPr lang="zh-CN" altLang="en-US" dirty="0"/>
          </a:p>
        </p:txBody>
      </p:sp>
      <p:sp>
        <p:nvSpPr>
          <p:cNvPr id="3" name="标题 2"/>
          <p:cNvSpPr>
            <a:spLocks noGrp="1"/>
          </p:cNvSpPr>
          <p:nvPr>
            <p:ph type="title"/>
          </p:nvPr>
        </p:nvSpPr>
        <p:spPr>
          <a:xfrm>
            <a:off x="457200" y="1417638"/>
            <a:ext cx="2530624" cy="490066"/>
          </a:xfrm>
        </p:spPr>
        <p:txBody>
          <a:bodyPr>
            <a:normAutofit/>
          </a:bodyPr>
          <a:lstStyle/>
          <a:p>
            <a:r>
              <a:rPr lang="en-US" altLang="zh-CN" sz="1800" dirty="0" smtClean="0">
                <a:latin typeface="Times New Roman" panose="02020603050405020304" pitchFamily="18" charset="0"/>
                <a:ea typeface="+mn-ea"/>
                <a:cs typeface="Times New Roman" panose="02020603050405020304" pitchFamily="18" charset="0"/>
              </a:rPr>
              <a:t>7.2.2 </a:t>
            </a:r>
            <a:r>
              <a:rPr lang="zh-CN" altLang="en-US" sz="1800" dirty="0" smtClean="0">
                <a:latin typeface="Times New Roman" panose="02020603050405020304" pitchFamily="18" charset="0"/>
                <a:ea typeface="+mn-ea"/>
                <a:cs typeface="Times New Roman" panose="02020603050405020304" pitchFamily="18" charset="0"/>
              </a:rPr>
              <a:t>生成可重集的排列</a:t>
            </a:r>
            <a:endParaRPr lang="zh-CN" altLang="en-US" sz="1800" dirty="0">
              <a:latin typeface="Times New Roman" panose="02020603050405020304" pitchFamily="18" charset="0"/>
              <a:ea typeface="+mn-ea"/>
              <a:cs typeface="Times New Roman" panose="02020603050405020304" pitchFamily="18" charset="0"/>
            </a:endParaRPr>
          </a:p>
        </p:txBody>
      </p:sp>
      <p:sp>
        <p:nvSpPr>
          <p:cNvPr id="6" name="标题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b="1" dirty="0" smtClean="0"/>
              <a:t>7.2 </a:t>
            </a:r>
            <a:r>
              <a:rPr lang="zh-CN" altLang="en-US" dirty="0" smtClean="0"/>
              <a:t>枚举排列 </a:t>
            </a:r>
            <a:endParaRPr lang="zh-CN" altLang="en-US" dirty="0"/>
          </a:p>
        </p:txBody>
      </p:sp>
      <p:sp>
        <p:nvSpPr>
          <p:cNvPr id="7" name="文本框 6"/>
          <p:cNvSpPr txBox="1"/>
          <p:nvPr/>
        </p:nvSpPr>
        <p:spPr>
          <a:xfrm>
            <a:off x="755576" y="4149080"/>
            <a:ext cx="7632848" cy="2446824"/>
          </a:xfrm>
          <a:prstGeom prst="rect">
            <a:avLst/>
          </a:prstGeom>
          <a:noFill/>
        </p:spPr>
        <p:txBody>
          <a:bodyPr wrap="square" rtlCol="0">
            <a:spAutoFit/>
          </a:bodyPr>
          <a:lstStyle/>
          <a:p>
            <a:pPr indent="457200">
              <a:lnSpc>
                <a:spcPct val="150000"/>
              </a:lnSpc>
            </a:pPr>
            <a:r>
              <a:rPr lang="zh-CN" altLang="en-US" dirty="0"/>
              <a:t>这个方法看上去不错，可惜有一个小问题：输入</a:t>
            </a:r>
            <a:r>
              <a:rPr lang="en-US" altLang="zh-CN" dirty="0"/>
              <a:t>1 1 1</a:t>
            </a:r>
            <a:r>
              <a:rPr lang="zh-CN" altLang="en-US" dirty="0"/>
              <a:t>后，程序什么也不输出（正确答案应该是唯一的全排列</a:t>
            </a:r>
            <a:r>
              <a:rPr lang="en-US" altLang="zh-CN" dirty="0"/>
              <a:t>1 1 1</a:t>
            </a:r>
            <a:r>
              <a:rPr lang="zh-CN" altLang="en-US" dirty="0"/>
              <a:t>），原因在于，这样禁止</a:t>
            </a:r>
            <a:r>
              <a:rPr lang="en-US" altLang="zh-CN" dirty="0"/>
              <a:t>A</a:t>
            </a:r>
            <a:r>
              <a:rPr lang="zh-CN" altLang="en-US" dirty="0"/>
              <a:t>数组中出现重复，而在</a:t>
            </a:r>
            <a:r>
              <a:rPr lang="en-US" altLang="zh-CN" dirty="0"/>
              <a:t>P</a:t>
            </a:r>
            <a:r>
              <a:rPr lang="zh-CN" altLang="en-US" dirty="0"/>
              <a:t>中本来就有重复元素时，这个“禁令”是错误的。</a:t>
            </a:r>
            <a:endParaRPr lang="en-US" altLang="zh-CN" dirty="0"/>
          </a:p>
          <a:p>
            <a:pPr indent="457200">
              <a:lnSpc>
                <a:spcPct val="150000"/>
              </a:lnSpc>
            </a:pPr>
            <a:r>
              <a:rPr lang="zh-CN" altLang="en-US" dirty="0"/>
              <a:t>一个解决方法是统计</a:t>
            </a:r>
            <a:r>
              <a:rPr lang="en-US" altLang="zh-CN" dirty="0"/>
              <a:t>A[0]</a:t>
            </a:r>
            <a:r>
              <a:rPr lang="zh-CN" altLang="en-US" dirty="0"/>
              <a:t>～</a:t>
            </a:r>
            <a:r>
              <a:rPr lang="en-US" altLang="zh-CN" dirty="0"/>
              <a:t>A[cur-1]</a:t>
            </a:r>
            <a:r>
              <a:rPr lang="zh-CN" altLang="en-US" dirty="0"/>
              <a:t>中</a:t>
            </a:r>
            <a:r>
              <a:rPr lang="en-US" altLang="zh-CN" dirty="0"/>
              <a:t>P[</a:t>
            </a:r>
            <a:r>
              <a:rPr lang="en-US" altLang="zh-CN" dirty="0" err="1"/>
              <a:t>i</a:t>
            </a:r>
            <a:r>
              <a:rPr lang="en-US" altLang="zh-CN" dirty="0"/>
              <a:t>]</a:t>
            </a:r>
            <a:r>
              <a:rPr lang="zh-CN" altLang="en-US" dirty="0"/>
              <a:t>的出现次数</a:t>
            </a:r>
            <a:r>
              <a:rPr lang="en-US" altLang="zh-CN" dirty="0"/>
              <a:t>c1</a:t>
            </a:r>
            <a:r>
              <a:rPr lang="zh-CN" altLang="en-US" dirty="0"/>
              <a:t>，以及</a:t>
            </a:r>
            <a:r>
              <a:rPr lang="en-US" altLang="zh-CN" dirty="0"/>
              <a:t>P</a:t>
            </a:r>
            <a:r>
              <a:rPr lang="zh-CN" altLang="en-US" dirty="0"/>
              <a:t>数组中</a:t>
            </a:r>
            <a:r>
              <a:rPr lang="en-US" altLang="zh-CN" dirty="0"/>
              <a:t>P[</a:t>
            </a:r>
            <a:r>
              <a:rPr lang="en-US" altLang="zh-CN" dirty="0" err="1"/>
              <a:t>i</a:t>
            </a:r>
            <a:r>
              <a:rPr lang="en-US" altLang="zh-CN" dirty="0"/>
              <a:t>]</a:t>
            </a:r>
            <a:r>
              <a:rPr lang="zh-CN" altLang="en-US" dirty="0"/>
              <a:t>的出现次数</a:t>
            </a:r>
            <a:r>
              <a:rPr lang="en-US" altLang="zh-CN" dirty="0"/>
              <a:t>c2</a:t>
            </a:r>
            <a:r>
              <a:rPr lang="zh-CN" altLang="en-US" dirty="0"/>
              <a:t>。只要</a:t>
            </a:r>
            <a:r>
              <a:rPr lang="en-US" altLang="zh-CN" dirty="0"/>
              <a:t>c1&lt;c2</a:t>
            </a:r>
            <a:r>
              <a:rPr lang="zh-CN" altLang="en-US" dirty="0"/>
              <a:t>，就能递归调用。</a:t>
            </a:r>
            <a:endParaRPr lang="zh-CN" altLang="zh-CN" dirty="0"/>
          </a:p>
          <a:p>
            <a:endParaRPr lang="zh-CN" altLang="en-US" dirty="0"/>
          </a:p>
        </p:txBody>
      </p:sp>
    </p:spTree>
    <p:extLst>
      <p:ext uri="{BB962C8B-B14F-4D97-AF65-F5344CB8AC3E}">
        <p14:creationId xmlns:p14="http://schemas.microsoft.com/office/powerpoint/2010/main" val="395280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7.2 </a:t>
            </a:r>
            <a:r>
              <a:rPr lang="zh-CN" altLang="en-US" dirty="0"/>
              <a:t>枚举排列 </a:t>
            </a:r>
          </a:p>
        </p:txBody>
      </p:sp>
      <p:sp>
        <p:nvSpPr>
          <p:cNvPr id="4" name="矩形 3"/>
          <p:cNvSpPr/>
          <p:nvPr/>
        </p:nvSpPr>
        <p:spPr>
          <a:xfrm>
            <a:off x="539552" y="1340768"/>
            <a:ext cx="4572000" cy="369332"/>
          </a:xfrm>
          <a:prstGeom prst="rect">
            <a:avLst/>
          </a:prstGeom>
        </p:spPr>
        <p:txBody>
          <a:bodyPr>
            <a:spAutoFit/>
          </a:bodyPr>
          <a:lstStyle/>
          <a:p>
            <a:r>
              <a:rPr lang="en-US" altLang="zh-CN" b="1" dirty="0"/>
              <a:t>7.2.2 </a:t>
            </a:r>
            <a:r>
              <a:rPr lang="zh-CN" altLang="en-US" dirty="0"/>
              <a:t>生成可重集的排列 </a:t>
            </a:r>
          </a:p>
        </p:txBody>
      </p:sp>
      <p:sp>
        <p:nvSpPr>
          <p:cNvPr id="5" name="矩形 4"/>
          <p:cNvSpPr/>
          <p:nvPr/>
        </p:nvSpPr>
        <p:spPr>
          <a:xfrm>
            <a:off x="683568" y="1844824"/>
            <a:ext cx="5400600" cy="3970318"/>
          </a:xfrm>
          <a:prstGeom prst="rect">
            <a:avLst/>
          </a:prstGeom>
        </p:spPr>
        <p:txBody>
          <a:bodyPr wrap="square">
            <a:spAutoFit/>
          </a:bodyPr>
          <a:lstStyle/>
          <a:p>
            <a:r>
              <a:rPr lang="en-US" altLang="zh-CN" dirty="0"/>
              <a:t>void </a:t>
            </a:r>
            <a:r>
              <a:rPr lang="en-US" altLang="zh-CN" dirty="0" err="1"/>
              <a:t>print_permutation</a:t>
            </a:r>
            <a:r>
              <a:rPr lang="en-US" altLang="zh-CN" dirty="0"/>
              <a:t>(</a:t>
            </a:r>
            <a:r>
              <a:rPr lang="en-US" altLang="zh-CN" dirty="0" err="1"/>
              <a:t>int</a:t>
            </a:r>
            <a:r>
              <a:rPr lang="en-US" altLang="zh-CN" dirty="0"/>
              <a:t> n, </a:t>
            </a:r>
            <a:r>
              <a:rPr lang="en-US" altLang="zh-CN" dirty="0" err="1"/>
              <a:t>int</a:t>
            </a:r>
            <a:r>
              <a:rPr lang="en-US" altLang="zh-CN" dirty="0"/>
              <a:t>* </a:t>
            </a:r>
            <a:r>
              <a:rPr lang="en-US" altLang="zh-CN" dirty="0" smtClean="0"/>
              <a:t>P, </a:t>
            </a:r>
            <a:r>
              <a:rPr lang="en-US" altLang="zh-CN" dirty="0" err="1" smtClean="0"/>
              <a:t>int</a:t>
            </a:r>
            <a:r>
              <a:rPr lang="en-US" altLang="zh-CN" dirty="0"/>
              <a:t>* A, </a:t>
            </a:r>
            <a:r>
              <a:rPr lang="en-US" altLang="zh-CN" dirty="0" err="1"/>
              <a:t>int</a:t>
            </a:r>
            <a:r>
              <a:rPr lang="en-US" altLang="zh-CN" dirty="0"/>
              <a:t> cur) {</a:t>
            </a:r>
            <a:br>
              <a:rPr lang="en-US" altLang="zh-CN" dirty="0"/>
            </a:br>
            <a:r>
              <a:rPr lang="en-US" altLang="zh-CN" dirty="0"/>
              <a:t>     if(cur == n) { </a:t>
            </a:r>
            <a:br>
              <a:rPr lang="en-US" altLang="zh-CN" dirty="0"/>
            </a:br>
            <a:r>
              <a:rPr lang="en-US" altLang="zh-CN" dirty="0"/>
              <a:t>          for(</a:t>
            </a:r>
            <a:r>
              <a:rPr lang="en-US" altLang="zh-CN" dirty="0" err="1"/>
              <a:t>int</a:t>
            </a:r>
            <a:r>
              <a:rPr lang="en-US" altLang="zh-CN" dirty="0"/>
              <a:t> </a:t>
            </a:r>
            <a:r>
              <a:rPr lang="en-US" altLang="zh-CN" dirty="0" err="1"/>
              <a:t>i</a:t>
            </a:r>
            <a:r>
              <a:rPr lang="en-US" altLang="zh-CN" dirty="0"/>
              <a:t> = 0; </a:t>
            </a:r>
            <a:r>
              <a:rPr lang="en-US" altLang="zh-CN" dirty="0" err="1"/>
              <a:t>i</a:t>
            </a:r>
            <a:r>
              <a:rPr lang="en-US" altLang="zh-CN" dirty="0"/>
              <a:t> &lt; n; </a:t>
            </a:r>
            <a:r>
              <a:rPr lang="en-US" altLang="zh-CN" dirty="0" err="1"/>
              <a:t>i</a:t>
            </a:r>
            <a:r>
              <a:rPr lang="en-US" altLang="zh-CN" dirty="0"/>
              <a:t>++) </a:t>
            </a:r>
            <a:r>
              <a:rPr lang="en-US" altLang="zh-CN" dirty="0" err="1"/>
              <a:t>printf</a:t>
            </a:r>
            <a:r>
              <a:rPr lang="en-US" altLang="zh-CN" dirty="0"/>
              <a:t>("%d ", A[</a:t>
            </a:r>
            <a:r>
              <a:rPr lang="en-US" altLang="zh-CN" dirty="0" err="1"/>
              <a:t>i</a:t>
            </a:r>
            <a:r>
              <a:rPr lang="en-US" altLang="zh-CN" dirty="0"/>
              <a:t>]);</a:t>
            </a:r>
            <a:br>
              <a:rPr lang="en-US" altLang="zh-CN" dirty="0"/>
            </a:br>
            <a:r>
              <a:rPr lang="en-US" altLang="zh-CN" dirty="0"/>
              <a:t>          </a:t>
            </a:r>
            <a:r>
              <a:rPr lang="en-US" altLang="zh-CN" dirty="0" err="1"/>
              <a:t>printf</a:t>
            </a:r>
            <a:r>
              <a:rPr lang="en-US" altLang="zh-CN" dirty="0"/>
              <a:t>("\n");</a:t>
            </a:r>
            <a:br>
              <a:rPr lang="en-US" altLang="zh-CN" dirty="0"/>
            </a:br>
            <a:r>
              <a:rPr lang="en-US" altLang="zh-CN" dirty="0"/>
              <a:t>     } </a:t>
            </a:r>
            <a:br>
              <a:rPr lang="en-US" altLang="zh-CN" dirty="0"/>
            </a:br>
            <a:r>
              <a:rPr lang="en-US" altLang="zh-CN" dirty="0"/>
              <a:t>     else for(</a:t>
            </a:r>
            <a:r>
              <a:rPr lang="en-US" altLang="zh-CN" dirty="0" err="1"/>
              <a:t>int</a:t>
            </a:r>
            <a:r>
              <a:rPr lang="en-US" altLang="zh-CN" dirty="0"/>
              <a:t> </a:t>
            </a:r>
            <a:r>
              <a:rPr lang="en-US" altLang="zh-CN" dirty="0" err="1"/>
              <a:t>i</a:t>
            </a:r>
            <a:r>
              <a:rPr lang="en-US" altLang="zh-CN" dirty="0"/>
              <a:t> = 1; </a:t>
            </a:r>
            <a:r>
              <a:rPr lang="en-US" altLang="zh-CN" dirty="0" err="1"/>
              <a:t>i</a:t>
            </a:r>
            <a:r>
              <a:rPr lang="en-US" altLang="zh-CN" dirty="0"/>
              <a:t> &lt;= n; </a:t>
            </a:r>
            <a:r>
              <a:rPr lang="en-US" altLang="zh-CN" dirty="0" err="1"/>
              <a:t>i</a:t>
            </a:r>
            <a:r>
              <a:rPr lang="en-US" altLang="zh-CN" dirty="0"/>
              <a:t>++) </a:t>
            </a:r>
            <a:r>
              <a:rPr lang="en-US" altLang="zh-CN" dirty="0" smtClean="0"/>
              <a:t>{</a:t>
            </a:r>
          </a:p>
          <a:p>
            <a:r>
              <a:rPr lang="en-US" altLang="zh-CN" dirty="0"/>
              <a:t>        </a:t>
            </a:r>
            <a:r>
              <a:rPr lang="en-US" altLang="zh-CN" dirty="0" smtClean="0"/>
              <a:t>    </a:t>
            </a:r>
            <a:r>
              <a:rPr lang="en-US" altLang="zh-CN" dirty="0" err="1" smtClean="0"/>
              <a:t>int</a:t>
            </a:r>
            <a:r>
              <a:rPr lang="en-US" altLang="zh-CN" dirty="0" smtClean="0"/>
              <a:t> </a:t>
            </a:r>
            <a:r>
              <a:rPr lang="en-US" altLang="zh-CN" dirty="0"/>
              <a:t>c1 = 0, c2 = 0;</a:t>
            </a:r>
            <a:br>
              <a:rPr lang="en-US" altLang="zh-CN" dirty="0"/>
            </a:br>
            <a:r>
              <a:rPr lang="en-US" altLang="zh-CN" dirty="0" smtClean="0"/>
              <a:t>            for(</a:t>
            </a:r>
            <a:r>
              <a:rPr lang="en-US" altLang="zh-CN" dirty="0" err="1" smtClean="0"/>
              <a:t>int</a:t>
            </a:r>
            <a:r>
              <a:rPr lang="en-US" altLang="zh-CN" dirty="0" smtClean="0"/>
              <a:t> </a:t>
            </a:r>
            <a:r>
              <a:rPr lang="en-US" altLang="zh-CN" dirty="0"/>
              <a:t>j = 0; j &lt; cur; </a:t>
            </a:r>
            <a:r>
              <a:rPr lang="en-US" altLang="zh-CN" dirty="0" err="1"/>
              <a:t>j++</a:t>
            </a:r>
            <a:r>
              <a:rPr lang="en-US" altLang="zh-CN" dirty="0"/>
              <a:t>) if(A[j] == P[</a:t>
            </a:r>
            <a:r>
              <a:rPr lang="en-US" altLang="zh-CN" dirty="0" err="1"/>
              <a:t>i</a:t>
            </a:r>
            <a:r>
              <a:rPr lang="en-US" altLang="zh-CN" dirty="0"/>
              <a:t>]) c1++;</a:t>
            </a:r>
            <a:br>
              <a:rPr lang="en-US" altLang="zh-CN" dirty="0"/>
            </a:br>
            <a:r>
              <a:rPr lang="en-US" altLang="zh-CN" dirty="0" smtClean="0"/>
              <a:t>            for(</a:t>
            </a:r>
            <a:r>
              <a:rPr lang="en-US" altLang="zh-CN" dirty="0" err="1" smtClean="0"/>
              <a:t>int</a:t>
            </a:r>
            <a:r>
              <a:rPr lang="en-US" altLang="zh-CN" dirty="0" smtClean="0"/>
              <a:t> </a:t>
            </a:r>
            <a:r>
              <a:rPr lang="en-US" altLang="zh-CN" dirty="0"/>
              <a:t>j = 0; j &lt; n; </a:t>
            </a:r>
            <a:r>
              <a:rPr lang="en-US" altLang="zh-CN" dirty="0" err="1"/>
              <a:t>j++</a:t>
            </a:r>
            <a:r>
              <a:rPr lang="en-US" altLang="zh-CN" dirty="0"/>
              <a:t>) if(P[</a:t>
            </a:r>
            <a:r>
              <a:rPr lang="en-US" altLang="zh-CN" dirty="0" err="1"/>
              <a:t>i</a:t>
            </a:r>
            <a:r>
              <a:rPr lang="en-US" altLang="zh-CN" dirty="0"/>
              <a:t>] == P[j]) c2++;</a:t>
            </a:r>
            <a:br>
              <a:rPr lang="en-US" altLang="zh-CN" dirty="0"/>
            </a:br>
            <a:r>
              <a:rPr lang="en-US" altLang="zh-CN" dirty="0" smtClean="0"/>
              <a:t>            if(c1 </a:t>
            </a:r>
            <a:r>
              <a:rPr lang="en-US" altLang="zh-CN" dirty="0"/>
              <a:t>&lt; c2) {</a:t>
            </a:r>
            <a:br>
              <a:rPr lang="en-US" altLang="zh-CN" dirty="0"/>
            </a:br>
            <a:r>
              <a:rPr lang="en-US" altLang="zh-CN" dirty="0" smtClean="0"/>
              <a:t>            A[cur</a:t>
            </a:r>
            <a:r>
              <a:rPr lang="en-US" altLang="zh-CN" dirty="0"/>
              <a:t>] = P[</a:t>
            </a:r>
            <a:r>
              <a:rPr lang="en-US" altLang="zh-CN" dirty="0" err="1"/>
              <a:t>i</a:t>
            </a:r>
            <a:r>
              <a:rPr lang="en-US" altLang="zh-CN" dirty="0"/>
              <a:t>];</a:t>
            </a:r>
            <a:br>
              <a:rPr lang="en-US" altLang="zh-CN" dirty="0"/>
            </a:br>
            <a:r>
              <a:rPr lang="en-US" altLang="zh-CN" dirty="0" smtClean="0"/>
              <a:t>            </a:t>
            </a:r>
            <a:r>
              <a:rPr lang="en-US" altLang="zh-CN" dirty="0" err="1" smtClean="0"/>
              <a:t>print_permutation</a:t>
            </a:r>
            <a:r>
              <a:rPr lang="en-US" altLang="zh-CN" dirty="0" smtClean="0"/>
              <a:t>(n</a:t>
            </a:r>
            <a:r>
              <a:rPr lang="en-US" altLang="zh-CN" dirty="0"/>
              <a:t>, P, A, cur+1);</a:t>
            </a:r>
            <a:br>
              <a:rPr lang="en-US" altLang="zh-CN" dirty="0"/>
            </a:br>
            <a:r>
              <a:rPr lang="en-US" altLang="zh-CN" dirty="0" smtClean="0"/>
              <a:t>     } </a:t>
            </a:r>
            <a:r>
              <a:rPr lang="en-US" altLang="zh-CN" dirty="0"/>
              <a:t/>
            </a:r>
            <a:br>
              <a:rPr lang="en-US" altLang="zh-CN" dirty="0"/>
            </a:br>
            <a:r>
              <a:rPr lang="en-US" altLang="zh-CN" dirty="0" smtClean="0"/>
              <a:t>}</a:t>
            </a:r>
            <a:endParaRPr lang="zh-CN" altLang="zh-CN" dirty="0"/>
          </a:p>
        </p:txBody>
      </p:sp>
    </p:spTree>
    <p:extLst>
      <p:ext uri="{BB962C8B-B14F-4D97-AF65-F5344CB8AC3E}">
        <p14:creationId xmlns:p14="http://schemas.microsoft.com/office/powerpoint/2010/main" val="13174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7.2 </a:t>
            </a:r>
            <a:r>
              <a:rPr lang="zh-CN" altLang="en-US" dirty="0"/>
              <a:t>枚举排列 </a:t>
            </a:r>
          </a:p>
        </p:txBody>
      </p:sp>
      <p:sp>
        <p:nvSpPr>
          <p:cNvPr id="4" name="矩形 3"/>
          <p:cNvSpPr/>
          <p:nvPr/>
        </p:nvSpPr>
        <p:spPr>
          <a:xfrm>
            <a:off x="467544" y="1772816"/>
            <a:ext cx="4572000" cy="369332"/>
          </a:xfrm>
          <a:prstGeom prst="rect">
            <a:avLst/>
          </a:prstGeom>
        </p:spPr>
        <p:txBody>
          <a:bodyPr>
            <a:spAutoFit/>
          </a:bodyPr>
          <a:lstStyle/>
          <a:p>
            <a:r>
              <a:rPr lang="en-US" altLang="zh-CN" b="1" dirty="0"/>
              <a:t>7.2.3 </a:t>
            </a:r>
            <a:r>
              <a:rPr lang="zh-CN" altLang="en-US" dirty="0"/>
              <a:t>解答树 </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3688" y="4581128"/>
            <a:ext cx="5112568" cy="8124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 y="2142148"/>
            <a:ext cx="9121775" cy="2324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矩形 2"/>
          <p:cNvSpPr/>
          <p:nvPr/>
        </p:nvSpPr>
        <p:spPr>
          <a:xfrm>
            <a:off x="1331640" y="5393546"/>
            <a:ext cx="6408712" cy="1200329"/>
          </a:xfrm>
          <a:prstGeom prst="rect">
            <a:avLst/>
          </a:prstGeom>
        </p:spPr>
        <p:txBody>
          <a:bodyPr wrap="square">
            <a:spAutoFit/>
          </a:bodyPr>
          <a:lstStyle/>
          <a:p>
            <a:r>
              <a:rPr lang="zh-CN" altLang="en-US" dirty="0" smtClean="0"/>
              <a:t>提示：可以</a:t>
            </a:r>
            <a:r>
              <a:rPr lang="zh-CN" altLang="en-US" dirty="0"/>
              <a:t>写一个程序，输出 随着</a:t>
            </a:r>
            <a:r>
              <a:rPr lang="en-US" altLang="zh-CN" i="1" dirty="0"/>
              <a:t>n</a:t>
            </a:r>
            <a:r>
              <a:rPr lang="zh-CN" altLang="en-US" dirty="0"/>
              <a:t>增大时的变化，并</a:t>
            </a:r>
            <a:r>
              <a:rPr lang="zh-CN" altLang="en-US" dirty="0" smtClean="0"/>
              <a:t>发现</a:t>
            </a:r>
            <a:r>
              <a:rPr lang="zh-CN" altLang="en-US" dirty="0"/>
              <a:t>它能很快收敛。 这就是计算机的优点之一</a:t>
            </a:r>
            <a:r>
              <a:rPr lang="en-US" altLang="zh-CN" dirty="0"/>
              <a:t>——</a:t>
            </a:r>
            <a:r>
              <a:rPr lang="zh-CN" altLang="en-US" dirty="0"/>
              <a:t>可以通过模拟避开数学推导。 即使无法</a:t>
            </a:r>
            <a:r>
              <a:rPr lang="zh-CN" altLang="en-US" dirty="0" smtClean="0"/>
              <a:t>严密而</a:t>
            </a:r>
            <a:r>
              <a:rPr lang="zh-CN" altLang="en-US" dirty="0"/>
              <a:t>精确地求解，也可以找到令人信服的实验数据。 </a:t>
            </a:r>
          </a:p>
        </p:txBody>
      </p:sp>
    </p:spTree>
    <p:extLst>
      <p:ext uri="{BB962C8B-B14F-4D97-AF65-F5344CB8AC3E}">
        <p14:creationId xmlns:p14="http://schemas.microsoft.com/office/powerpoint/2010/main" val="105071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7.2 </a:t>
            </a:r>
            <a:r>
              <a:rPr lang="zh-CN" altLang="en-US" dirty="0"/>
              <a:t>枚举排列 </a:t>
            </a:r>
          </a:p>
        </p:txBody>
      </p:sp>
      <p:sp>
        <p:nvSpPr>
          <p:cNvPr id="4" name="矩形 3"/>
          <p:cNvSpPr/>
          <p:nvPr/>
        </p:nvSpPr>
        <p:spPr>
          <a:xfrm>
            <a:off x="447008" y="1484784"/>
            <a:ext cx="4572000" cy="369332"/>
          </a:xfrm>
          <a:prstGeom prst="rect">
            <a:avLst/>
          </a:prstGeom>
        </p:spPr>
        <p:txBody>
          <a:bodyPr>
            <a:spAutoFit/>
          </a:bodyPr>
          <a:lstStyle/>
          <a:p>
            <a:r>
              <a:rPr lang="en-US" altLang="zh-CN" b="1" dirty="0"/>
              <a:t>7.2.4 </a:t>
            </a:r>
            <a:r>
              <a:rPr lang="zh-CN" altLang="en-US" dirty="0"/>
              <a:t>下一个排列 </a:t>
            </a:r>
          </a:p>
        </p:txBody>
      </p:sp>
      <p:sp>
        <p:nvSpPr>
          <p:cNvPr id="5" name="矩形 4"/>
          <p:cNvSpPr/>
          <p:nvPr/>
        </p:nvSpPr>
        <p:spPr>
          <a:xfrm>
            <a:off x="611560" y="1856568"/>
            <a:ext cx="5400600" cy="5078313"/>
          </a:xfrm>
          <a:prstGeom prst="rect">
            <a:avLst/>
          </a:prstGeom>
        </p:spPr>
        <p:txBody>
          <a:bodyPr wrap="square">
            <a:spAutoFit/>
          </a:bodyPr>
          <a:lstStyle/>
          <a:p>
            <a:pPr fontAlgn="ctr"/>
            <a:r>
              <a:rPr lang="en-US" altLang="zh-CN" dirty="0"/>
              <a:t>#include&lt;</a:t>
            </a:r>
            <a:r>
              <a:rPr lang="en-US" altLang="zh-CN" dirty="0" err="1"/>
              <a:t>cstdio</a:t>
            </a:r>
            <a:r>
              <a:rPr lang="en-US" altLang="zh-CN" dirty="0"/>
              <a:t>&gt;</a:t>
            </a:r>
            <a:br>
              <a:rPr lang="en-US" altLang="zh-CN" dirty="0"/>
            </a:br>
            <a:r>
              <a:rPr lang="en-US" altLang="zh-CN" dirty="0"/>
              <a:t>#include&lt;algorithm&gt; //</a:t>
            </a:r>
            <a:r>
              <a:rPr lang="zh-CN" altLang="zh-CN" dirty="0"/>
              <a:t>包含</a:t>
            </a:r>
            <a:r>
              <a:rPr lang="en-US" altLang="zh-CN" dirty="0" err="1"/>
              <a:t>next_permutation</a:t>
            </a:r>
            <a:r>
              <a:rPr lang="en-US" altLang="zh-CN" dirty="0"/>
              <a:t/>
            </a:r>
            <a:br>
              <a:rPr lang="en-US" altLang="zh-CN" dirty="0"/>
            </a:br>
            <a:r>
              <a:rPr lang="en-US" altLang="zh-CN" dirty="0"/>
              <a:t>using namespace </a:t>
            </a:r>
            <a:r>
              <a:rPr lang="en-US" altLang="zh-CN" dirty="0" err="1"/>
              <a:t>std</a:t>
            </a:r>
            <a:r>
              <a:rPr lang="en-US" altLang="zh-CN" dirty="0"/>
              <a:t>;</a:t>
            </a:r>
            <a:br>
              <a:rPr lang="en-US" altLang="zh-CN" dirty="0"/>
            </a:br>
            <a:r>
              <a:rPr lang="en-US" altLang="zh-CN" dirty="0" err="1"/>
              <a:t>int</a:t>
            </a:r>
            <a:r>
              <a:rPr lang="en-US" altLang="zh-CN" dirty="0"/>
              <a:t> main( ) {</a:t>
            </a:r>
            <a:br>
              <a:rPr lang="en-US" altLang="zh-CN" dirty="0"/>
            </a:br>
            <a:r>
              <a:rPr lang="en-US" altLang="zh-CN" dirty="0" smtClean="0"/>
              <a:t>     </a:t>
            </a:r>
            <a:r>
              <a:rPr lang="en-US" altLang="zh-CN" dirty="0" err="1" smtClean="0"/>
              <a:t>int</a:t>
            </a:r>
            <a:r>
              <a:rPr lang="en-US" altLang="zh-CN" dirty="0" smtClean="0"/>
              <a:t> </a:t>
            </a:r>
            <a:r>
              <a:rPr lang="en-US" altLang="zh-CN" dirty="0"/>
              <a:t>n, p[10];</a:t>
            </a:r>
            <a:br>
              <a:rPr lang="en-US" altLang="zh-CN" dirty="0"/>
            </a:br>
            <a:r>
              <a:rPr lang="en-US" altLang="zh-CN" dirty="0" smtClean="0"/>
              <a:t>     </a:t>
            </a:r>
            <a:r>
              <a:rPr lang="en-US" altLang="zh-CN" dirty="0" err="1" smtClean="0"/>
              <a:t>scanf</a:t>
            </a:r>
            <a:r>
              <a:rPr lang="en-US" altLang="zh-CN" dirty="0"/>
              <a:t>("%d", &amp;n);</a:t>
            </a:r>
            <a:br>
              <a:rPr lang="en-US" altLang="zh-CN" dirty="0"/>
            </a:br>
            <a:r>
              <a:rPr lang="en-US" altLang="zh-CN" dirty="0" smtClean="0"/>
              <a:t>     for(</a:t>
            </a:r>
            <a:r>
              <a:rPr lang="en-US" altLang="zh-CN" dirty="0" err="1" smtClean="0"/>
              <a:t>int</a:t>
            </a:r>
            <a:r>
              <a:rPr lang="en-US" altLang="zh-CN" dirty="0" smtClean="0"/>
              <a:t> </a:t>
            </a:r>
            <a:r>
              <a:rPr lang="en-US" altLang="zh-CN" dirty="0" err="1"/>
              <a:t>i</a:t>
            </a:r>
            <a:r>
              <a:rPr lang="en-US" altLang="zh-CN" dirty="0"/>
              <a:t> = 0; </a:t>
            </a:r>
            <a:r>
              <a:rPr lang="en-US" altLang="zh-CN" dirty="0" err="1"/>
              <a:t>i</a:t>
            </a:r>
            <a:r>
              <a:rPr lang="en-US" altLang="zh-CN" dirty="0"/>
              <a:t> &lt; n; </a:t>
            </a:r>
            <a:r>
              <a:rPr lang="en-US" altLang="zh-CN" dirty="0" err="1"/>
              <a:t>i</a:t>
            </a:r>
            <a:r>
              <a:rPr lang="en-US" altLang="zh-CN" dirty="0"/>
              <a:t>++) </a:t>
            </a:r>
            <a:r>
              <a:rPr lang="en-US" altLang="zh-CN" dirty="0" err="1"/>
              <a:t>scanf</a:t>
            </a:r>
            <a:r>
              <a:rPr lang="en-US" altLang="zh-CN" dirty="0"/>
              <a:t>("%d", &amp;p[</a:t>
            </a:r>
            <a:r>
              <a:rPr lang="en-US" altLang="zh-CN" dirty="0" err="1"/>
              <a:t>i</a:t>
            </a:r>
            <a:r>
              <a:rPr lang="en-US" altLang="zh-CN" dirty="0"/>
              <a:t>]);</a:t>
            </a:r>
            <a:br>
              <a:rPr lang="en-US" altLang="zh-CN" dirty="0"/>
            </a:br>
            <a:r>
              <a:rPr lang="en-US" altLang="zh-CN" dirty="0" smtClean="0"/>
              <a:t>     sort(p</a:t>
            </a:r>
            <a:r>
              <a:rPr lang="en-US" altLang="zh-CN" dirty="0"/>
              <a:t>, </a:t>
            </a:r>
            <a:r>
              <a:rPr lang="en-US" altLang="zh-CN" dirty="0" err="1"/>
              <a:t>p+n</a:t>
            </a:r>
            <a:r>
              <a:rPr lang="en-US" altLang="zh-CN" dirty="0"/>
              <a:t>); </a:t>
            </a:r>
            <a:endParaRPr lang="zh-CN" altLang="zh-CN" dirty="0"/>
          </a:p>
          <a:p>
            <a:pPr fontAlgn="ctr"/>
            <a:r>
              <a:rPr lang="en-US" altLang="zh-CN" dirty="0" smtClean="0"/>
              <a:t>     //</a:t>
            </a:r>
            <a:r>
              <a:rPr lang="zh-CN" altLang="zh-CN" dirty="0"/>
              <a:t>排序，得到</a:t>
            </a:r>
            <a:r>
              <a:rPr lang="en-US" altLang="zh-CN" dirty="0"/>
              <a:t>p</a:t>
            </a:r>
            <a:r>
              <a:rPr lang="zh-CN" altLang="zh-CN" dirty="0"/>
              <a:t>的最小</a:t>
            </a:r>
            <a:r>
              <a:rPr lang="zh-CN" altLang="zh-CN" dirty="0" smtClean="0"/>
              <a:t>排列</a:t>
            </a:r>
            <a:r>
              <a:rPr lang="en-US" altLang="zh-CN" dirty="0" smtClean="0"/>
              <a:t>     </a:t>
            </a:r>
            <a:endParaRPr lang="zh-CN" altLang="zh-CN" dirty="0"/>
          </a:p>
          <a:p>
            <a:pPr fontAlgn="ctr"/>
            <a:r>
              <a:rPr lang="nn-NO" altLang="zh-CN" dirty="0" smtClean="0"/>
              <a:t>     do </a:t>
            </a:r>
            <a:r>
              <a:rPr lang="nn-NO" altLang="zh-CN" dirty="0"/>
              <a:t>{</a:t>
            </a:r>
            <a:br>
              <a:rPr lang="nn-NO" altLang="zh-CN" dirty="0"/>
            </a:br>
            <a:r>
              <a:rPr lang="nn-NO" altLang="zh-CN" dirty="0" smtClean="0"/>
              <a:t>            for(int </a:t>
            </a:r>
            <a:r>
              <a:rPr lang="nn-NO" altLang="zh-CN" dirty="0"/>
              <a:t>i = 0; i &lt; n; i++) printf("%d ", p[i]); </a:t>
            </a:r>
            <a:endParaRPr lang="zh-CN" altLang="zh-CN" dirty="0"/>
          </a:p>
          <a:p>
            <a:pPr fontAlgn="ctr"/>
            <a:r>
              <a:rPr lang="en-US" altLang="zh-CN" dirty="0" smtClean="0"/>
              <a:t>            //</a:t>
            </a:r>
            <a:r>
              <a:rPr lang="zh-CN" altLang="zh-CN" dirty="0"/>
              <a:t>输出排列</a:t>
            </a:r>
            <a:r>
              <a:rPr lang="en-US" altLang="zh-CN" dirty="0"/>
              <a:t>p</a:t>
            </a:r>
            <a:endParaRPr lang="zh-CN" altLang="zh-CN" dirty="0"/>
          </a:p>
          <a:p>
            <a:pPr fontAlgn="ctr"/>
            <a:r>
              <a:rPr lang="en-US" altLang="zh-CN" dirty="0" smtClean="0"/>
              <a:t>            </a:t>
            </a:r>
            <a:r>
              <a:rPr lang="en-US" altLang="zh-CN" dirty="0" err="1" smtClean="0"/>
              <a:t>printf</a:t>
            </a:r>
            <a:r>
              <a:rPr lang="en-US" altLang="zh-CN" dirty="0"/>
              <a:t>("\n");</a:t>
            </a:r>
            <a:br>
              <a:rPr lang="en-US" altLang="zh-CN" dirty="0"/>
            </a:br>
            <a:r>
              <a:rPr lang="en-US" altLang="zh-CN" dirty="0" smtClean="0"/>
              <a:t>      } </a:t>
            </a:r>
            <a:r>
              <a:rPr lang="en-US" altLang="zh-CN" dirty="0"/>
              <a:t>while(</a:t>
            </a:r>
            <a:r>
              <a:rPr lang="en-US" altLang="zh-CN" dirty="0" err="1"/>
              <a:t>next_permutation</a:t>
            </a:r>
            <a:r>
              <a:rPr lang="en-US" altLang="zh-CN" dirty="0"/>
              <a:t>(p, </a:t>
            </a:r>
            <a:r>
              <a:rPr lang="en-US" altLang="zh-CN" dirty="0" err="1"/>
              <a:t>p+n</a:t>
            </a:r>
            <a:r>
              <a:rPr lang="en-US" altLang="zh-CN" dirty="0"/>
              <a:t>)); </a:t>
            </a:r>
            <a:endParaRPr lang="zh-CN" altLang="zh-CN" dirty="0"/>
          </a:p>
          <a:p>
            <a:pPr fontAlgn="ctr"/>
            <a:r>
              <a:rPr lang="en-US" altLang="zh-CN" dirty="0" smtClean="0"/>
              <a:t>      //</a:t>
            </a:r>
            <a:r>
              <a:rPr lang="zh-CN" altLang="zh-CN" dirty="0"/>
              <a:t>求下一个</a:t>
            </a:r>
            <a:r>
              <a:rPr lang="zh-CN" altLang="zh-CN" dirty="0" smtClean="0"/>
              <a:t>排列</a:t>
            </a:r>
            <a:endParaRPr lang="en-US" altLang="zh-CN" dirty="0" smtClean="0"/>
          </a:p>
          <a:p>
            <a:pPr fontAlgn="ctr"/>
            <a:r>
              <a:rPr lang="en-US" altLang="zh-CN" dirty="0" smtClean="0"/>
              <a:t>      return </a:t>
            </a:r>
            <a:r>
              <a:rPr lang="en-US" altLang="zh-CN" dirty="0"/>
              <a:t>0</a:t>
            </a:r>
            <a:r>
              <a:rPr lang="en-US" altLang="zh-CN" dirty="0" smtClean="0"/>
              <a:t>;  </a:t>
            </a:r>
            <a:r>
              <a:rPr lang="en-US" altLang="zh-CN" dirty="0"/>
              <a:t/>
            </a:r>
            <a:br>
              <a:rPr lang="en-US" altLang="zh-CN" dirty="0"/>
            </a:br>
            <a:r>
              <a:rPr lang="en-US" altLang="zh-CN" dirty="0"/>
              <a:t>} </a:t>
            </a:r>
            <a:br>
              <a:rPr lang="en-US" altLang="zh-CN" dirty="0"/>
            </a:br>
            <a:endParaRPr lang="zh-CN" altLang="zh-CN" dirty="0"/>
          </a:p>
        </p:txBody>
      </p:sp>
      <p:sp>
        <p:nvSpPr>
          <p:cNvPr id="7" name="矩形 6"/>
          <p:cNvSpPr/>
          <p:nvPr/>
        </p:nvSpPr>
        <p:spPr>
          <a:xfrm>
            <a:off x="5868144" y="1988840"/>
            <a:ext cx="2376264" cy="3416320"/>
          </a:xfrm>
          <a:prstGeom prst="rect">
            <a:avLst/>
          </a:prstGeom>
        </p:spPr>
        <p:txBody>
          <a:bodyPr wrap="square">
            <a:spAutoFit/>
          </a:bodyPr>
          <a:lstStyle/>
          <a:p>
            <a:pPr fontAlgn="ctr"/>
            <a:r>
              <a:rPr lang="zh-CN" altLang="en-US" dirty="0" smtClean="0"/>
              <a:t>         枚举</a:t>
            </a:r>
            <a:r>
              <a:rPr lang="zh-CN" altLang="en-US" dirty="0"/>
              <a:t>所有排列的另一个方法是从字典序最小排列开始，不停调用“求下一个排列”的</a:t>
            </a:r>
            <a:r>
              <a:rPr lang="zh-CN" altLang="en-US" dirty="0" smtClean="0"/>
              <a:t>过程</a:t>
            </a:r>
            <a:r>
              <a:rPr lang="zh-CN" altLang="en-US" dirty="0"/>
              <a:t>。 如何求下一个排列呢？</a:t>
            </a:r>
            <a:r>
              <a:rPr lang="en-US" altLang="zh-CN" dirty="0"/>
              <a:t>C++</a:t>
            </a:r>
            <a:r>
              <a:rPr lang="zh-CN" altLang="en-US" dirty="0"/>
              <a:t>的</a:t>
            </a:r>
            <a:r>
              <a:rPr lang="en-US" altLang="zh-CN" dirty="0"/>
              <a:t>STL</a:t>
            </a:r>
            <a:r>
              <a:rPr lang="zh-CN" altLang="en-US" dirty="0"/>
              <a:t>中提供了一个库函数</a:t>
            </a:r>
            <a:r>
              <a:rPr lang="en-US" altLang="zh-CN" dirty="0" err="1"/>
              <a:t>next_permutation</a:t>
            </a:r>
            <a:r>
              <a:rPr lang="zh-CN" altLang="en-US" dirty="0"/>
              <a:t>。 </a:t>
            </a:r>
            <a:r>
              <a:rPr lang="zh-CN" altLang="en-US" dirty="0" smtClean="0"/>
              <a:t>看看左面的代码</a:t>
            </a:r>
            <a:r>
              <a:rPr lang="zh-CN" altLang="en-US" dirty="0"/>
              <a:t>片段，就会明白如何使用它了。</a:t>
            </a:r>
            <a:r>
              <a:rPr lang="zh-CN" altLang="en-US" dirty="0"/>
              <a:t> </a:t>
            </a:r>
            <a:br>
              <a:rPr lang="zh-CN" altLang="en-US" dirty="0"/>
            </a:br>
            <a:endParaRPr lang="zh-CN" altLang="zh-CN" dirty="0"/>
          </a:p>
        </p:txBody>
      </p:sp>
    </p:spTree>
    <p:extLst>
      <p:ext uri="{BB962C8B-B14F-4D97-AF65-F5344CB8AC3E}">
        <p14:creationId xmlns:p14="http://schemas.microsoft.com/office/powerpoint/2010/main" val="314775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7.3 </a:t>
            </a:r>
            <a:r>
              <a:rPr lang="zh-CN" altLang="en-US" dirty="0"/>
              <a:t>子集生成 </a:t>
            </a:r>
          </a:p>
        </p:txBody>
      </p:sp>
      <p:sp>
        <p:nvSpPr>
          <p:cNvPr id="5" name="矩形 4"/>
          <p:cNvSpPr/>
          <p:nvPr/>
        </p:nvSpPr>
        <p:spPr>
          <a:xfrm>
            <a:off x="611560" y="1856568"/>
            <a:ext cx="7920880" cy="923330"/>
          </a:xfrm>
          <a:prstGeom prst="rect">
            <a:avLst/>
          </a:prstGeom>
        </p:spPr>
        <p:txBody>
          <a:bodyPr wrap="square">
            <a:spAutoFit/>
          </a:bodyPr>
          <a:lstStyle/>
          <a:p>
            <a:pPr fontAlgn="ctr"/>
            <a:r>
              <a:rPr lang="zh-CN" altLang="en-US" dirty="0" smtClean="0"/>
              <a:t>         本</a:t>
            </a:r>
            <a:r>
              <a:rPr lang="zh-CN" altLang="en-US" dirty="0"/>
              <a:t>节介绍子集生成算法：给定一个集合，枚举所有</a:t>
            </a:r>
            <a:r>
              <a:rPr lang="zh-CN" altLang="en-US" dirty="0" smtClean="0"/>
              <a:t>可能</a:t>
            </a:r>
            <a:r>
              <a:rPr lang="zh-CN" altLang="en-US" dirty="0"/>
              <a:t>的子集。 为了简单起见，本节讨论的集合中没有重复元素。</a:t>
            </a:r>
            <a:r>
              <a:rPr lang="zh-CN" altLang="en-US" dirty="0"/>
              <a:t> </a:t>
            </a:r>
            <a:r>
              <a:rPr lang="zh-CN" altLang="en-US" dirty="0" smtClean="0"/>
              <a:t>本节主要介绍</a:t>
            </a:r>
            <a:r>
              <a:rPr lang="en-US" altLang="zh-CN" dirty="0" smtClean="0"/>
              <a:t>3</a:t>
            </a:r>
            <a:r>
              <a:rPr lang="zh-CN" altLang="en-US" dirty="0" smtClean="0"/>
              <a:t>中方法：</a:t>
            </a:r>
            <a:r>
              <a:rPr lang="zh-CN" altLang="en-US" dirty="0"/>
              <a:t/>
            </a:r>
            <a:br>
              <a:rPr lang="zh-CN" altLang="en-US" dirty="0"/>
            </a:br>
            <a:endParaRPr lang="zh-CN" altLang="zh-CN" dirty="0"/>
          </a:p>
        </p:txBody>
      </p:sp>
      <p:sp>
        <p:nvSpPr>
          <p:cNvPr id="7" name="Rectangle 1"/>
          <p:cNvSpPr>
            <a:spLocks noChangeArrowheads="1"/>
          </p:cNvSpPr>
          <p:nvPr/>
        </p:nvSpPr>
        <p:spPr bwMode="auto">
          <a:xfrm>
            <a:off x="1952625" y="3703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8" name="矩形 7"/>
          <p:cNvSpPr/>
          <p:nvPr/>
        </p:nvSpPr>
        <p:spPr>
          <a:xfrm>
            <a:off x="577594" y="2779898"/>
            <a:ext cx="6226653" cy="1384995"/>
          </a:xfrm>
          <a:prstGeom prst="rect">
            <a:avLst/>
          </a:prstGeom>
        </p:spPr>
        <p:txBody>
          <a:bodyPr wrap="square">
            <a:spAutoFit/>
          </a:bodyPr>
          <a:lstStyle/>
          <a:p>
            <a:r>
              <a:rPr lang="en-US" altLang="zh-CN" sz="2800" b="1" dirty="0" smtClean="0"/>
              <a:t>1 </a:t>
            </a:r>
            <a:r>
              <a:rPr lang="zh-CN" altLang="en-US" sz="2800" dirty="0"/>
              <a:t>增量构造</a:t>
            </a:r>
            <a:r>
              <a:rPr lang="zh-CN" altLang="en-US" sz="2800" dirty="0" smtClean="0"/>
              <a:t>法</a:t>
            </a:r>
            <a:endParaRPr lang="en-US" altLang="zh-CN" sz="2800" dirty="0" smtClean="0"/>
          </a:p>
          <a:p>
            <a:r>
              <a:rPr lang="en-US" altLang="zh-CN" sz="2800" b="1" dirty="0"/>
              <a:t>2 </a:t>
            </a:r>
            <a:r>
              <a:rPr lang="zh-CN" altLang="en-US" sz="2800" dirty="0" smtClean="0"/>
              <a:t>位</a:t>
            </a:r>
            <a:r>
              <a:rPr lang="zh-CN" altLang="en-US" sz="2800" dirty="0"/>
              <a:t>向量法 </a:t>
            </a:r>
          </a:p>
          <a:p>
            <a:r>
              <a:rPr lang="en-US" altLang="zh-CN" sz="2800" b="1" dirty="0"/>
              <a:t>3 </a:t>
            </a:r>
            <a:r>
              <a:rPr lang="zh-CN" altLang="en-US" sz="2800" dirty="0" smtClean="0"/>
              <a:t>二进制</a:t>
            </a:r>
            <a:r>
              <a:rPr lang="zh-CN" altLang="en-US" sz="2800" dirty="0"/>
              <a:t>法 </a:t>
            </a:r>
          </a:p>
        </p:txBody>
      </p:sp>
    </p:spTree>
    <p:extLst>
      <p:ext uri="{BB962C8B-B14F-4D97-AF65-F5344CB8AC3E}">
        <p14:creationId xmlns:p14="http://schemas.microsoft.com/office/powerpoint/2010/main" val="2828985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7.3 </a:t>
            </a:r>
            <a:r>
              <a:rPr lang="zh-CN" altLang="en-US" dirty="0"/>
              <a:t>子集生成 </a:t>
            </a:r>
          </a:p>
        </p:txBody>
      </p:sp>
      <p:sp>
        <p:nvSpPr>
          <p:cNvPr id="4" name="矩形 3"/>
          <p:cNvSpPr/>
          <p:nvPr/>
        </p:nvSpPr>
        <p:spPr>
          <a:xfrm>
            <a:off x="447008" y="1484784"/>
            <a:ext cx="8949528" cy="646331"/>
          </a:xfrm>
          <a:prstGeom prst="rect">
            <a:avLst/>
          </a:prstGeom>
        </p:spPr>
        <p:txBody>
          <a:bodyPr wrap="square">
            <a:spAutoFit/>
          </a:bodyPr>
          <a:lstStyle/>
          <a:p>
            <a:r>
              <a:rPr lang="en-US" altLang="zh-CN" b="1" dirty="0"/>
              <a:t>7.3.1 </a:t>
            </a:r>
            <a:r>
              <a:rPr lang="zh-CN" altLang="en-US" dirty="0"/>
              <a:t>增量构造</a:t>
            </a:r>
            <a:r>
              <a:rPr lang="zh-CN" altLang="en-US" dirty="0" smtClean="0"/>
              <a:t>法    </a:t>
            </a:r>
            <a:r>
              <a:rPr lang="zh-CN" altLang="en-US" sz="1400" dirty="0" smtClean="0">
                <a:solidFill>
                  <a:srgbClr val="00B0F0"/>
                </a:solidFill>
                <a:latin typeface="ArialUnicodeMS"/>
              </a:rPr>
              <a:t>一</a:t>
            </a:r>
            <a:r>
              <a:rPr lang="zh-CN" altLang="en-US" sz="1400" dirty="0">
                <a:solidFill>
                  <a:srgbClr val="00B0F0"/>
                </a:solidFill>
                <a:latin typeface="ArialUnicodeMS"/>
              </a:rPr>
              <a:t>次选出一个元素放到集合</a:t>
            </a:r>
            <a:endParaRPr lang="zh-CN" altLang="en-US" sz="1400" dirty="0">
              <a:solidFill>
                <a:srgbClr val="00B0F0"/>
              </a:solidFill>
            </a:endParaRPr>
          </a:p>
          <a:p>
            <a:r>
              <a:rPr lang="zh-CN" altLang="en-US" dirty="0" smtClean="0"/>
              <a:t> </a:t>
            </a:r>
            <a:endParaRPr lang="zh-CN" altLang="en-US" dirty="0"/>
          </a:p>
        </p:txBody>
      </p:sp>
      <p:sp>
        <p:nvSpPr>
          <p:cNvPr id="5" name="矩形 4"/>
          <p:cNvSpPr/>
          <p:nvPr/>
        </p:nvSpPr>
        <p:spPr>
          <a:xfrm>
            <a:off x="611560" y="1856568"/>
            <a:ext cx="5400600" cy="3693319"/>
          </a:xfrm>
          <a:prstGeom prst="rect">
            <a:avLst/>
          </a:prstGeom>
        </p:spPr>
        <p:txBody>
          <a:bodyPr wrap="square">
            <a:spAutoFit/>
          </a:bodyPr>
          <a:lstStyle/>
          <a:p>
            <a:pPr fontAlgn="ctr"/>
            <a:r>
              <a:rPr lang="en-US" altLang="zh-CN" dirty="0"/>
              <a:t>void </a:t>
            </a:r>
            <a:r>
              <a:rPr lang="en-US" altLang="zh-CN" dirty="0" err="1"/>
              <a:t>print_subset</a:t>
            </a:r>
            <a:r>
              <a:rPr lang="en-US" altLang="zh-CN" dirty="0"/>
              <a:t>(</a:t>
            </a:r>
            <a:r>
              <a:rPr lang="en-US" altLang="zh-CN" dirty="0" err="1"/>
              <a:t>int</a:t>
            </a:r>
            <a:r>
              <a:rPr lang="en-US" altLang="zh-CN" dirty="0"/>
              <a:t> n, </a:t>
            </a:r>
            <a:r>
              <a:rPr lang="en-US" altLang="zh-CN" dirty="0" err="1"/>
              <a:t>int</a:t>
            </a:r>
            <a:r>
              <a:rPr lang="en-US" altLang="zh-CN" dirty="0"/>
              <a:t>* A, </a:t>
            </a:r>
            <a:r>
              <a:rPr lang="en-US" altLang="zh-CN" dirty="0" err="1"/>
              <a:t>int</a:t>
            </a:r>
            <a:r>
              <a:rPr lang="en-US" altLang="zh-CN" dirty="0"/>
              <a:t> cur) {</a:t>
            </a:r>
            <a:br>
              <a:rPr lang="en-US" altLang="zh-CN" dirty="0"/>
            </a:br>
            <a:r>
              <a:rPr lang="en-US" altLang="zh-CN" dirty="0" smtClean="0"/>
              <a:t>      for(</a:t>
            </a:r>
            <a:r>
              <a:rPr lang="en-US" altLang="zh-CN" dirty="0" err="1" smtClean="0"/>
              <a:t>int</a:t>
            </a:r>
            <a:r>
              <a:rPr lang="en-US" altLang="zh-CN" dirty="0" smtClean="0"/>
              <a:t> </a:t>
            </a:r>
            <a:r>
              <a:rPr lang="en-US" altLang="zh-CN" dirty="0" err="1"/>
              <a:t>i</a:t>
            </a:r>
            <a:r>
              <a:rPr lang="en-US" altLang="zh-CN" dirty="0"/>
              <a:t> = 0; </a:t>
            </a:r>
            <a:r>
              <a:rPr lang="en-US" altLang="zh-CN" dirty="0" err="1"/>
              <a:t>i</a:t>
            </a:r>
            <a:r>
              <a:rPr lang="en-US" altLang="zh-CN" dirty="0"/>
              <a:t> &lt; cur; </a:t>
            </a:r>
            <a:r>
              <a:rPr lang="en-US" altLang="zh-CN" dirty="0" err="1"/>
              <a:t>i</a:t>
            </a:r>
            <a:r>
              <a:rPr lang="en-US" altLang="zh-CN" dirty="0"/>
              <a:t>++) </a:t>
            </a:r>
            <a:r>
              <a:rPr lang="en-US" altLang="zh-CN" dirty="0" err="1"/>
              <a:t>printf</a:t>
            </a:r>
            <a:r>
              <a:rPr lang="en-US" altLang="zh-CN" dirty="0"/>
              <a:t>("%d ", A[</a:t>
            </a:r>
            <a:r>
              <a:rPr lang="en-US" altLang="zh-CN" dirty="0" err="1"/>
              <a:t>i</a:t>
            </a:r>
            <a:r>
              <a:rPr lang="en-US" altLang="zh-CN" dirty="0"/>
              <a:t>]); </a:t>
            </a:r>
            <a:endParaRPr lang="zh-CN" altLang="zh-CN" dirty="0"/>
          </a:p>
          <a:p>
            <a:pPr fontAlgn="ctr"/>
            <a:r>
              <a:rPr lang="en-US" altLang="zh-CN" dirty="0" smtClean="0"/>
              <a:t>      //</a:t>
            </a:r>
            <a:r>
              <a:rPr lang="zh-CN" altLang="zh-CN" dirty="0"/>
              <a:t>打印当前集合</a:t>
            </a:r>
          </a:p>
          <a:p>
            <a:pPr fontAlgn="ctr"/>
            <a:r>
              <a:rPr lang="pt-BR" altLang="zh-CN" dirty="0" smtClean="0"/>
              <a:t>      printf</a:t>
            </a:r>
            <a:r>
              <a:rPr lang="pt-BR" altLang="zh-CN" dirty="0"/>
              <a:t>("\n");</a:t>
            </a:r>
            <a:br>
              <a:rPr lang="pt-BR" altLang="zh-CN" dirty="0"/>
            </a:br>
            <a:r>
              <a:rPr lang="pt-BR" altLang="zh-CN" dirty="0" smtClean="0"/>
              <a:t>      int </a:t>
            </a:r>
            <a:r>
              <a:rPr lang="pt-BR" altLang="zh-CN" dirty="0"/>
              <a:t>s = cur ? A[cur-1]+1 : 0; </a:t>
            </a:r>
            <a:endParaRPr lang="zh-CN" altLang="zh-CN" dirty="0"/>
          </a:p>
          <a:p>
            <a:pPr fontAlgn="ctr"/>
            <a:r>
              <a:rPr lang="en-US" altLang="zh-CN" dirty="0" smtClean="0"/>
              <a:t>      //</a:t>
            </a:r>
            <a:r>
              <a:rPr lang="zh-CN" altLang="zh-CN" dirty="0"/>
              <a:t>确定当前元素的最小可能值</a:t>
            </a:r>
          </a:p>
          <a:p>
            <a:pPr fontAlgn="ctr"/>
            <a:r>
              <a:rPr lang="pt-BR" altLang="zh-CN" dirty="0" smtClean="0"/>
              <a:t>      for(int </a:t>
            </a:r>
            <a:r>
              <a:rPr lang="pt-BR" altLang="zh-CN" dirty="0"/>
              <a:t>i = s; i &lt; n; i++) {</a:t>
            </a:r>
            <a:br>
              <a:rPr lang="pt-BR" altLang="zh-CN" dirty="0"/>
            </a:br>
            <a:r>
              <a:rPr lang="pt-BR" altLang="zh-CN" dirty="0" smtClean="0"/>
              <a:t>            A[cur</a:t>
            </a:r>
            <a:r>
              <a:rPr lang="pt-BR" altLang="zh-CN" dirty="0"/>
              <a:t>] = i;</a:t>
            </a:r>
            <a:br>
              <a:rPr lang="pt-BR" altLang="zh-CN" dirty="0"/>
            </a:br>
            <a:r>
              <a:rPr lang="pt-BR" altLang="zh-CN" dirty="0" smtClean="0"/>
              <a:t>            print_subset(n</a:t>
            </a:r>
            <a:r>
              <a:rPr lang="pt-BR" altLang="zh-CN" dirty="0"/>
              <a:t>, A, cur+1); </a:t>
            </a:r>
            <a:endParaRPr lang="zh-CN" altLang="zh-CN" dirty="0"/>
          </a:p>
          <a:p>
            <a:pPr fontAlgn="ctr"/>
            <a:r>
              <a:rPr lang="en-US" altLang="zh-CN" dirty="0" smtClean="0"/>
              <a:t>            //</a:t>
            </a:r>
            <a:r>
              <a:rPr lang="zh-CN" altLang="zh-CN" dirty="0"/>
              <a:t>递归构造</a:t>
            </a:r>
            <a:r>
              <a:rPr lang="zh-CN" altLang="zh-CN" dirty="0" smtClean="0"/>
              <a:t>子集</a:t>
            </a:r>
            <a:endParaRPr lang="en-US" altLang="zh-CN" dirty="0" smtClean="0"/>
          </a:p>
          <a:p>
            <a:pPr fontAlgn="ctr"/>
            <a:r>
              <a:rPr lang="en-US" altLang="zh-CN" dirty="0" smtClean="0"/>
              <a:t>       } </a:t>
            </a:r>
            <a:r>
              <a:rPr lang="en-US" altLang="zh-CN" dirty="0"/>
              <a:t/>
            </a:r>
            <a:br>
              <a:rPr lang="en-US" altLang="zh-CN" dirty="0"/>
            </a:br>
            <a:r>
              <a:rPr lang="en-US" altLang="zh-CN" dirty="0"/>
              <a:t>}</a:t>
            </a:r>
            <a:r>
              <a:rPr lang="zh-CN" altLang="en-US" dirty="0"/>
              <a:t> </a:t>
            </a:r>
            <a:br>
              <a:rPr lang="zh-CN" altLang="en-US" dirty="0"/>
            </a:br>
            <a:endParaRPr lang="zh-CN" altLang="zh-CN" dirty="0"/>
          </a:p>
        </p:txBody>
      </p:sp>
      <p:sp>
        <p:nvSpPr>
          <p:cNvPr id="6" name="Rectangle 1"/>
          <p:cNvSpPr>
            <a:spLocks noChangeArrowheads="1"/>
          </p:cNvSpPr>
          <p:nvPr/>
        </p:nvSpPr>
        <p:spPr bwMode="auto">
          <a:xfrm>
            <a:off x="1317625"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200" b="0" i="0" u="none" strike="noStrike" cap="none" normalizeH="0" baseline="0" smtClean="0">
                <a:ln>
                  <a:noFill/>
                </a:ln>
                <a:solidFill>
                  <a:srgbClr val="000000"/>
                </a:solidFill>
                <a:effectLst/>
                <a:latin typeface="Arial" pitchFamily="34" charset="0"/>
                <a:ea typeface="CourierNewPSMT"/>
                <a:cs typeface="宋体" pitchFamily="2" charset="-122"/>
              </a:rPr>
              <a:t>}</a:t>
            </a:r>
            <a:br>
              <a:rPr kumimoji="0" lang="zh-CN" altLang="zh-CN" sz="1200" b="0" i="0" u="none" strike="noStrike" cap="none" normalizeH="0" baseline="0" smtClean="0">
                <a:ln>
                  <a:noFill/>
                </a:ln>
                <a:solidFill>
                  <a:srgbClr val="000000"/>
                </a:solidFill>
                <a:effectLst/>
                <a:latin typeface="Arial" pitchFamily="34" charset="0"/>
                <a:ea typeface="CourierNewPSMT"/>
                <a:cs typeface="宋体" pitchFamily="2" charset="-122"/>
              </a:rPr>
            </a:br>
            <a:r>
              <a:rPr kumimoji="0" lang="zh-CN" altLang="zh-CN" sz="1200" b="0" i="0" u="none" strike="noStrike" cap="none" normalizeH="0" baseline="0" smtClean="0">
                <a:ln>
                  <a:noFill/>
                </a:ln>
                <a:solidFill>
                  <a:srgbClr val="000000"/>
                </a:solidFill>
                <a:effectLst/>
                <a:latin typeface="Arial" pitchFamily="34" charset="0"/>
                <a:ea typeface="CourierNewPSMT"/>
                <a:cs typeface="宋体" pitchFamily="2" charset="-122"/>
              </a:rPr>
              <a:t>}</a:t>
            </a:r>
            <a:r>
              <a:rPr kumimoji="0" lang="zh-CN" altLang="zh-CN" sz="600" b="0" i="0" u="none" strike="noStrike" cap="none" normalizeH="0" baseline="0" smtClean="0">
                <a:ln>
                  <a:noFill/>
                </a:ln>
                <a:solidFill>
                  <a:schemeClr val="tx1"/>
                </a:solidFill>
                <a:effectLst/>
                <a:latin typeface="Arial" pitchFamily="34" charset="0"/>
                <a:ea typeface="宋体" pitchFamily="2" charset="-122"/>
                <a:cs typeface="宋体" pitchFamily="2" charset="-122"/>
              </a:rPr>
              <a:t> </a:t>
            </a: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7" name="Rectangle 1"/>
          <p:cNvSpPr>
            <a:spLocks noChangeArrowheads="1"/>
          </p:cNvSpPr>
          <p:nvPr/>
        </p:nvSpPr>
        <p:spPr bwMode="auto">
          <a:xfrm>
            <a:off x="1952625" y="3703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Tree>
    <p:extLst>
      <p:ext uri="{BB962C8B-B14F-4D97-AF65-F5344CB8AC3E}">
        <p14:creationId xmlns:p14="http://schemas.microsoft.com/office/powerpoint/2010/main" val="712614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7.3 </a:t>
            </a:r>
            <a:r>
              <a:rPr lang="zh-CN" altLang="en-US" dirty="0"/>
              <a:t>子集生成 </a:t>
            </a:r>
          </a:p>
        </p:txBody>
      </p:sp>
      <p:sp>
        <p:nvSpPr>
          <p:cNvPr id="4" name="矩形 3"/>
          <p:cNvSpPr/>
          <p:nvPr/>
        </p:nvSpPr>
        <p:spPr>
          <a:xfrm>
            <a:off x="447008" y="1484784"/>
            <a:ext cx="9237560" cy="923330"/>
          </a:xfrm>
          <a:prstGeom prst="rect">
            <a:avLst/>
          </a:prstGeom>
        </p:spPr>
        <p:txBody>
          <a:bodyPr wrap="square">
            <a:spAutoFit/>
          </a:bodyPr>
          <a:lstStyle/>
          <a:p>
            <a:r>
              <a:rPr lang="en-US" altLang="zh-CN" b="1" dirty="0"/>
              <a:t>7.3.2 </a:t>
            </a:r>
            <a:r>
              <a:rPr lang="zh-CN" altLang="en-US" dirty="0"/>
              <a:t>位向量</a:t>
            </a:r>
            <a:r>
              <a:rPr lang="zh-CN" altLang="en-US" dirty="0" smtClean="0"/>
              <a:t>法        </a:t>
            </a:r>
            <a:r>
              <a:rPr lang="zh-CN" altLang="en-US" sz="1400" dirty="0" smtClean="0">
                <a:solidFill>
                  <a:srgbClr val="00B0F0"/>
                </a:solidFill>
                <a:latin typeface="ArialUnicodeMS"/>
              </a:rPr>
              <a:t>构造</a:t>
            </a:r>
            <a:r>
              <a:rPr lang="zh-CN" altLang="en-US" sz="1400" dirty="0">
                <a:solidFill>
                  <a:srgbClr val="00B0F0"/>
                </a:solidFill>
                <a:latin typeface="ArialUnicodeMS"/>
              </a:rPr>
              <a:t>一个位向量</a:t>
            </a:r>
            <a:r>
              <a:rPr lang="en-US" altLang="zh-CN" sz="1400" dirty="0">
                <a:solidFill>
                  <a:srgbClr val="00B0F0"/>
                </a:solidFill>
                <a:latin typeface="ArialUnicodeMS"/>
              </a:rPr>
              <a:t>B[i]</a:t>
            </a:r>
            <a:r>
              <a:rPr lang="zh-CN" altLang="en-US" sz="1400" dirty="0">
                <a:solidFill>
                  <a:srgbClr val="00B0F0"/>
                </a:solidFill>
                <a:latin typeface="ArialUnicodeMS"/>
              </a:rPr>
              <a:t>，而不是直接构造子集</a:t>
            </a:r>
            <a:r>
              <a:rPr lang="en-US" altLang="zh-CN" sz="1400" dirty="0">
                <a:solidFill>
                  <a:srgbClr val="00B0F0"/>
                </a:solidFill>
                <a:latin typeface="ArialUnicodeMS"/>
              </a:rPr>
              <a:t>A</a:t>
            </a:r>
            <a:r>
              <a:rPr lang="zh-CN" altLang="en-US" sz="1400" dirty="0">
                <a:solidFill>
                  <a:srgbClr val="00B0F0"/>
                </a:solidFill>
                <a:latin typeface="ArialUnicodeMS"/>
              </a:rPr>
              <a:t>本身，其中</a:t>
            </a:r>
            <a:r>
              <a:rPr lang="en-US" altLang="zh-CN" sz="1400" dirty="0">
                <a:solidFill>
                  <a:srgbClr val="00B0F0"/>
                </a:solidFill>
                <a:latin typeface="ArialUnicodeMS"/>
              </a:rPr>
              <a:t>B[i]=1</a:t>
            </a:r>
            <a:r>
              <a:rPr lang="zh-CN" altLang="en-US" sz="1400" dirty="0">
                <a:solidFill>
                  <a:srgbClr val="00B0F0"/>
                </a:solidFill>
                <a:latin typeface="ArialUnicodeMS"/>
              </a:rPr>
              <a:t>，当且仅当</a:t>
            </a:r>
            <a:r>
              <a:rPr lang="en-US" altLang="zh-CN" sz="1400" dirty="0">
                <a:solidFill>
                  <a:srgbClr val="00B0F0"/>
                </a:solidFill>
                <a:latin typeface="ArialUnicodeMS"/>
              </a:rPr>
              <a:t>i</a:t>
            </a:r>
            <a:r>
              <a:rPr lang="zh-CN" altLang="en-US" sz="1400" dirty="0">
                <a:solidFill>
                  <a:srgbClr val="00B0F0"/>
                </a:solidFill>
                <a:latin typeface="ArialUnicodeMS"/>
              </a:rPr>
              <a:t>在子集</a:t>
            </a:r>
            <a:r>
              <a:rPr lang="en-US" altLang="zh-CN" sz="1400" dirty="0">
                <a:solidFill>
                  <a:srgbClr val="00B0F0"/>
                </a:solidFill>
                <a:latin typeface="ArialUnicodeMS"/>
              </a:rPr>
              <a:t>A</a:t>
            </a:r>
            <a:r>
              <a:rPr lang="zh-CN" altLang="en-US" sz="1400" dirty="0">
                <a:solidFill>
                  <a:srgbClr val="00B0F0"/>
                </a:solidFill>
                <a:latin typeface="ArialUnicodeMS"/>
              </a:rPr>
              <a:t>中。 </a:t>
            </a:r>
            <a:r>
              <a:rPr lang="zh-CN" altLang="en-US" dirty="0"/>
              <a:t/>
            </a:r>
            <a:br>
              <a:rPr lang="zh-CN" altLang="en-US" dirty="0"/>
            </a:br>
            <a:endParaRPr lang="zh-CN" altLang="en-US" dirty="0">
              <a:solidFill>
                <a:srgbClr val="00B0F0"/>
              </a:solidFill>
            </a:endParaRPr>
          </a:p>
          <a:p>
            <a:r>
              <a:rPr lang="zh-CN" altLang="en-US" dirty="0" smtClean="0"/>
              <a:t> </a:t>
            </a:r>
            <a:endParaRPr lang="zh-CN" altLang="en-US" dirty="0"/>
          </a:p>
        </p:txBody>
      </p:sp>
      <p:sp>
        <p:nvSpPr>
          <p:cNvPr id="5" name="矩形 4"/>
          <p:cNvSpPr/>
          <p:nvPr/>
        </p:nvSpPr>
        <p:spPr>
          <a:xfrm>
            <a:off x="611560" y="1856568"/>
            <a:ext cx="5400600" cy="3847207"/>
          </a:xfrm>
          <a:prstGeom prst="rect">
            <a:avLst/>
          </a:prstGeom>
        </p:spPr>
        <p:txBody>
          <a:bodyPr wrap="square">
            <a:spAutoFit/>
          </a:bodyPr>
          <a:lstStyle/>
          <a:p>
            <a:pPr fontAlgn="ctr"/>
            <a:r>
              <a:rPr lang="zh-CN" altLang="zh-CN" dirty="0">
                <a:solidFill>
                  <a:srgbClr val="000000"/>
                </a:solidFill>
                <a:latin typeface="Arial" pitchFamily="34" charset="0"/>
                <a:ea typeface="CourierNewPSMT"/>
                <a:cs typeface="宋体" pitchFamily="2" charset="-122"/>
              </a:rPr>
              <a:t>void print_subset(int n, int* B, int cur) {</a:t>
            </a:r>
            <a:r>
              <a:rPr lang="zh-CN" altLang="zh-CN" sz="800" dirty="0">
                <a:latin typeface="Arial" pitchFamily="34" charset="0"/>
                <a:ea typeface="宋体" pitchFamily="2" charset="-122"/>
                <a:cs typeface="宋体" pitchFamily="2" charset="-122"/>
              </a:rPr>
              <a:t/>
            </a:r>
            <a:br>
              <a:rPr lang="zh-CN" altLang="zh-CN" sz="800" dirty="0">
                <a:latin typeface="Arial" pitchFamily="34" charset="0"/>
                <a:ea typeface="宋体" pitchFamily="2" charset="-122"/>
                <a:cs typeface="宋体" pitchFamily="2" charset="-122"/>
              </a:rPr>
            </a:br>
            <a:r>
              <a:rPr lang="en-US" altLang="zh-CN" sz="800" dirty="0" smtClean="0">
                <a:latin typeface="Arial" pitchFamily="34" charset="0"/>
                <a:ea typeface="宋体" pitchFamily="2" charset="-122"/>
                <a:cs typeface="宋体" pitchFamily="2" charset="-122"/>
              </a:rPr>
              <a:t>         </a:t>
            </a:r>
            <a:r>
              <a:rPr lang="zh-CN" altLang="zh-CN" dirty="0" smtClean="0">
                <a:solidFill>
                  <a:srgbClr val="000000"/>
                </a:solidFill>
                <a:latin typeface="Arial" pitchFamily="34" charset="0"/>
                <a:ea typeface="CourierNewPSMT"/>
                <a:cs typeface="宋体" pitchFamily="2" charset="-122"/>
              </a:rPr>
              <a:t>if</a:t>
            </a:r>
            <a:r>
              <a:rPr lang="zh-CN" altLang="zh-CN" dirty="0">
                <a:solidFill>
                  <a:srgbClr val="000000"/>
                </a:solidFill>
                <a:latin typeface="Arial" pitchFamily="34" charset="0"/>
                <a:ea typeface="CourierNewPSMT"/>
                <a:cs typeface="宋体" pitchFamily="2" charset="-122"/>
              </a:rPr>
              <a:t>(cur == n) {</a:t>
            </a:r>
            <a:br>
              <a:rPr lang="zh-CN" altLang="zh-CN" dirty="0">
                <a:solidFill>
                  <a:srgbClr val="000000"/>
                </a:solidFill>
                <a:latin typeface="Arial" pitchFamily="34" charset="0"/>
                <a:ea typeface="CourierNewPSMT"/>
                <a:cs typeface="宋体" pitchFamily="2" charset="-122"/>
              </a:rPr>
            </a:br>
            <a:r>
              <a:rPr lang="en-US" altLang="zh-CN" dirty="0" smtClean="0">
                <a:solidFill>
                  <a:srgbClr val="000000"/>
                </a:solidFill>
                <a:latin typeface="Arial" pitchFamily="34" charset="0"/>
                <a:ea typeface="CourierNewPSMT"/>
                <a:cs typeface="宋体" pitchFamily="2" charset="-122"/>
              </a:rPr>
              <a:t>        </a:t>
            </a:r>
            <a:r>
              <a:rPr lang="zh-CN" altLang="zh-CN" dirty="0" smtClean="0">
                <a:solidFill>
                  <a:srgbClr val="000000"/>
                </a:solidFill>
                <a:latin typeface="Arial" pitchFamily="34" charset="0"/>
                <a:ea typeface="CourierNewPSMT"/>
                <a:cs typeface="宋体" pitchFamily="2" charset="-122"/>
              </a:rPr>
              <a:t>for</a:t>
            </a:r>
            <a:r>
              <a:rPr lang="zh-CN" altLang="zh-CN" dirty="0">
                <a:solidFill>
                  <a:srgbClr val="000000"/>
                </a:solidFill>
                <a:latin typeface="Arial" pitchFamily="34" charset="0"/>
                <a:ea typeface="CourierNewPSMT"/>
                <a:cs typeface="宋体" pitchFamily="2" charset="-122"/>
              </a:rPr>
              <a:t>(int i = 0; i &lt; cur; i++)</a:t>
            </a:r>
            <a:br>
              <a:rPr lang="zh-CN" altLang="zh-CN" dirty="0">
                <a:solidFill>
                  <a:srgbClr val="000000"/>
                </a:solidFill>
                <a:latin typeface="Arial" pitchFamily="34" charset="0"/>
                <a:ea typeface="CourierNewPSMT"/>
                <a:cs typeface="宋体" pitchFamily="2" charset="-122"/>
              </a:rPr>
            </a:br>
            <a:r>
              <a:rPr lang="en-US" altLang="zh-CN" dirty="0" smtClean="0">
                <a:solidFill>
                  <a:srgbClr val="000000"/>
                </a:solidFill>
                <a:latin typeface="Arial" pitchFamily="34" charset="0"/>
                <a:ea typeface="CourierNewPSMT"/>
                <a:cs typeface="宋体" pitchFamily="2" charset="-122"/>
              </a:rPr>
              <a:t>             if(B[</a:t>
            </a:r>
            <a:r>
              <a:rPr lang="en-US" altLang="zh-CN" dirty="0" err="1" smtClean="0">
                <a:solidFill>
                  <a:srgbClr val="000000"/>
                </a:solidFill>
                <a:latin typeface="Arial" pitchFamily="34" charset="0"/>
                <a:ea typeface="CourierNewPSMT"/>
                <a:cs typeface="宋体" pitchFamily="2" charset="-122"/>
              </a:rPr>
              <a:t>i</a:t>
            </a:r>
            <a:r>
              <a:rPr lang="en-US" altLang="zh-CN" dirty="0">
                <a:solidFill>
                  <a:srgbClr val="000000"/>
                </a:solidFill>
                <a:latin typeface="Arial" pitchFamily="34" charset="0"/>
                <a:ea typeface="CourierNewPSMT"/>
                <a:cs typeface="宋体" pitchFamily="2" charset="-122"/>
              </a:rPr>
              <a:t>]) </a:t>
            </a:r>
            <a:r>
              <a:rPr lang="en-US" altLang="zh-CN" dirty="0" err="1">
                <a:solidFill>
                  <a:srgbClr val="000000"/>
                </a:solidFill>
                <a:latin typeface="Arial" pitchFamily="34" charset="0"/>
                <a:ea typeface="CourierNewPSMT"/>
                <a:cs typeface="宋体" pitchFamily="2" charset="-122"/>
              </a:rPr>
              <a:t>printf</a:t>
            </a:r>
            <a:r>
              <a:rPr lang="en-US" altLang="zh-CN" dirty="0">
                <a:solidFill>
                  <a:srgbClr val="000000"/>
                </a:solidFill>
                <a:latin typeface="Arial" pitchFamily="34" charset="0"/>
                <a:ea typeface="CourierNewPSMT"/>
                <a:cs typeface="宋体" pitchFamily="2" charset="-122"/>
              </a:rPr>
              <a:t>("%d ", </a:t>
            </a:r>
            <a:r>
              <a:rPr lang="en-US" altLang="zh-CN" dirty="0" err="1">
                <a:solidFill>
                  <a:srgbClr val="000000"/>
                </a:solidFill>
                <a:latin typeface="Arial" pitchFamily="34" charset="0"/>
                <a:ea typeface="CourierNewPSMT"/>
                <a:cs typeface="宋体" pitchFamily="2" charset="-122"/>
              </a:rPr>
              <a:t>i</a:t>
            </a:r>
            <a:r>
              <a:rPr lang="en-US" altLang="zh-CN" dirty="0">
                <a:solidFill>
                  <a:srgbClr val="000000"/>
                </a:solidFill>
                <a:latin typeface="Arial" pitchFamily="34" charset="0"/>
                <a:ea typeface="CourierNewPSMT"/>
                <a:cs typeface="宋体" pitchFamily="2" charset="-122"/>
              </a:rPr>
              <a:t>); </a:t>
            </a:r>
            <a:r>
              <a:rPr lang="en-US" altLang="zh-CN" dirty="0" smtClean="0">
                <a:solidFill>
                  <a:srgbClr val="000000"/>
                </a:solidFill>
                <a:latin typeface="Arial" pitchFamily="34" charset="0"/>
                <a:ea typeface="CourierNewPSMT"/>
                <a:cs typeface="宋体" pitchFamily="2" charset="-122"/>
              </a:rPr>
              <a:t>//</a:t>
            </a:r>
            <a:r>
              <a:rPr lang="zh-CN" altLang="zh-CN" dirty="0">
                <a:solidFill>
                  <a:srgbClr val="000000"/>
                </a:solidFill>
                <a:latin typeface="Arial" pitchFamily="34" charset="0"/>
                <a:ea typeface="CourierNewPSMT"/>
                <a:cs typeface="宋体" pitchFamily="2" charset="-122"/>
              </a:rPr>
              <a:t>打印当前集合</a:t>
            </a:r>
          </a:p>
          <a:p>
            <a:pPr fontAlgn="ctr"/>
            <a:r>
              <a:rPr lang="en-US" altLang="zh-CN" dirty="0" smtClean="0">
                <a:solidFill>
                  <a:srgbClr val="000000"/>
                </a:solidFill>
                <a:latin typeface="Arial" pitchFamily="34" charset="0"/>
                <a:ea typeface="CourierNewPSMT"/>
                <a:cs typeface="宋体" pitchFamily="2" charset="-122"/>
              </a:rPr>
              <a:t>        </a:t>
            </a:r>
            <a:r>
              <a:rPr lang="en-US" altLang="zh-CN" dirty="0" err="1" smtClean="0">
                <a:solidFill>
                  <a:srgbClr val="000000"/>
                </a:solidFill>
                <a:latin typeface="Arial" pitchFamily="34" charset="0"/>
                <a:ea typeface="CourierNewPSMT"/>
                <a:cs typeface="宋体" pitchFamily="2" charset="-122"/>
              </a:rPr>
              <a:t>printf</a:t>
            </a:r>
            <a:r>
              <a:rPr lang="en-US" altLang="zh-CN" dirty="0">
                <a:solidFill>
                  <a:srgbClr val="000000"/>
                </a:solidFill>
                <a:latin typeface="Arial" pitchFamily="34" charset="0"/>
                <a:ea typeface="CourierNewPSMT"/>
                <a:cs typeface="宋体" pitchFamily="2" charset="-122"/>
              </a:rPr>
              <a:t>("\n");</a:t>
            </a:r>
            <a:endParaRPr lang="zh-CN" altLang="zh-CN" dirty="0">
              <a:solidFill>
                <a:srgbClr val="000000"/>
              </a:solidFill>
              <a:latin typeface="Arial" pitchFamily="34" charset="0"/>
              <a:ea typeface="CourierNewPSMT"/>
              <a:cs typeface="宋体" pitchFamily="2" charset="-122"/>
            </a:endParaRPr>
          </a:p>
          <a:p>
            <a:pPr fontAlgn="ctr"/>
            <a:r>
              <a:rPr lang="en-US" altLang="zh-CN" dirty="0" smtClean="0">
                <a:solidFill>
                  <a:srgbClr val="000000"/>
                </a:solidFill>
                <a:latin typeface="Arial" pitchFamily="34" charset="0"/>
                <a:ea typeface="CourierNewPSMT"/>
                <a:cs typeface="宋体" pitchFamily="2" charset="-122"/>
              </a:rPr>
              <a:t>        return</a:t>
            </a:r>
            <a:r>
              <a:rPr lang="en-US" altLang="zh-CN" dirty="0">
                <a:solidFill>
                  <a:srgbClr val="000000"/>
                </a:solidFill>
                <a:latin typeface="Arial" pitchFamily="34" charset="0"/>
                <a:ea typeface="CourierNewPSMT"/>
                <a:cs typeface="宋体" pitchFamily="2" charset="-122"/>
              </a:rPr>
              <a:t>;</a:t>
            </a:r>
            <a:endParaRPr lang="zh-CN" altLang="zh-CN" dirty="0">
              <a:solidFill>
                <a:srgbClr val="000000"/>
              </a:solidFill>
              <a:latin typeface="Arial" pitchFamily="34" charset="0"/>
              <a:ea typeface="CourierNewPSMT"/>
              <a:cs typeface="宋体" pitchFamily="2" charset="-122"/>
            </a:endParaRPr>
          </a:p>
          <a:p>
            <a:pPr fontAlgn="ctr"/>
            <a:r>
              <a:rPr lang="en-US" altLang="zh-CN" dirty="0">
                <a:solidFill>
                  <a:srgbClr val="000000"/>
                </a:solidFill>
                <a:latin typeface="Arial" pitchFamily="34" charset="0"/>
                <a:ea typeface="CourierNewPSMT"/>
                <a:cs typeface="宋体" pitchFamily="2" charset="-122"/>
              </a:rPr>
              <a:t>} </a:t>
            </a:r>
            <a:endParaRPr lang="en-US" altLang="zh-CN" dirty="0" smtClean="0">
              <a:solidFill>
                <a:srgbClr val="000000"/>
              </a:solidFill>
              <a:latin typeface="Arial" pitchFamily="34" charset="0"/>
              <a:ea typeface="CourierNewPSMT"/>
              <a:cs typeface="宋体" pitchFamily="2" charset="-122"/>
            </a:endParaRPr>
          </a:p>
          <a:p>
            <a:pPr fontAlgn="ctr"/>
            <a:r>
              <a:rPr lang="en-US" altLang="zh-CN" dirty="0" smtClean="0"/>
              <a:t>     B[cur</a:t>
            </a:r>
            <a:r>
              <a:rPr lang="en-US" altLang="zh-CN" dirty="0"/>
              <a:t>] = 1; </a:t>
            </a:r>
            <a:r>
              <a:rPr lang="en-US" altLang="zh-CN" dirty="0" smtClean="0"/>
              <a:t>//</a:t>
            </a:r>
            <a:r>
              <a:rPr lang="zh-CN" altLang="zh-CN" dirty="0"/>
              <a:t>选第</a:t>
            </a:r>
            <a:r>
              <a:rPr lang="en-US" altLang="zh-CN" dirty="0"/>
              <a:t>cur</a:t>
            </a:r>
            <a:r>
              <a:rPr lang="zh-CN" altLang="zh-CN" dirty="0"/>
              <a:t>个元素</a:t>
            </a:r>
          </a:p>
          <a:p>
            <a:pPr fontAlgn="ctr"/>
            <a:r>
              <a:rPr lang="fr-FR" altLang="zh-CN" dirty="0" smtClean="0"/>
              <a:t>     print_subset(n</a:t>
            </a:r>
            <a:r>
              <a:rPr lang="fr-FR" altLang="zh-CN" dirty="0"/>
              <a:t>, B, cur+1);</a:t>
            </a:r>
            <a:br>
              <a:rPr lang="fr-FR" altLang="zh-CN" dirty="0"/>
            </a:br>
            <a:r>
              <a:rPr lang="fr-FR" altLang="zh-CN" dirty="0" smtClean="0"/>
              <a:t>     B[cur</a:t>
            </a:r>
            <a:r>
              <a:rPr lang="fr-FR" altLang="zh-CN" dirty="0"/>
              <a:t>] = 0; </a:t>
            </a:r>
            <a:r>
              <a:rPr lang="en-US" altLang="zh-CN" dirty="0" smtClean="0"/>
              <a:t>//</a:t>
            </a:r>
            <a:r>
              <a:rPr lang="zh-CN" altLang="zh-CN" dirty="0"/>
              <a:t>不选第</a:t>
            </a:r>
            <a:r>
              <a:rPr lang="en-US" altLang="zh-CN" dirty="0"/>
              <a:t>cur</a:t>
            </a:r>
            <a:r>
              <a:rPr lang="zh-CN" altLang="zh-CN" dirty="0"/>
              <a:t>个</a:t>
            </a:r>
            <a:r>
              <a:rPr lang="zh-CN" altLang="zh-CN" dirty="0" smtClean="0"/>
              <a:t>元素</a:t>
            </a:r>
            <a:endParaRPr lang="en-US" altLang="zh-CN" dirty="0" smtClean="0"/>
          </a:p>
          <a:p>
            <a:pPr fontAlgn="ctr"/>
            <a:r>
              <a:rPr lang="en-US" altLang="zh-CN" dirty="0">
                <a:solidFill>
                  <a:srgbClr val="000000"/>
                </a:solidFill>
                <a:latin typeface="Arial" pitchFamily="34" charset="0"/>
                <a:ea typeface="CourierNewPSMT"/>
                <a:cs typeface="宋体" pitchFamily="2" charset="-122"/>
              </a:rPr>
              <a:t> </a:t>
            </a:r>
            <a:r>
              <a:rPr lang="en-US" altLang="zh-CN" dirty="0" smtClean="0">
                <a:solidFill>
                  <a:srgbClr val="000000"/>
                </a:solidFill>
                <a:latin typeface="Arial" pitchFamily="34" charset="0"/>
                <a:ea typeface="CourierNewPSMT"/>
                <a:cs typeface="宋体" pitchFamily="2" charset="-122"/>
              </a:rPr>
              <a:t>   </a:t>
            </a:r>
            <a:r>
              <a:rPr lang="zh-CN" altLang="zh-CN" dirty="0" smtClean="0">
                <a:solidFill>
                  <a:srgbClr val="000000"/>
                </a:solidFill>
                <a:latin typeface="Arial" pitchFamily="34" charset="0"/>
                <a:ea typeface="CourierNewPSMT"/>
                <a:cs typeface="宋体" pitchFamily="2" charset="-122"/>
              </a:rPr>
              <a:t>print</a:t>
            </a:r>
            <a:r>
              <a:rPr lang="zh-CN" altLang="zh-CN" dirty="0">
                <a:solidFill>
                  <a:srgbClr val="000000"/>
                </a:solidFill>
                <a:latin typeface="Arial" pitchFamily="34" charset="0"/>
                <a:ea typeface="CourierNewPSMT"/>
                <a:cs typeface="宋体" pitchFamily="2" charset="-122"/>
              </a:rPr>
              <a:t>_subset(n, B, cur+1);</a:t>
            </a:r>
            <a:br>
              <a:rPr lang="zh-CN" altLang="zh-CN" dirty="0">
                <a:solidFill>
                  <a:srgbClr val="000000"/>
                </a:solidFill>
                <a:latin typeface="Arial" pitchFamily="34" charset="0"/>
                <a:ea typeface="CourierNewPSMT"/>
                <a:cs typeface="宋体" pitchFamily="2" charset="-122"/>
              </a:rPr>
            </a:br>
            <a:r>
              <a:rPr lang="zh-CN" altLang="zh-CN" dirty="0">
                <a:solidFill>
                  <a:srgbClr val="000000"/>
                </a:solidFill>
                <a:latin typeface="Arial" pitchFamily="34" charset="0"/>
                <a:ea typeface="CourierNewPSMT"/>
                <a:cs typeface="宋体" pitchFamily="2" charset="-122"/>
              </a:rPr>
              <a:t>}</a:t>
            </a:r>
            <a:r>
              <a:rPr lang="zh-CN" altLang="zh-CN" sz="800" dirty="0">
                <a:latin typeface="Arial" pitchFamily="34" charset="0"/>
                <a:ea typeface="宋体" pitchFamily="2" charset="-122"/>
                <a:cs typeface="宋体" pitchFamily="2" charset="-122"/>
              </a:rPr>
              <a:t> </a:t>
            </a:r>
            <a:r>
              <a:rPr lang="zh-CN" altLang="zh-CN" sz="2800" dirty="0">
                <a:latin typeface="Arial" pitchFamily="34" charset="0"/>
                <a:ea typeface="宋体" pitchFamily="2" charset="-122"/>
                <a:cs typeface="宋体" pitchFamily="2" charset="-122"/>
              </a:rPr>
              <a:t/>
            </a:r>
            <a:br>
              <a:rPr lang="zh-CN" altLang="zh-CN" sz="2800" dirty="0">
                <a:latin typeface="Arial" pitchFamily="34" charset="0"/>
                <a:ea typeface="宋体" pitchFamily="2" charset="-122"/>
                <a:cs typeface="宋体" pitchFamily="2" charset="-122"/>
              </a:rPr>
            </a:br>
            <a:endParaRPr lang="zh-CN" altLang="zh-CN" sz="2800" dirty="0">
              <a:latin typeface="Arial" pitchFamily="34" charset="0"/>
              <a:ea typeface="宋体" pitchFamily="2" charset="-122"/>
              <a:cs typeface="宋体" pitchFamily="2" charset="-122"/>
            </a:endParaRPr>
          </a:p>
        </p:txBody>
      </p:sp>
    </p:spTree>
    <p:extLst>
      <p:ext uri="{BB962C8B-B14F-4D97-AF65-F5344CB8AC3E}">
        <p14:creationId xmlns:p14="http://schemas.microsoft.com/office/powerpoint/2010/main" val="2803364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7.3 </a:t>
            </a:r>
            <a:r>
              <a:rPr lang="zh-CN" altLang="en-US" dirty="0"/>
              <a:t>子集生成 </a:t>
            </a:r>
          </a:p>
        </p:txBody>
      </p:sp>
      <p:sp>
        <p:nvSpPr>
          <p:cNvPr id="4" name="矩形 3"/>
          <p:cNvSpPr/>
          <p:nvPr/>
        </p:nvSpPr>
        <p:spPr>
          <a:xfrm>
            <a:off x="447008" y="1484784"/>
            <a:ext cx="8696992" cy="861774"/>
          </a:xfrm>
          <a:prstGeom prst="rect">
            <a:avLst/>
          </a:prstGeom>
        </p:spPr>
        <p:txBody>
          <a:bodyPr wrap="square">
            <a:spAutoFit/>
          </a:bodyPr>
          <a:lstStyle/>
          <a:p>
            <a:r>
              <a:rPr lang="en-US" altLang="zh-CN" b="1" dirty="0"/>
              <a:t>7.3.3 </a:t>
            </a:r>
            <a:r>
              <a:rPr lang="zh-CN" altLang="en-US" dirty="0" smtClean="0"/>
              <a:t>二进制</a:t>
            </a:r>
            <a:r>
              <a:rPr lang="zh-CN" altLang="en-US" dirty="0" smtClean="0"/>
              <a:t>法   </a:t>
            </a:r>
            <a:endParaRPr lang="en-US" altLang="zh-CN" dirty="0" smtClean="0"/>
          </a:p>
          <a:p>
            <a:endParaRPr lang="en-US" altLang="zh-CN" dirty="0" smtClean="0"/>
          </a:p>
          <a:p>
            <a:r>
              <a:rPr lang="zh-CN" altLang="en-US" sz="1400" dirty="0" smtClean="0">
                <a:solidFill>
                  <a:srgbClr val="00B0F0"/>
                </a:solidFill>
              </a:rPr>
              <a:t>可以</a:t>
            </a:r>
            <a:r>
              <a:rPr lang="zh-CN" altLang="en-US" sz="1400" dirty="0">
                <a:solidFill>
                  <a:srgbClr val="00B0F0"/>
                </a:solidFill>
              </a:rPr>
              <a:t>用二进制来表示</a:t>
            </a:r>
            <a:r>
              <a:rPr lang="en-US" altLang="zh-CN" sz="1400" dirty="0">
                <a:solidFill>
                  <a:srgbClr val="00B0F0"/>
                </a:solidFill>
              </a:rPr>
              <a:t>{0, 1, 2,…,</a:t>
            </a:r>
            <a:r>
              <a:rPr lang="en-US" altLang="zh-CN" sz="1400" i="1" dirty="0">
                <a:solidFill>
                  <a:srgbClr val="00B0F0"/>
                </a:solidFill>
              </a:rPr>
              <a:t>n</a:t>
            </a:r>
            <a:r>
              <a:rPr lang="en-US" altLang="zh-CN" sz="1400" dirty="0">
                <a:solidFill>
                  <a:srgbClr val="00B0F0"/>
                </a:solidFill>
              </a:rPr>
              <a:t>-1}</a:t>
            </a:r>
            <a:r>
              <a:rPr lang="zh-CN" altLang="en-US" sz="1400" dirty="0">
                <a:solidFill>
                  <a:srgbClr val="00B0F0"/>
                </a:solidFill>
              </a:rPr>
              <a:t>的子集</a:t>
            </a:r>
            <a:r>
              <a:rPr lang="en-US" altLang="zh-CN" sz="1400" i="1" dirty="0">
                <a:solidFill>
                  <a:srgbClr val="00B0F0"/>
                </a:solidFill>
              </a:rPr>
              <a:t>S</a:t>
            </a:r>
            <a:r>
              <a:rPr lang="zh-CN" altLang="en-US" sz="1400" dirty="0">
                <a:solidFill>
                  <a:srgbClr val="00B0F0"/>
                </a:solidFill>
              </a:rPr>
              <a:t>：从右往左第</a:t>
            </a:r>
            <a:r>
              <a:rPr lang="en-US" altLang="zh-CN" sz="1400" i="1" dirty="0">
                <a:solidFill>
                  <a:srgbClr val="00B0F0"/>
                </a:solidFill>
              </a:rPr>
              <a:t>i</a:t>
            </a:r>
            <a:r>
              <a:rPr lang="zh-CN" altLang="en-US" sz="1400" dirty="0">
                <a:solidFill>
                  <a:srgbClr val="00B0F0"/>
                </a:solidFill>
              </a:rPr>
              <a:t>位（各位从</a:t>
            </a:r>
            <a:r>
              <a:rPr lang="en-US" altLang="zh-CN" sz="1400" dirty="0">
                <a:solidFill>
                  <a:srgbClr val="00B0F0"/>
                </a:solidFill>
              </a:rPr>
              <a:t>0</a:t>
            </a:r>
            <a:r>
              <a:rPr lang="zh-CN" altLang="en-US" sz="1400" dirty="0">
                <a:solidFill>
                  <a:srgbClr val="00B0F0"/>
                </a:solidFill>
              </a:rPr>
              <a:t>开始</a:t>
            </a:r>
            <a:r>
              <a:rPr lang="zh-CN" altLang="en-US" sz="1400" dirty="0" smtClean="0">
                <a:solidFill>
                  <a:srgbClr val="00B0F0"/>
                </a:solidFill>
              </a:rPr>
              <a:t>编号</a:t>
            </a:r>
            <a:r>
              <a:rPr lang="zh-CN" altLang="en-US" sz="1400" dirty="0">
                <a:solidFill>
                  <a:srgbClr val="00B0F0"/>
                </a:solidFill>
              </a:rPr>
              <a:t>）表示元素</a:t>
            </a:r>
            <a:r>
              <a:rPr lang="en-US" altLang="zh-CN" sz="1400" i="1" dirty="0">
                <a:solidFill>
                  <a:srgbClr val="00B0F0"/>
                </a:solidFill>
              </a:rPr>
              <a:t>i</a:t>
            </a:r>
            <a:r>
              <a:rPr lang="zh-CN" altLang="en-US" sz="1400" dirty="0">
                <a:solidFill>
                  <a:srgbClr val="00B0F0"/>
                </a:solidFill>
              </a:rPr>
              <a:t>是否在集合</a:t>
            </a:r>
            <a:r>
              <a:rPr lang="en-US" altLang="zh-CN" sz="1400" i="1" dirty="0">
                <a:solidFill>
                  <a:srgbClr val="00B0F0"/>
                </a:solidFill>
              </a:rPr>
              <a:t>S</a:t>
            </a:r>
            <a:r>
              <a:rPr lang="zh-CN" altLang="en-US" sz="1400" dirty="0">
                <a:solidFill>
                  <a:srgbClr val="00B0F0"/>
                </a:solidFill>
              </a:rPr>
              <a:t>中</a:t>
            </a:r>
            <a:r>
              <a:rPr lang="zh-CN" altLang="en-US" sz="1400" dirty="0">
                <a:solidFill>
                  <a:srgbClr val="00B0F0"/>
                </a:solidFill>
              </a:rPr>
              <a:t> </a:t>
            </a:r>
            <a:endParaRPr lang="zh-CN" altLang="en-US" sz="1400" dirty="0">
              <a:solidFill>
                <a:srgbClr val="00B0F0"/>
              </a:solidFill>
            </a:endParaRPr>
          </a:p>
        </p:txBody>
      </p:sp>
      <p:sp>
        <p:nvSpPr>
          <p:cNvPr id="5" name="矩形 4"/>
          <p:cNvSpPr/>
          <p:nvPr/>
        </p:nvSpPr>
        <p:spPr>
          <a:xfrm>
            <a:off x="448833" y="2492896"/>
            <a:ext cx="7920880" cy="2585323"/>
          </a:xfrm>
          <a:prstGeom prst="rect">
            <a:avLst/>
          </a:prstGeom>
        </p:spPr>
        <p:txBody>
          <a:bodyPr wrap="square">
            <a:spAutoFit/>
          </a:bodyPr>
          <a:lstStyle/>
          <a:p>
            <a:r>
              <a:rPr lang="en-US" altLang="zh-CN" dirty="0"/>
              <a:t>void </a:t>
            </a:r>
            <a:r>
              <a:rPr lang="en-US" altLang="zh-CN" dirty="0" err="1"/>
              <a:t>print_subset</a:t>
            </a:r>
            <a:r>
              <a:rPr lang="en-US" altLang="zh-CN" dirty="0"/>
              <a:t>(</a:t>
            </a:r>
            <a:r>
              <a:rPr lang="en-US" altLang="zh-CN" dirty="0" err="1"/>
              <a:t>int</a:t>
            </a:r>
            <a:r>
              <a:rPr lang="en-US" altLang="zh-CN" dirty="0"/>
              <a:t> n, </a:t>
            </a:r>
            <a:r>
              <a:rPr lang="en-US" altLang="zh-CN" dirty="0" err="1"/>
              <a:t>int</a:t>
            </a:r>
            <a:r>
              <a:rPr lang="en-US" altLang="zh-CN" dirty="0"/>
              <a:t> s) { //</a:t>
            </a:r>
            <a:r>
              <a:rPr lang="zh-CN" altLang="en-US" dirty="0"/>
              <a:t>打印</a:t>
            </a:r>
            <a:r>
              <a:rPr lang="en-US" altLang="zh-CN" dirty="0"/>
              <a:t>{0, 1, 2,..., n-1}</a:t>
            </a:r>
            <a:r>
              <a:rPr lang="zh-CN" altLang="en-US" dirty="0"/>
              <a:t>的子集</a:t>
            </a:r>
            <a:r>
              <a:rPr lang="en-US" altLang="zh-CN" dirty="0"/>
              <a:t>S</a:t>
            </a:r>
            <a:br>
              <a:rPr lang="en-US" altLang="zh-CN" dirty="0"/>
            </a:br>
            <a:r>
              <a:rPr lang="en-US" altLang="zh-CN" dirty="0"/>
              <a:t> </a:t>
            </a:r>
            <a:r>
              <a:rPr lang="en-US" altLang="zh-CN" dirty="0" smtClean="0"/>
              <a:t>      for(</a:t>
            </a:r>
            <a:r>
              <a:rPr lang="en-US" altLang="zh-CN" dirty="0" err="1" smtClean="0"/>
              <a:t>int</a:t>
            </a:r>
            <a:r>
              <a:rPr lang="en-US" altLang="zh-CN" dirty="0" smtClean="0"/>
              <a:t> </a:t>
            </a:r>
            <a:r>
              <a:rPr lang="en-US" altLang="zh-CN" dirty="0" err="1"/>
              <a:t>i</a:t>
            </a:r>
            <a:r>
              <a:rPr lang="en-US" altLang="zh-CN" dirty="0"/>
              <a:t> = 0; </a:t>
            </a:r>
            <a:r>
              <a:rPr lang="en-US" altLang="zh-CN" dirty="0" err="1"/>
              <a:t>i</a:t>
            </a:r>
            <a:r>
              <a:rPr lang="en-US" altLang="zh-CN" dirty="0"/>
              <a:t> &lt; n; </a:t>
            </a:r>
            <a:r>
              <a:rPr lang="en-US" altLang="zh-CN" dirty="0" err="1"/>
              <a:t>i</a:t>
            </a:r>
            <a:r>
              <a:rPr lang="en-US" altLang="zh-CN" dirty="0"/>
              <a:t>++)</a:t>
            </a:r>
            <a:br>
              <a:rPr lang="en-US" altLang="zh-CN" dirty="0"/>
            </a:br>
            <a:r>
              <a:rPr lang="en-US" altLang="zh-CN" dirty="0" smtClean="0"/>
              <a:t>        if(s</a:t>
            </a:r>
            <a:r>
              <a:rPr lang="en-US" altLang="zh-CN" dirty="0"/>
              <a:t>&amp;(1&lt;&lt;</a:t>
            </a:r>
            <a:r>
              <a:rPr lang="en-US" altLang="zh-CN" dirty="0" err="1"/>
              <a:t>i</a:t>
            </a:r>
            <a:r>
              <a:rPr lang="en-US" altLang="zh-CN" dirty="0"/>
              <a:t>)) </a:t>
            </a:r>
            <a:r>
              <a:rPr lang="en-US" altLang="zh-CN" dirty="0" err="1"/>
              <a:t>printf</a:t>
            </a:r>
            <a:r>
              <a:rPr lang="en-US" altLang="zh-CN" dirty="0" smtClean="0"/>
              <a:t>(“%</a:t>
            </a:r>
            <a:r>
              <a:rPr lang="en-US" altLang="zh-CN" dirty="0"/>
              <a:t>d </a:t>
            </a:r>
            <a:r>
              <a:rPr lang="en-US" altLang="zh-CN" dirty="0" smtClean="0"/>
              <a:t>”, </a:t>
            </a:r>
            <a:r>
              <a:rPr lang="en-US" altLang="zh-CN" dirty="0" err="1"/>
              <a:t>i</a:t>
            </a:r>
            <a:r>
              <a:rPr lang="en-US" altLang="zh-CN" dirty="0"/>
              <a:t>); //</a:t>
            </a:r>
            <a:r>
              <a:rPr lang="zh-CN" altLang="en-US" dirty="0"/>
              <a:t>这里利用了</a:t>
            </a:r>
            <a:r>
              <a:rPr lang="en-US" altLang="zh-CN" dirty="0"/>
              <a:t>C</a:t>
            </a:r>
            <a:r>
              <a:rPr lang="zh-CN" altLang="en-US" dirty="0" smtClean="0"/>
              <a:t>语言</a:t>
            </a:r>
            <a:r>
              <a:rPr lang="en-US" altLang="zh-CN" dirty="0" smtClean="0"/>
              <a:t>“</a:t>
            </a:r>
            <a:r>
              <a:rPr lang="zh-CN" altLang="en-US" dirty="0" smtClean="0"/>
              <a:t>非</a:t>
            </a:r>
            <a:r>
              <a:rPr lang="en-US" altLang="zh-CN" dirty="0"/>
              <a:t>0</a:t>
            </a:r>
            <a:r>
              <a:rPr lang="zh-CN" altLang="en-US" dirty="0"/>
              <a:t>值都为</a:t>
            </a:r>
            <a:r>
              <a:rPr lang="zh-CN" altLang="en-US" dirty="0" smtClean="0"/>
              <a:t>真</a:t>
            </a:r>
            <a:r>
              <a:rPr lang="en-US" altLang="zh-CN" dirty="0" smtClean="0"/>
              <a:t>”</a:t>
            </a:r>
            <a:r>
              <a:rPr lang="zh-CN" altLang="en-US" dirty="0" smtClean="0"/>
              <a:t>的</a:t>
            </a:r>
            <a:r>
              <a:rPr lang="zh-CN" altLang="en-US" dirty="0"/>
              <a:t>规定</a:t>
            </a:r>
            <a:br>
              <a:rPr lang="zh-CN" altLang="en-US" dirty="0"/>
            </a:br>
            <a:r>
              <a:rPr lang="zh-CN" altLang="en-US" dirty="0" smtClean="0"/>
              <a:t>         </a:t>
            </a:r>
            <a:r>
              <a:rPr lang="en-US" altLang="zh-CN" dirty="0" err="1" smtClean="0"/>
              <a:t>printf</a:t>
            </a:r>
            <a:r>
              <a:rPr lang="en-US" altLang="zh-CN" dirty="0"/>
              <a:t>("\n");</a:t>
            </a:r>
            <a:br>
              <a:rPr lang="en-US" altLang="zh-CN" dirty="0"/>
            </a:br>
            <a:r>
              <a:rPr lang="en-US" altLang="zh-CN" dirty="0"/>
              <a:t>} </a:t>
            </a:r>
            <a:br>
              <a:rPr lang="en-US" altLang="zh-CN" dirty="0"/>
            </a:br>
            <a:r>
              <a:rPr lang="en-US" altLang="zh-CN" dirty="0"/>
              <a:t>for(</a:t>
            </a:r>
            <a:r>
              <a:rPr lang="en-US" altLang="zh-CN" dirty="0" err="1"/>
              <a:t>int</a:t>
            </a:r>
            <a:r>
              <a:rPr lang="en-US" altLang="zh-CN" dirty="0"/>
              <a:t> </a:t>
            </a:r>
            <a:r>
              <a:rPr lang="en-US" altLang="zh-CN" dirty="0" err="1"/>
              <a:t>i</a:t>
            </a:r>
            <a:r>
              <a:rPr lang="en-US" altLang="zh-CN" dirty="0"/>
              <a:t> = 0; </a:t>
            </a:r>
            <a:r>
              <a:rPr lang="en-US" altLang="zh-CN" dirty="0" err="1"/>
              <a:t>i</a:t>
            </a:r>
            <a:r>
              <a:rPr lang="en-US" altLang="zh-CN" dirty="0"/>
              <a:t> &lt; (1&lt;&lt;n); </a:t>
            </a:r>
            <a:r>
              <a:rPr lang="en-US" altLang="zh-CN" dirty="0" err="1"/>
              <a:t>i</a:t>
            </a:r>
            <a:r>
              <a:rPr lang="en-US" altLang="zh-CN" dirty="0"/>
              <a:t>++) //</a:t>
            </a:r>
            <a:r>
              <a:rPr lang="zh-CN" altLang="en-US" dirty="0"/>
              <a:t>枚举各子集所对应的编码</a:t>
            </a:r>
            <a:r>
              <a:rPr lang="en-US" altLang="zh-CN" dirty="0"/>
              <a:t>0, 1, 2,..., 2n-1</a:t>
            </a:r>
            <a:br>
              <a:rPr lang="en-US" altLang="zh-CN" dirty="0"/>
            </a:br>
            <a:r>
              <a:rPr lang="en-US" altLang="zh-CN" dirty="0" smtClean="0"/>
              <a:t>       </a:t>
            </a:r>
            <a:r>
              <a:rPr lang="en-US" altLang="zh-CN" dirty="0" err="1" smtClean="0"/>
              <a:t>print_subset</a:t>
            </a:r>
            <a:r>
              <a:rPr lang="en-US" altLang="zh-CN" dirty="0" smtClean="0"/>
              <a:t>(n</a:t>
            </a:r>
            <a:r>
              <a:rPr lang="en-US" altLang="zh-CN" dirty="0"/>
              <a:t>, </a:t>
            </a:r>
            <a:r>
              <a:rPr lang="en-US" altLang="zh-CN" dirty="0" err="1"/>
              <a:t>i</a:t>
            </a:r>
            <a:r>
              <a:rPr lang="en-US" altLang="zh-CN" dirty="0"/>
              <a:t>); </a:t>
            </a:r>
            <a:br>
              <a:rPr lang="en-US" altLang="zh-CN" dirty="0"/>
            </a:br>
            <a:r>
              <a:rPr lang="zh-CN" altLang="en-US" dirty="0"/>
              <a:t/>
            </a:r>
            <a:br>
              <a:rPr lang="zh-CN" altLang="en-US" dirty="0"/>
            </a:br>
            <a:endParaRPr lang="zh-CN" altLang="zh-CN" dirty="0"/>
          </a:p>
        </p:txBody>
      </p:sp>
    </p:spTree>
    <p:extLst>
      <p:ext uri="{BB962C8B-B14F-4D97-AF65-F5344CB8AC3E}">
        <p14:creationId xmlns:p14="http://schemas.microsoft.com/office/powerpoint/2010/main" val="186390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a:latin typeface="Times New Roman" panose="02020603050405020304" pitchFamily="18" charset="0"/>
                <a:ea typeface="+mn-ea"/>
                <a:cs typeface="Times New Roman" panose="02020603050405020304" pitchFamily="18" charset="0"/>
              </a:rPr>
              <a:t>例题</a:t>
            </a:r>
            <a:r>
              <a:rPr lang="en-US" altLang="zh-CN" sz="3600" b="1" dirty="0">
                <a:latin typeface="Times New Roman" panose="02020603050405020304" pitchFamily="18" charset="0"/>
                <a:ea typeface="+mn-ea"/>
                <a:cs typeface="Times New Roman" panose="02020603050405020304" pitchFamily="18" charset="0"/>
              </a:rPr>
              <a:t>7-1 </a:t>
            </a:r>
            <a:r>
              <a:rPr lang="zh-CN" altLang="en-US" sz="3600" dirty="0">
                <a:latin typeface="Times New Roman" panose="02020603050405020304" pitchFamily="18" charset="0"/>
                <a:ea typeface="+mn-ea"/>
                <a:cs typeface="Times New Roman" panose="02020603050405020304" pitchFamily="18" charset="0"/>
              </a:rPr>
              <a:t>除法（</a:t>
            </a:r>
            <a:r>
              <a:rPr lang="en-US" altLang="zh-CN" sz="3600" b="1" dirty="0">
                <a:latin typeface="Times New Roman" panose="02020603050405020304" pitchFamily="18" charset="0"/>
                <a:ea typeface="+mn-ea"/>
                <a:cs typeface="Times New Roman" panose="02020603050405020304" pitchFamily="18" charset="0"/>
              </a:rPr>
              <a:t>Division, </a:t>
            </a:r>
            <a:r>
              <a:rPr lang="en-US" altLang="zh-CN" sz="3600" b="1" dirty="0" err="1">
                <a:latin typeface="Times New Roman" panose="02020603050405020304" pitchFamily="18" charset="0"/>
                <a:ea typeface="+mn-ea"/>
                <a:cs typeface="Times New Roman" panose="02020603050405020304" pitchFamily="18" charset="0"/>
              </a:rPr>
              <a:t>UVa</a:t>
            </a:r>
            <a:r>
              <a:rPr lang="en-US" altLang="zh-CN" sz="3600" b="1" dirty="0">
                <a:latin typeface="Times New Roman" panose="02020603050405020304" pitchFamily="18" charset="0"/>
                <a:ea typeface="+mn-ea"/>
                <a:cs typeface="Times New Roman" panose="02020603050405020304" pitchFamily="18" charset="0"/>
              </a:rPr>
              <a:t> 725</a:t>
            </a:r>
            <a:r>
              <a:rPr lang="zh-CN" altLang="en-US" sz="3600" dirty="0">
                <a:latin typeface="Times New Roman" panose="02020603050405020304" pitchFamily="18" charset="0"/>
                <a:ea typeface="+mn-ea"/>
                <a:cs typeface="Times New Roman" panose="02020603050405020304" pitchFamily="18" charset="0"/>
              </a:rPr>
              <a:t>）</a:t>
            </a:r>
            <a:r>
              <a:rPr lang="en-US" altLang="zh-CN" sz="3600" dirty="0">
                <a:latin typeface="Times New Roman" panose="02020603050405020304" pitchFamily="18" charset="0"/>
                <a:ea typeface="+mn-ea"/>
                <a:cs typeface="Times New Roman" panose="02020603050405020304" pitchFamily="18" charset="0"/>
              </a:rPr>
              <a:t> </a:t>
            </a:r>
            <a:endParaRPr lang="zh-CN" altLang="en-US" sz="3600" dirty="0">
              <a:latin typeface="Times New Roman" panose="02020603050405020304" pitchFamily="18" charset="0"/>
              <a:ea typeface="+mn-ea"/>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文本框 3"/>
              <p:cNvSpPr txBox="1"/>
              <p:nvPr/>
            </p:nvSpPr>
            <p:spPr>
              <a:xfrm>
                <a:off x="611560" y="1417638"/>
                <a:ext cx="7920880" cy="875881"/>
              </a:xfrm>
              <a:prstGeom prst="rect">
                <a:avLst/>
              </a:prstGeom>
              <a:noFill/>
            </p:spPr>
            <p:txBody>
              <a:bodyPr wrap="square" rtlCol="0">
                <a:spAutoFit/>
              </a:bodyPr>
              <a:lstStyle/>
              <a:p>
                <a:pPr indent="457200">
                  <a:lnSpc>
                    <a:spcPct val="150000"/>
                  </a:lnSpc>
                </a:pPr>
                <a:r>
                  <a:rPr lang="zh-CN" altLang="en-US" dirty="0" smtClean="0"/>
                  <a:t>输入正整数</a:t>
                </a:r>
                <a:r>
                  <a:rPr lang="en-US" altLang="zh-CN" dirty="0" smtClean="0"/>
                  <a:t>n, </a:t>
                </a:r>
                <a:r>
                  <a:rPr lang="zh-CN" altLang="en-US" dirty="0" smtClean="0"/>
                  <a:t>按照从小到大的顺序输出所有形如</a:t>
                </a:r>
                <a:r>
                  <a:rPr lang="en-US" altLang="zh-CN" dirty="0" err="1" smtClean="0"/>
                  <a:t>abcde</a:t>
                </a:r>
                <a:r>
                  <a:rPr lang="en-US" altLang="zh-CN" dirty="0" smtClean="0"/>
                  <a:t>/</a:t>
                </a:r>
                <a:r>
                  <a:rPr lang="en-US" altLang="zh-CN" dirty="0" err="1" smtClean="0"/>
                  <a:t>fghij</a:t>
                </a:r>
                <a:r>
                  <a:rPr lang="en-US" altLang="zh-CN" dirty="0" smtClean="0"/>
                  <a:t> = n </a:t>
                </a:r>
                <a:r>
                  <a:rPr lang="zh-CN" altLang="en-US" dirty="0" smtClean="0"/>
                  <a:t>的表达式，其中 </a:t>
                </a:r>
                <a:r>
                  <a:rPr lang="en-US" altLang="zh-CN" dirty="0" smtClean="0"/>
                  <a:t>a – j </a:t>
                </a:r>
                <a:r>
                  <a:rPr lang="zh-CN" altLang="en-US" dirty="0" smtClean="0"/>
                  <a:t>恰好为数字 </a:t>
                </a:r>
                <a:r>
                  <a:rPr lang="en-US" altLang="zh-CN" dirty="0" smtClean="0"/>
                  <a:t>0 – 9 </a:t>
                </a:r>
                <a:r>
                  <a:rPr lang="zh-CN" altLang="en-US" dirty="0" smtClean="0"/>
                  <a:t>的一个排列（可以有前导</a:t>
                </a:r>
                <a:r>
                  <a:rPr lang="en-US" altLang="zh-CN" dirty="0" smtClean="0"/>
                  <a:t>0</a:t>
                </a:r>
                <a:r>
                  <a:rPr lang="zh-CN" altLang="en-US" dirty="0" smtClean="0"/>
                  <a:t>），</a:t>
                </a:r>
                <a:r>
                  <a:rPr lang="en-US" altLang="zh-CN" dirty="0" smtClean="0"/>
                  <a:t>2 </a:t>
                </a:r>
                <a14:m>
                  <m:oMath xmlns:m="http://schemas.openxmlformats.org/officeDocument/2006/math">
                    <m:r>
                      <a:rPr lang="en-US" altLang="zh-CN" i="1" smtClean="0">
                        <a:latin typeface="Cambria Math" panose="02040503050406030204" pitchFamily="18" charset="0"/>
                        <a:ea typeface="Cambria Math" panose="02040503050406030204" pitchFamily="18" charset="0"/>
                      </a:rPr>
                      <m:t>≤</m:t>
                    </m:r>
                  </m:oMath>
                </a14:m>
                <a:r>
                  <a:rPr lang="zh-CN" altLang="en-US" dirty="0" smtClean="0"/>
                  <a:t> </a:t>
                </a:r>
                <a:r>
                  <a:rPr lang="en-US" altLang="zh-CN" dirty="0" smtClean="0"/>
                  <a:t>n </a:t>
                </a:r>
                <a14:m>
                  <m:oMath xmlns:m="http://schemas.openxmlformats.org/officeDocument/2006/math">
                    <m:r>
                      <a:rPr lang="en-US" altLang="zh-CN" i="1" smtClean="0">
                        <a:latin typeface="Cambria Math" panose="02040503050406030204" pitchFamily="18" charset="0"/>
                        <a:ea typeface="Cambria Math" panose="02040503050406030204" pitchFamily="18" charset="0"/>
                      </a:rPr>
                      <m:t>≤</m:t>
                    </m:r>
                  </m:oMath>
                </a14:m>
                <a:r>
                  <a:rPr lang="zh-CN" altLang="en-US" dirty="0" smtClean="0"/>
                  <a:t> </a:t>
                </a:r>
                <a:r>
                  <a:rPr lang="en-US" altLang="zh-CN" dirty="0" smtClean="0"/>
                  <a:t>79 </a:t>
                </a:r>
                <a:r>
                  <a:rPr lang="zh-CN" altLang="en-US" dirty="0" smtClean="0"/>
                  <a:t>。</a:t>
                </a:r>
                <a:endParaRPr lang="zh-CN" altLang="en-US" dirty="0"/>
              </a:p>
            </p:txBody>
          </p:sp>
        </mc:Choice>
        <mc:Fallback xmlns="">
          <p:sp>
            <p:nvSpPr>
              <p:cNvPr id="4" name="文本框 3"/>
              <p:cNvSpPr txBox="1">
                <a:spLocks noRot="1" noChangeAspect="1" noMove="1" noResize="1" noEditPoints="1" noAdjustHandles="1" noChangeArrowheads="1" noChangeShapeType="1" noTextEdit="1"/>
              </p:cNvSpPr>
              <p:nvPr/>
            </p:nvSpPr>
            <p:spPr>
              <a:xfrm>
                <a:off x="611560" y="1417638"/>
                <a:ext cx="7920880" cy="875881"/>
              </a:xfrm>
              <a:prstGeom prst="rect">
                <a:avLst/>
              </a:prstGeom>
              <a:blipFill rotWithShape="0">
                <a:blip r:embed="rId2"/>
                <a:stretch>
                  <a:fillRect l="-615" r="-2000" b="-11189"/>
                </a:stretch>
              </a:blipFill>
            </p:spPr>
            <p:txBody>
              <a:bodyPr/>
              <a:lstStyle/>
              <a:p>
                <a:r>
                  <a:rPr lang="zh-CN" altLang="en-US">
                    <a:noFill/>
                  </a:rPr>
                  <a:t> </a:t>
                </a:r>
              </a:p>
            </p:txBody>
          </p:sp>
        </mc:Fallback>
      </mc:AlternateContent>
      <p:sp>
        <p:nvSpPr>
          <p:cNvPr id="5" name="文本框 4"/>
          <p:cNvSpPr txBox="1"/>
          <p:nvPr/>
        </p:nvSpPr>
        <p:spPr>
          <a:xfrm>
            <a:off x="1115616" y="2560638"/>
            <a:ext cx="6696744" cy="2862322"/>
          </a:xfrm>
          <a:prstGeom prst="rect">
            <a:avLst/>
          </a:prstGeom>
          <a:noFill/>
        </p:spPr>
        <p:txBody>
          <a:bodyPr wrap="square" rtlCol="0">
            <a:spAutoFit/>
          </a:bodyPr>
          <a:lstStyle/>
          <a:p>
            <a:pPr>
              <a:lnSpc>
                <a:spcPct val="200000"/>
              </a:lnSpc>
            </a:pPr>
            <a:r>
              <a:rPr lang="zh-CN" altLang="en-US" b="1" dirty="0" smtClean="0"/>
              <a:t>样例输入：</a:t>
            </a:r>
            <a:endParaRPr lang="en-US" altLang="zh-CN" b="1" dirty="0" smtClean="0"/>
          </a:p>
          <a:p>
            <a:pPr>
              <a:lnSpc>
                <a:spcPct val="200000"/>
              </a:lnSpc>
            </a:pPr>
            <a:r>
              <a:rPr lang="en-US" altLang="zh-CN" dirty="0" smtClean="0"/>
              <a:t>62</a:t>
            </a:r>
          </a:p>
          <a:p>
            <a:pPr>
              <a:lnSpc>
                <a:spcPct val="200000"/>
              </a:lnSpc>
            </a:pPr>
            <a:r>
              <a:rPr lang="zh-CN" altLang="en-US" b="1" dirty="0" smtClean="0"/>
              <a:t>样例输出：</a:t>
            </a:r>
            <a:endParaRPr lang="en-US" altLang="zh-CN" b="1" dirty="0" smtClean="0"/>
          </a:p>
          <a:p>
            <a:pPr>
              <a:lnSpc>
                <a:spcPct val="200000"/>
              </a:lnSpc>
            </a:pPr>
            <a:r>
              <a:rPr lang="en-US" altLang="zh-CN" dirty="0" smtClean="0"/>
              <a:t>79546 / 01283 = 62</a:t>
            </a:r>
          </a:p>
          <a:p>
            <a:pPr>
              <a:lnSpc>
                <a:spcPct val="200000"/>
              </a:lnSpc>
            </a:pPr>
            <a:r>
              <a:rPr lang="en-US" altLang="zh-CN" dirty="0" smtClean="0"/>
              <a:t>94736 / 01528 = 62</a:t>
            </a:r>
            <a:endParaRPr lang="zh-CN" altLang="en-US" dirty="0"/>
          </a:p>
        </p:txBody>
      </p:sp>
    </p:spTree>
    <p:extLst>
      <p:ext uri="{BB962C8B-B14F-4D97-AF65-F5344CB8AC3E}">
        <p14:creationId xmlns:p14="http://schemas.microsoft.com/office/powerpoint/2010/main" val="40701301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691027" y="2439644"/>
            <a:ext cx="4572000" cy="369332"/>
          </a:xfrm>
          <a:prstGeom prst="rect">
            <a:avLst/>
          </a:prstGeom>
        </p:spPr>
        <p:txBody>
          <a:bodyPr>
            <a:spAutoFit/>
          </a:bodyPr>
          <a:lstStyle/>
          <a:p>
            <a:r>
              <a:rPr lang="en-US" altLang="zh-CN" b="1" dirty="0"/>
              <a:t>7.4.1 </a:t>
            </a:r>
            <a:r>
              <a:rPr lang="zh-CN" altLang="en-US" dirty="0"/>
              <a:t>八皇后问题 </a:t>
            </a:r>
          </a:p>
        </p:txBody>
      </p:sp>
      <p:sp>
        <p:nvSpPr>
          <p:cNvPr id="3" name="矩形 2"/>
          <p:cNvSpPr/>
          <p:nvPr/>
        </p:nvSpPr>
        <p:spPr>
          <a:xfrm>
            <a:off x="683568" y="1484784"/>
            <a:ext cx="8136904" cy="923330"/>
          </a:xfrm>
          <a:prstGeom prst="rect">
            <a:avLst/>
          </a:prstGeom>
        </p:spPr>
        <p:txBody>
          <a:bodyPr wrap="square">
            <a:spAutoFit/>
          </a:bodyPr>
          <a:lstStyle/>
          <a:p>
            <a:r>
              <a:rPr lang="zh-CN" altLang="en-US" dirty="0"/>
              <a:t>在递归构造中，生成和检查过程可以有机结合起来，从而减少不必要的枚</a:t>
            </a:r>
            <a:br>
              <a:rPr lang="zh-CN" altLang="en-US" dirty="0"/>
            </a:br>
            <a:r>
              <a:rPr lang="zh-CN" altLang="en-US" dirty="0"/>
              <a:t>举。 这就是本节的主题</a:t>
            </a:r>
            <a:r>
              <a:rPr lang="en-US" altLang="zh-CN" dirty="0"/>
              <a:t>——</a:t>
            </a:r>
            <a:r>
              <a:rPr lang="zh-CN" altLang="en-US" dirty="0"/>
              <a:t>回溯法（</a:t>
            </a:r>
            <a:r>
              <a:rPr lang="en-US" altLang="zh-CN" dirty="0"/>
              <a:t>backtracking</a:t>
            </a:r>
            <a:r>
              <a:rPr lang="zh-CN" altLang="en-US" dirty="0"/>
              <a:t>）。</a:t>
            </a:r>
            <a:r>
              <a:rPr lang="zh-CN" altLang="en-US" dirty="0"/>
              <a:t> </a:t>
            </a:r>
            <a:br>
              <a:rPr lang="zh-CN" altLang="en-US" dirty="0"/>
            </a:br>
            <a:endParaRPr lang="zh-CN" altLang="en-US" dirty="0"/>
          </a:p>
        </p:txBody>
      </p:sp>
      <p:sp>
        <p:nvSpPr>
          <p:cNvPr id="5" name="矩形 4"/>
          <p:cNvSpPr/>
          <p:nvPr/>
        </p:nvSpPr>
        <p:spPr>
          <a:xfrm>
            <a:off x="691026" y="3398522"/>
            <a:ext cx="8129445" cy="923330"/>
          </a:xfrm>
          <a:prstGeom prst="rect">
            <a:avLst/>
          </a:prstGeom>
        </p:spPr>
        <p:txBody>
          <a:bodyPr wrap="square">
            <a:spAutoFit/>
          </a:bodyPr>
          <a:lstStyle/>
          <a:p>
            <a:r>
              <a:rPr lang="zh-CN" altLang="en-US" dirty="0"/>
              <a:t>在棋盘上放置</a:t>
            </a:r>
            <a:r>
              <a:rPr lang="en-US" altLang="zh-CN" dirty="0"/>
              <a:t>8</a:t>
            </a:r>
            <a:r>
              <a:rPr lang="zh-CN" altLang="en-US" dirty="0"/>
              <a:t>个皇后，使得它们互不攻击，此时每个皇后的攻击范围为同行同列和</a:t>
            </a:r>
            <a:r>
              <a:rPr lang="zh-CN" altLang="en-US" dirty="0" smtClean="0"/>
              <a:t>同对角线</a:t>
            </a:r>
            <a:r>
              <a:rPr lang="zh-CN" altLang="en-US" dirty="0"/>
              <a:t>，要求找出所有解</a:t>
            </a:r>
            <a:r>
              <a:rPr lang="zh-CN" altLang="en-US" dirty="0"/>
              <a:t> </a:t>
            </a:r>
            <a:r>
              <a:rPr lang="zh-CN" altLang="en-US" dirty="0" smtClean="0"/>
              <a:t>。</a:t>
            </a:r>
            <a:r>
              <a:rPr lang="zh-CN" altLang="en-US" dirty="0"/>
              <a:t>图</a:t>
            </a:r>
            <a:r>
              <a:rPr lang="zh-CN" altLang="en-US" dirty="0" smtClean="0"/>
              <a:t>见下页：</a:t>
            </a:r>
            <a:r>
              <a:rPr lang="zh-CN" altLang="en-US" dirty="0"/>
              <a:t/>
            </a:r>
            <a:br>
              <a:rPr lang="zh-CN" altLang="en-US" dirty="0"/>
            </a:br>
            <a:endParaRPr lang="zh-CN" altLang="en-US" dirty="0"/>
          </a:p>
        </p:txBody>
      </p:sp>
    </p:spTree>
    <p:extLst>
      <p:ext uri="{BB962C8B-B14F-4D97-AF65-F5344CB8AC3E}">
        <p14:creationId xmlns:p14="http://schemas.microsoft.com/office/powerpoint/2010/main" val="2648803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7.4.1 </a:t>
            </a:r>
            <a:r>
              <a:rPr lang="zh-CN" altLang="en-US" dirty="0"/>
              <a:t>八皇后问题 </a:t>
            </a:r>
          </a:p>
        </p:txBody>
      </p:sp>
      <p:sp>
        <p:nvSpPr>
          <p:cNvPr id="5" name="矩形 4"/>
          <p:cNvSpPr/>
          <p:nvPr/>
        </p:nvSpPr>
        <p:spPr>
          <a:xfrm>
            <a:off x="611560" y="1856568"/>
            <a:ext cx="7920880" cy="923330"/>
          </a:xfrm>
          <a:prstGeom prst="rect">
            <a:avLst/>
          </a:prstGeom>
        </p:spPr>
        <p:txBody>
          <a:bodyPr wrap="square">
            <a:spAutoFit/>
          </a:bodyPr>
          <a:lstStyle/>
          <a:p>
            <a:r>
              <a:rPr lang="en-US" altLang="zh-CN" dirty="0"/>
              <a:t/>
            </a:r>
            <a:br>
              <a:rPr lang="en-US" altLang="zh-CN" dirty="0"/>
            </a:br>
            <a:r>
              <a:rPr lang="zh-CN" altLang="en-US" dirty="0"/>
              <a:t/>
            </a:r>
            <a:br>
              <a:rPr lang="zh-CN" altLang="en-US" dirty="0"/>
            </a:br>
            <a:endParaRPr lang="zh-CN" altLang="zh-CN" dirty="0"/>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337" y="2204864"/>
            <a:ext cx="6981325" cy="33936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06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fade">
                                      <p:cBhvr>
                                        <p:cTn id="7" dur="500"/>
                                        <p:tgtEl>
                                          <p:spTgt spid="7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7.4 </a:t>
            </a:r>
            <a:r>
              <a:rPr lang="zh-CN" altLang="en-US" dirty="0"/>
              <a:t>回溯法 </a:t>
            </a:r>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216050"/>
            <a:ext cx="8229600" cy="3294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矩形 4"/>
          <p:cNvSpPr/>
          <p:nvPr/>
        </p:nvSpPr>
        <p:spPr>
          <a:xfrm>
            <a:off x="447008" y="1484784"/>
            <a:ext cx="4572000" cy="369332"/>
          </a:xfrm>
          <a:prstGeom prst="rect">
            <a:avLst/>
          </a:prstGeom>
        </p:spPr>
        <p:txBody>
          <a:bodyPr>
            <a:spAutoFit/>
          </a:bodyPr>
          <a:lstStyle/>
          <a:p>
            <a:r>
              <a:rPr lang="en-US" altLang="zh-CN" b="1" dirty="0"/>
              <a:t>7.4.1 </a:t>
            </a:r>
            <a:r>
              <a:rPr lang="zh-CN" altLang="en-US" dirty="0"/>
              <a:t>八皇后问题 </a:t>
            </a:r>
          </a:p>
        </p:txBody>
      </p:sp>
      <p:sp>
        <p:nvSpPr>
          <p:cNvPr id="6" name="矩形 5"/>
          <p:cNvSpPr/>
          <p:nvPr/>
        </p:nvSpPr>
        <p:spPr>
          <a:xfrm>
            <a:off x="539552" y="5522181"/>
            <a:ext cx="8091560" cy="1200329"/>
          </a:xfrm>
          <a:prstGeom prst="rect">
            <a:avLst/>
          </a:prstGeom>
        </p:spPr>
        <p:txBody>
          <a:bodyPr wrap="square">
            <a:spAutoFit/>
          </a:bodyPr>
          <a:lstStyle/>
          <a:p>
            <a:r>
              <a:rPr lang="zh-CN" altLang="en-US" dirty="0"/>
              <a:t>经过思考，不难发现以下事实：恰好每行每列各放置一个皇后。 如果用</a:t>
            </a:r>
            <a:r>
              <a:rPr lang="en-US" altLang="zh-CN" i="1" dirty="0"/>
              <a:t>C</a:t>
            </a:r>
            <a:r>
              <a:rPr lang="en-US" altLang="zh-CN" dirty="0"/>
              <a:t>[</a:t>
            </a:r>
            <a:r>
              <a:rPr lang="en-US" altLang="zh-CN" i="1" dirty="0"/>
              <a:t>x</a:t>
            </a:r>
            <a:r>
              <a:rPr lang="en-US" altLang="zh-CN" dirty="0"/>
              <a:t>]</a:t>
            </a:r>
            <a:r>
              <a:rPr lang="zh-CN" altLang="en-US" dirty="0"/>
              <a:t>表示第</a:t>
            </a:r>
            <a:r>
              <a:rPr lang="en-US" altLang="zh-CN" i="1" dirty="0"/>
              <a:t>x</a:t>
            </a:r>
            <a:r>
              <a:rPr lang="zh-CN" altLang="en-US" dirty="0" smtClean="0"/>
              <a:t>行皇后</a:t>
            </a:r>
            <a:r>
              <a:rPr lang="zh-CN" altLang="en-US" dirty="0"/>
              <a:t>的列编号，则问题变成了全排列生成问题。 而</a:t>
            </a:r>
            <a:r>
              <a:rPr lang="en-US" altLang="zh-CN" dirty="0"/>
              <a:t>0</a:t>
            </a:r>
            <a:r>
              <a:rPr lang="zh-CN" altLang="en-US" dirty="0"/>
              <a:t>～</a:t>
            </a:r>
            <a:r>
              <a:rPr lang="en-US" altLang="zh-CN" dirty="0"/>
              <a:t>7</a:t>
            </a:r>
            <a:r>
              <a:rPr lang="zh-CN" altLang="en-US" dirty="0"/>
              <a:t>的排列一共只有</a:t>
            </a:r>
            <a:r>
              <a:rPr lang="en-US" altLang="zh-CN" dirty="0"/>
              <a:t>8!=40320</a:t>
            </a:r>
            <a:r>
              <a:rPr lang="zh-CN" altLang="en-US" dirty="0"/>
              <a:t>个，枚举</a:t>
            </a:r>
            <a:r>
              <a:rPr lang="zh-CN" altLang="en-US" dirty="0" smtClean="0"/>
              <a:t>量不会</a:t>
            </a:r>
            <a:r>
              <a:rPr lang="zh-CN" altLang="en-US" dirty="0"/>
              <a:t>超过它</a:t>
            </a:r>
            <a:r>
              <a:rPr lang="zh-CN" altLang="en-US" dirty="0" smtClean="0"/>
              <a:t>。上图为四皇后时的解答树。 </a:t>
            </a:r>
            <a:r>
              <a:rPr lang="zh-CN" altLang="en-US" dirty="0"/>
              <a:t/>
            </a:r>
            <a:br>
              <a:rPr lang="zh-CN" altLang="en-US" dirty="0"/>
            </a:br>
            <a:endParaRPr lang="zh-CN" altLang="en-US" dirty="0"/>
          </a:p>
        </p:txBody>
      </p:sp>
    </p:spTree>
    <p:extLst>
      <p:ext uri="{BB962C8B-B14F-4D97-AF65-F5344CB8AC3E}">
        <p14:creationId xmlns:p14="http://schemas.microsoft.com/office/powerpoint/2010/main" val="380874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7.4.1 </a:t>
            </a:r>
            <a:r>
              <a:rPr lang="zh-CN" altLang="en-US" dirty="0"/>
              <a:t>八皇后问题 </a:t>
            </a:r>
          </a:p>
        </p:txBody>
      </p:sp>
      <p:sp>
        <p:nvSpPr>
          <p:cNvPr id="9" name="矩形 8"/>
          <p:cNvSpPr/>
          <p:nvPr/>
        </p:nvSpPr>
        <p:spPr>
          <a:xfrm>
            <a:off x="447008" y="1854116"/>
            <a:ext cx="7869408" cy="3139321"/>
          </a:xfrm>
          <a:prstGeom prst="rect">
            <a:avLst/>
          </a:prstGeom>
        </p:spPr>
        <p:txBody>
          <a:bodyPr wrap="square">
            <a:spAutoFit/>
          </a:bodyPr>
          <a:lstStyle/>
          <a:p>
            <a:r>
              <a:rPr lang="en-US" altLang="zh-CN" dirty="0"/>
              <a:t>void search(</a:t>
            </a:r>
            <a:r>
              <a:rPr lang="en-US" altLang="zh-CN" dirty="0" err="1"/>
              <a:t>int</a:t>
            </a:r>
            <a:r>
              <a:rPr lang="en-US" altLang="zh-CN" dirty="0"/>
              <a:t> cur) {</a:t>
            </a:r>
          </a:p>
          <a:p>
            <a:r>
              <a:rPr lang="en-US" altLang="zh-CN" dirty="0" smtClean="0"/>
              <a:t>     if(cur </a:t>
            </a:r>
            <a:r>
              <a:rPr lang="en-US" altLang="zh-CN" dirty="0"/>
              <a:t>== n) tot++; //</a:t>
            </a:r>
            <a:r>
              <a:rPr lang="zh-CN" altLang="en-US" dirty="0"/>
              <a:t>递归边界。 只要走到了这里，所有皇后必然不冲突</a:t>
            </a:r>
          </a:p>
          <a:p>
            <a:r>
              <a:rPr lang="en-US" altLang="zh-CN" dirty="0" smtClean="0"/>
              <a:t>     else </a:t>
            </a:r>
            <a:r>
              <a:rPr lang="en-US" altLang="zh-CN" dirty="0"/>
              <a:t>for(</a:t>
            </a:r>
            <a:r>
              <a:rPr lang="en-US" altLang="zh-CN" dirty="0" err="1"/>
              <a:t>int</a:t>
            </a:r>
            <a:r>
              <a:rPr lang="en-US" altLang="zh-CN" dirty="0"/>
              <a:t> </a:t>
            </a:r>
            <a:r>
              <a:rPr lang="en-US" altLang="zh-CN" dirty="0" err="1"/>
              <a:t>i</a:t>
            </a:r>
            <a:r>
              <a:rPr lang="en-US" altLang="zh-CN" dirty="0"/>
              <a:t> = 0; </a:t>
            </a:r>
            <a:r>
              <a:rPr lang="en-US" altLang="zh-CN" dirty="0" err="1"/>
              <a:t>i</a:t>
            </a:r>
            <a:r>
              <a:rPr lang="en-US" altLang="zh-CN" dirty="0"/>
              <a:t> &lt; n; </a:t>
            </a:r>
            <a:r>
              <a:rPr lang="en-US" altLang="zh-CN" dirty="0" err="1"/>
              <a:t>i</a:t>
            </a:r>
            <a:r>
              <a:rPr lang="en-US" altLang="zh-CN" dirty="0"/>
              <a:t>++) {</a:t>
            </a:r>
          </a:p>
          <a:p>
            <a:r>
              <a:rPr lang="en-US" altLang="zh-CN" dirty="0" smtClean="0"/>
              <a:t>          </a:t>
            </a:r>
            <a:r>
              <a:rPr lang="en-US" altLang="zh-CN" dirty="0" err="1" smtClean="0"/>
              <a:t>int</a:t>
            </a:r>
            <a:r>
              <a:rPr lang="en-US" altLang="zh-CN" dirty="0" smtClean="0"/>
              <a:t> </a:t>
            </a:r>
            <a:r>
              <a:rPr lang="en-US" altLang="zh-CN" dirty="0"/>
              <a:t>ok = 1;</a:t>
            </a:r>
          </a:p>
          <a:p>
            <a:r>
              <a:rPr lang="en-US" altLang="zh-CN" dirty="0" smtClean="0"/>
              <a:t>         C[cur</a:t>
            </a:r>
            <a:r>
              <a:rPr lang="en-US" altLang="zh-CN" dirty="0"/>
              <a:t>] = </a:t>
            </a:r>
            <a:r>
              <a:rPr lang="en-US" altLang="zh-CN" dirty="0" err="1"/>
              <a:t>i</a:t>
            </a:r>
            <a:r>
              <a:rPr lang="en-US" altLang="zh-CN" dirty="0"/>
              <a:t>; //</a:t>
            </a:r>
            <a:r>
              <a:rPr lang="zh-CN" altLang="en-US" dirty="0"/>
              <a:t>尝试把第</a:t>
            </a:r>
            <a:r>
              <a:rPr lang="en-US" altLang="zh-CN" dirty="0"/>
              <a:t>cur</a:t>
            </a:r>
            <a:r>
              <a:rPr lang="zh-CN" altLang="en-US" dirty="0"/>
              <a:t>行的皇后放在第</a:t>
            </a:r>
            <a:r>
              <a:rPr lang="en-US" altLang="zh-CN" dirty="0" err="1"/>
              <a:t>i</a:t>
            </a:r>
            <a:r>
              <a:rPr lang="zh-CN" altLang="en-US" dirty="0"/>
              <a:t>列</a:t>
            </a:r>
          </a:p>
          <a:p>
            <a:r>
              <a:rPr lang="en-US" altLang="zh-CN" dirty="0" smtClean="0"/>
              <a:t>         for(</a:t>
            </a:r>
            <a:r>
              <a:rPr lang="en-US" altLang="zh-CN" dirty="0" err="1" smtClean="0"/>
              <a:t>int</a:t>
            </a:r>
            <a:r>
              <a:rPr lang="en-US" altLang="zh-CN" dirty="0" smtClean="0"/>
              <a:t> </a:t>
            </a:r>
            <a:r>
              <a:rPr lang="en-US" altLang="zh-CN" dirty="0"/>
              <a:t>j = 0; j &lt; cur; </a:t>
            </a:r>
            <a:r>
              <a:rPr lang="en-US" altLang="zh-CN" dirty="0" err="1"/>
              <a:t>j++</a:t>
            </a:r>
            <a:r>
              <a:rPr lang="en-US" altLang="zh-CN" dirty="0"/>
              <a:t>) //</a:t>
            </a:r>
            <a:r>
              <a:rPr lang="zh-CN" altLang="en-US" dirty="0"/>
              <a:t>检查是否和前面的皇后冲突</a:t>
            </a:r>
          </a:p>
          <a:p>
            <a:r>
              <a:rPr lang="en-US" altLang="zh-CN" dirty="0" smtClean="0"/>
              <a:t>         if(C[cur</a:t>
            </a:r>
            <a:r>
              <a:rPr lang="en-US" altLang="zh-CN" dirty="0"/>
              <a:t>] == C[j] || cur-C[cur] == j-C[j] || </a:t>
            </a:r>
            <a:r>
              <a:rPr lang="en-US" altLang="zh-CN" dirty="0" err="1"/>
              <a:t>cur+C</a:t>
            </a:r>
            <a:r>
              <a:rPr lang="en-US" altLang="zh-CN" dirty="0"/>
              <a:t>[cur] == </a:t>
            </a:r>
            <a:r>
              <a:rPr lang="en-US" altLang="zh-CN" dirty="0" err="1"/>
              <a:t>j+C</a:t>
            </a:r>
            <a:r>
              <a:rPr lang="en-US" altLang="zh-CN" dirty="0"/>
              <a:t>[j])</a:t>
            </a:r>
          </a:p>
          <a:p>
            <a:r>
              <a:rPr lang="en-US" altLang="zh-CN" dirty="0" smtClean="0"/>
              <a:t>                 { </a:t>
            </a:r>
            <a:r>
              <a:rPr lang="en-US" altLang="zh-CN" dirty="0"/>
              <a:t>ok = 0; break; }</a:t>
            </a:r>
          </a:p>
          <a:p>
            <a:r>
              <a:rPr lang="en-US" altLang="zh-CN" dirty="0" smtClean="0"/>
              <a:t>         if(ok</a:t>
            </a:r>
            <a:r>
              <a:rPr lang="en-US" altLang="zh-CN" dirty="0"/>
              <a:t>) search(cur+1); //</a:t>
            </a:r>
            <a:r>
              <a:rPr lang="zh-CN" altLang="en-US" dirty="0"/>
              <a:t>如果合法，则继续递归</a:t>
            </a:r>
          </a:p>
          <a:p>
            <a:r>
              <a:rPr lang="en-US" altLang="zh-CN" dirty="0" smtClean="0"/>
              <a:t>      }</a:t>
            </a:r>
            <a:endParaRPr lang="en-US" altLang="zh-CN" dirty="0"/>
          </a:p>
          <a:p>
            <a:r>
              <a:rPr lang="en-US" altLang="zh-CN" dirty="0"/>
              <a:t>}</a:t>
            </a:r>
            <a:endParaRPr lang="zh-CN" altLang="en-US" dirty="0"/>
          </a:p>
        </p:txBody>
      </p:sp>
    </p:spTree>
    <p:extLst>
      <p:ext uri="{BB962C8B-B14F-4D97-AF65-F5344CB8AC3E}">
        <p14:creationId xmlns:p14="http://schemas.microsoft.com/office/powerpoint/2010/main" val="32541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7.4.1 </a:t>
            </a:r>
            <a:r>
              <a:rPr lang="zh-CN" altLang="en-US" dirty="0"/>
              <a:t>八皇后问题 </a:t>
            </a:r>
          </a:p>
        </p:txBody>
      </p:sp>
      <p:sp>
        <p:nvSpPr>
          <p:cNvPr id="6" name="矩形 5"/>
          <p:cNvSpPr/>
          <p:nvPr/>
        </p:nvSpPr>
        <p:spPr>
          <a:xfrm>
            <a:off x="539552" y="2492896"/>
            <a:ext cx="7992888" cy="3139321"/>
          </a:xfrm>
          <a:prstGeom prst="rect">
            <a:avLst/>
          </a:prstGeom>
        </p:spPr>
        <p:txBody>
          <a:bodyPr wrap="square">
            <a:spAutoFit/>
          </a:bodyPr>
          <a:lstStyle/>
          <a:p>
            <a:r>
              <a:rPr lang="en-US" altLang="zh-CN" dirty="0"/>
              <a:t>void search(</a:t>
            </a:r>
            <a:r>
              <a:rPr lang="en-US" altLang="zh-CN" dirty="0" err="1"/>
              <a:t>int</a:t>
            </a:r>
            <a:r>
              <a:rPr lang="en-US" altLang="zh-CN" dirty="0"/>
              <a:t> cur) {</a:t>
            </a:r>
          </a:p>
          <a:p>
            <a:r>
              <a:rPr lang="en-US" altLang="zh-CN" dirty="0" smtClean="0"/>
              <a:t>     if(cur </a:t>
            </a:r>
            <a:r>
              <a:rPr lang="en-US" altLang="zh-CN" dirty="0"/>
              <a:t>== n) tot++;</a:t>
            </a:r>
          </a:p>
          <a:p>
            <a:r>
              <a:rPr lang="en-US" altLang="zh-CN" dirty="0" smtClean="0"/>
              <a:t>     else </a:t>
            </a:r>
            <a:r>
              <a:rPr lang="en-US" altLang="zh-CN" dirty="0"/>
              <a:t>for(</a:t>
            </a:r>
            <a:r>
              <a:rPr lang="en-US" altLang="zh-CN" dirty="0" err="1"/>
              <a:t>int</a:t>
            </a:r>
            <a:r>
              <a:rPr lang="en-US" altLang="zh-CN" dirty="0"/>
              <a:t> </a:t>
            </a:r>
            <a:r>
              <a:rPr lang="en-US" altLang="zh-CN" dirty="0" err="1"/>
              <a:t>i</a:t>
            </a:r>
            <a:r>
              <a:rPr lang="en-US" altLang="zh-CN" dirty="0"/>
              <a:t> = 0; </a:t>
            </a:r>
            <a:r>
              <a:rPr lang="en-US" altLang="zh-CN" dirty="0" err="1"/>
              <a:t>i</a:t>
            </a:r>
            <a:r>
              <a:rPr lang="en-US" altLang="zh-CN" dirty="0"/>
              <a:t> &lt; n; </a:t>
            </a:r>
            <a:r>
              <a:rPr lang="en-US" altLang="zh-CN" dirty="0" err="1"/>
              <a:t>i</a:t>
            </a:r>
            <a:r>
              <a:rPr lang="en-US" altLang="zh-CN" dirty="0"/>
              <a:t>++) {</a:t>
            </a:r>
          </a:p>
          <a:p>
            <a:r>
              <a:rPr lang="en-US" altLang="zh-CN" dirty="0" smtClean="0"/>
              <a:t>           if</a:t>
            </a:r>
            <a:r>
              <a:rPr lang="en-US" altLang="zh-CN" dirty="0"/>
              <a:t>(!vis[0][</a:t>
            </a:r>
            <a:r>
              <a:rPr lang="en-US" altLang="zh-CN" dirty="0" err="1"/>
              <a:t>i</a:t>
            </a:r>
            <a:r>
              <a:rPr lang="en-US" altLang="zh-CN" dirty="0"/>
              <a:t>] &amp;&amp; !vis[1][</a:t>
            </a:r>
            <a:r>
              <a:rPr lang="en-US" altLang="zh-CN" dirty="0" err="1"/>
              <a:t>cur+i</a:t>
            </a:r>
            <a:r>
              <a:rPr lang="en-US" altLang="zh-CN" dirty="0"/>
              <a:t>] &amp;&amp; !vis[2][</a:t>
            </a:r>
            <a:r>
              <a:rPr lang="en-US" altLang="zh-CN" dirty="0" err="1"/>
              <a:t>cur-i+n</a:t>
            </a:r>
            <a:r>
              <a:rPr lang="en-US" altLang="zh-CN" dirty="0"/>
              <a:t>]) </a:t>
            </a:r>
            <a:r>
              <a:rPr lang="en-US" altLang="zh-CN" dirty="0" smtClean="0"/>
              <a:t>{//</a:t>
            </a:r>
            <a:r>
              <a:rPr lang="zh-CN" altLang="en-US" dirty="0"/>
              <a:t>利用二维数组直接判断</a:t>
            </a:r>
          </a:p>
          <a:p>
            <a:r>
              <a:rPr lang="en-US" altLang="zh-CN" dirty="0" smtClean="0"/>
              <a:t>                   C[cur</a:t>
            </a:r>
            <a:r>
              <a:rPr lang="en-US" altLang="zh-CN" dirty="0"/>
              <a:t>] = </a:t>
            </a:r>
            <a:r>
              <a:rPr lang="en-US" altLang="zh-CN" dirty="0" err="1"/>
              <a:t>i</a:t>
            </a:r>
            <a:r>
              <a:rPr lang="en-US" altLang="zh-CN" dirty="0"/>
              <a:t>; //</a:t>
            </a:r>
            <a:r>
              <a:rPr lang="zh-CN" altLang="en-US" dirty="0"/>
              <a:t>如果不用打印解，整个</a:t>
            </a:r>
            <a:r>
              <a:rPr lang="en-US" altLang="zh-CN" dirty="0"/>
              <a:t>C</a:t>
            </a:r>
            <a:r>
              <a:rPr lang="zh-CN" altLang="en-US" dirty="0"/>
              <a:t>数组都可以省略</a:t>
            </a:r>
          </a:p>
          <a:p>
            <a:r>
              <a:rPr lang="en-US" altLang="zh-CN" dirty="0" smtClean="0"/>
              <a:t>                   vis[0</a:t>
            </a:r>
            <a:r>
              <a:rPr lang="en-US" altLang="zh-CN" dirty="0"/>
              <a:t>][</a:t>
            </a:r>
            <a:r>
              <a:rPr lang="en-US" altLang="zh-CN" dirty="0" err="1"/>
              <a:t>i</a:t>
            </a:r>
            <a:r>
              <a:rPr lang="en-US" altLang="zh-CN" dirty="0"/>
              <a:t>] = vis[1][</a:t>
            </a:r>
            <a:r>
              <a:rPr lang="en-US" altLang="zh-CN" dirty="0" err="1"/>
              <a:t>cur+i</a:t>
            </a:r>
            <a:r>
              <a:rPr lang="en-US" altLang="zh-CN" dirty="0"/>
              <a:t>] = vis[2][</a:t>
            </a:r>
            <a:r>
              <a:rPr lang="en-US" altLang="zh-CN" dirty="0" err="1"/>
              <a:t>cur-i+n</a:t>
            </a:r>
            <a:r>
              <a:rPr lang="en-US" altLang="zh-CN" dirty="0"/>
              <a:t>] = 1; //</a:t>
            </a:r>
            <a:r>
              <a:rPr lang="zh-CN" altLang="en-US" dirty="0"/>
              <a:t>修改全局变量</a:t>
            </a:r>
          </a:p>
          <a:p>
            <a:r>
              <a:rPr lang="en-US" altLang="zh-CN" dirty="0" smtClean="0"/>
              <a:t>                   search(cur+1</a:t>
            </a:r>
            <a:r>
              <a:rPr lang="en-US" altLang="zh-CN" dirty="0"/>
              <a:t>);</a:t>
            </a:r>
          </a:p>
          <a:p>
            <a:r>
              <a:rPr lang="en-US" altLang="zh-CN" dirty="0" smtClean="0"/>
              <a:t>                   vis[0</a:t>
            </a:r>
            <a:r>
              <a:rPr lang="en-US" altLang="zh-CN" dirty="0"/>
              <a:t>][</a:t>
            </a:r>
            <a:r>
              <a:rPr lang="en-US" altLang="zh-CN" dirty="0" err="1"/>
              <a:t>i</a:t>
            </a:r>
            <a:r>
              <a:rPr lang="en-US" altLang="zh-CN" dirty="0"/>
              <a:t>] = vis[1][</a:t>
            </a:r>
            <a:r>
              <a:rPr lang="en-US" altLang="zh-CN" dirty="0" err="1"/>
              <a:t>cur+i</a:t>
            </a:r>
            <a:r>
              <a:rPr lang="en-US" altLang="zh-CN" dirty="0"/>
              <a:t>] = vis[2][</a:t>
            </a:r>
            <a:r>
              <a:rPr lang="en-US" altLang="zh-CN" dirty="0" err="1"/>
              <a:t>cur-i+n</a:t>
            </a:r>
            <a:r>
              <a:rPr lang="en-US" altLang="zh-CN" dirty="0"/>
              <a:t>] = 0; </a:t>
            </a:r>
            <a:r>
              <a:rPr lang="en-US" altLang="zh-CN" dirty="0" smtClean="0"/>
              <a:t>//</a:t>
            </a:r>
            <a:r>
              <a:rPr lang="zh-CN" altLang="en-US" dirty="0" smtClean="0"/>
              <a:t>切记</a:t>
            </a:r>
            <a:r>
              <a:rPr lang="zh-CN" altLang="en-US" dirty="0"/>
              <a:t>！一定要改回来</a:t>
            </a:r>
          </a:p>
          <a:p>
            <a:r>
              <a:rPr lang="en-US" altLang="zh-CN" dirty="0" smtClean="0"/>
              <a:t>           } </a:t>
            </a:r>
            <a:endParaRPr lang="en-US" altLang="zh-CN" dirty="0"/>
          </a:p>
          <a:p>
            <a:r>
              <a:rPr lang="en-US" altLang="zh-CN" dirty="0" smtClean="0"/>
              <a:t>      }</a:t>
            </a:r>
            <a:endParaRPr lang="en-US" altLang="zh-CN" dirty="0"/>
          </a:p>
          <a:p>
            <a:r>
              <a:rPr lang="en-US" altLang="zh-CN" dirty="0"/>
              <a:t>}</a:t>
            </a:r>
            <a:endParaRPr lang="zh-CN" altLang="en-US" dirty="0"/>
          </a:p>
        </p:txBody>
      </p:sp>
      <p:sp>
        <p:nvSpPr>
          <p:cNvPr id="10" name="矩形 9"/>
          <p:cNvSpPr/>
          <p:nvPr/>
        </p:nvSpPr>
        <p:spPr>
          <a:xfrm>
            <a:off x="539552" y="1854116"/>
            <a:ext cx="8280920" cy="523220"/>
          </a:xfrm>
          <a:prstGeom prst="rect">
            <a:avLst/>
          </a:prstGeom>
        </p:spPr>
        <p:txBody>
          <a:bodyPr wrap="square">
            <a:spAutoFit/>
          </a:bodyPr>
          <a:lstStyle/>
          <a:p>
            <a:r>
              <a:rPr lang="zh-CN" altLang="en-US" sz="1400" b="1" dirty="0">
                <a:solidFill>
                  <a:srgbClr val="FF0000"/>
                </a:solidFill>
              </a:rPr>
              <a:t>程序效率可以继续提高：利用二维数组</a:t>
            </a:r>
            <a:r>
              <a:rPr lang="en-US" altLang="zh-CN" sz="1400" b="1" dirty="0">
                <a:solidFill>
                  <a:srgbClr val="FF0000"/>
                </a:solidFill>
              </a:rPr>
              <a:t>vis[2][ ]</a:t>
            </a:r>
            <a:r>
              <a:rPr lang="zh-CN" altLang="en-US" sz="1400" b="1" dirty="0" smtClean="0">
                <a:solidFill>
                  <a:srgbClr val="FF0000"/>
                </a:solidFill>
              </a:rPr>
              <a:t>直接判断</a:t>
            </a:r>
            <a:r>
              <a:rPr lang="zh-CN" altLang="en-US" sz="1400" b="1" dirty="0">
                <a:solidFill>
                  <a:srgbClr val="FF0000"/>
                </a:solidFill>
              </a:rPr>
              <a:t>当前尝试的皇后所在的列和两个对角线是否已有其他皇后。 注意到主对角线标识</a:t>
            </a:r>
            <a:r>
              <a:rPr lang="en-US" altLang="zh-CN" sz="1400" b="1" dirty="0">
                <a:solidFill>
                  <a:srgbClr val="FF0000"/>
                </a:solidFill>
              </a:rPr>
              <a:t>y-x</a:t>
            </a:r>
            <a:r>
              <a:rPr lang="zh-CN" altLang="en-US" sz="1400" b="1" dirty="0" smtClean="0">
                <a:solidFill>
                  <a:srgbClr val="FF0000"/>
                </a:solidFill>
              </a:rPr>
              <a:t>可能</a:t>
            </a:r>
            <a:r>
              <a:rPr lang="zh-CN" altLang="en-US" sz="1400" b="1" dirty="0">
                <a:solidFill>
                  <a:srgbClr val="FF0000"/>
                </a:solidFill>
              </a:rPr>
              <a:t>为负，存取时要加上</a:t>
            </a:r>
            <a:r>
              <a:rPr lang="en-US" altLang="zh-CN" sz="1400" b="1" dirty="0">
                <a:solidFill>
                  <a:srgbClr val="FF0000"/>
                </a:solidFill>
              </a:rPr>
              <a:t>n</a:t>
            </a:r>
            <a:r>
              <a:rPr lang="zh-CN" altLang="en-US" sz="1400" b="1" dirty="0">
                <a:solidFill>
                  <a:srgbClr val="FF0000"/>
                </a:solidFill>
              </a:rPr>
              <a:t>。</a:t>
            </a:r>
          </a:p>
        </p:txBody>
      </p:sp>
    </p:spTree>
    <p:extLst>
      <p:ext uri="{BB962C8B-B14F-4D97-AF65-F5344CB8AC3E}">
        <p14:creationId xmlns:p14="http://schemas.microsoft.com/office/powerpoint/2010/main" val="3040741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7.4.2 </a:t>
            </a:r>
            <a:r>
              <a:rPr lang="zh-CN" altLang="en-US" dirty="0"/>
              <a:t>其他应用举例 </a:t>
            </a:r>
          </a:p>
        </p:txBody>
      </p:sp>
      <p:sp>
        <p:nvSpPr>
          <p:cNvPr id="3" name="矩形 2"/>
          <p:cNvSpPr/>
          <p:nvPr/>
        </p:nvSpPr>
        <p:spPr>
          <a:xfrm>
            <a:off x="755576" y="1888781"/>
            <a:ext cx="6408712" cy="646331"/>
          </a:xfrm>
          <a:prstGeom prst="rect">
            <a:avLst/>
          </a:prstGeom>
        </p:spPr>
        <p:txBody>
          <a:bodyPr wrap="square">
            <a:spAutoFit/>
          </a:bodyPr>
          <a:lstStyle/>
          <a:p>
            <a:r>
              <a:rPr lang="zh-CN" altLang="en-US" dirty="0">
                <a:solidFill>
                  <a:schemeClr val="accent1"/>
                </a:solidFill>
              </a:rPr>
              <a:t>例题</a:t>
            </a:r>
            <a:r>
              <a:rPr lang="en-US" altLang="zh-CN" b="1" dirty="0">
                <a:solidFill>
                  <a:schemeClr val="accent1"/>
                </a:solidFill>
              </a:rPr>
              <a:t>7-4 </a:t>
            </a:r>
            <a:r>
              <a:rPr lang="zh-CN" altLang="en-US" dirty="0">
                <a:solidFill>
                  <a:schemeClr val="accent1"/>
                </a:solidFill>
              </a:rPr>
              <a:t>素数环（</a:t>
            </a:r>
            <a:r>
              <a:rPr lang="en-US" altLang="zh-CN" b="1" dirty="0">
                <a:solidFill>
                  <a:schemeClr val="accent1"/>
                </a:solidFill>
              </a:rPr>
              <a:t>Prime Ring Problem, </a:t>
            </a:r>
            <a:r>
              <a:rPr lang="en-US" altLang="zh-CN" b="1" dirty="0" err="1">
                <a:solidFill>
                  <a:schemeClr val="accent1"/>
                </a:solidFill>
              </a:rPr>
              <a:t>UVa</a:t>
            </a:r>
            <a:r>
              <a:rPr lang="en-US" altLang="zh-CN" b="1" dirty="0">
                <a:solidFill>
                  <a:schemeClr val="accent1"/>
                </a:solidFill>
              </a:rPr>
              <a:t> 524</a:t>
            </a:r>
            <a:r>
              <a:rPr lang="zh-CN" altLang="en-US" dirty="0">
                <a:solidFill>
                  <a:schemeClr val="accent1"/>
                </a:solidFill>
              </a:rPr>
              <a:t>）</a:t>
            </a:r>
            <a:r>
              <a:rPr lang="en-US" altLang="zh-CN" dirty="0">
                <a:solidFill>
                  <a:schemeClr val="accent1"/>
                </a:solidFill>
              </a:rPr>
              <a:t> </a:t>
            </a:r>
            <a:r>
              <a:rPr lang="en-US" altLang="zh-CN" dirty="0"/>
              <a:t/>
            </a:r>
            <a:br>
              <a:rPr lang="en-US" altLang="zh-CN" dirty="0"/>
            </a:br>
            <a:endParaRPr lang="zh-CN" altLang="en-US" dirty="0"/>
          </a:p>
        </p:txBody>
      </p:sp>
      <p:sp>
        <p:nvSpPr>
          <p:cNvPr id="5" name="矩形 4"/>
          <p:cNvSpPr/>
          <p:nvPr/>
        </p:nvSpPr>
        <p:spPr>
          <a:xfrm>
            <a:off x="502596" y="2708920"/>
            <a:ext cx="8641403" cy="2862322"/>
          </a:xfrm>
          <a:prstGeom prst="rect">
            <a:avLst/>
          </a:prstGeom>
        </p:spPr>
        <p:txBody>
          <a:bodyPr wrap="square">
            <a:spAutoFit/>
          </a:bodyPr>
          <a:lstStyle/>
          <a:p>
            <a:r>
              <a:rPr lang="zh-CN" altLang="en-US" dirty="0"/>
              <a:t>输入正整数</a:t>
            </a:r>
            <a:r>
              <a:rPr lang="en-US" altLang="zh-CN" i="1" dirty="0"/>
              <a:t>n</a:t>
            </a:r>
            <a:r>
              <a:rPr lang="zh-CN" altLang="en-US" dirty="0"/>
              <a:t>，把整数</a:t>
            </a:r>
            <a:r>
              <a:rPr lang="en-US" altLang="zh-CN" dirty="0"/>
              <a:t>1, 2, 3,…, </a:t>
            </a:r>
            <a:r>
              <a:rPr lang="en-US" altLang="zh-CN" i="1" dirty="0"/>
              <a:t>n</a:t>
            </a:r>
            <a:r>
              <a:rPr lang="zh-CN" altLang="en-US" dirty="0"/>
              <a:t>组成一个环，使得相邻两个整数之和均为素数。 </a:t>
            </a:r>
            <a:r>
              <a:rPr lang="zh-CN" altLang="en-US" dirty="0" smtClean="0"/>
              <a:t>输出时</a:t>
            </a:r>
            <a:r>
              <a:rPr lang="zh-CN" altLang="en-US" dirty="0"/>
              <a:t>从整数</a:t>
            </a:r>
            <a:r>
              <a:rPr lang="en-US" altLang="zh-CN" dirty="0"/>
              <a:t>1</a:t>
            </a:r>
            <a:r>
              <a:rPr lang="zh-CN" altLang="en-US" dirty="0"/>
              <a:t>开始逆时针排列。 同一个环应恰好输出一次。 </a:t>
            </a:r>
            <a:r>
              <a:rPr lang="en-US" altLang="zh-CN" i="1" dirty="0"/>
              <a:t>n</a:t>
            </a:r>
            <a:r>
              <a:rPr lang="zh-CN" altLang="en-US" dirty="0"/>
              <a:t>≤</a:t>
            </a:r>
            <a:r>
              <a:rPr lang="en-US" altLang="zh-CN" dirty="0"/>
              <a:t>16</a:t>
            </a:r>
            <a:r>
              <a:rPr lang="zh-CN" altLang="en-US" dirty="0" smtClean="0"/>
              <a:t>。</a:t>
            </a:r>
            <a:endParaRPr lang="en-US" altLang="zh-CN" dirty="0" smtClean="0"/>
          </a:p>
          <a:p>
            <a:r>
              <a:rPr lang="zh-CN" altLang="en-US" dirty="0"/>
              <a:t/>
            </a:r>
            <a:br>
              <a:rPr lang="zh-CN" altLang="en-US" dirty="0"/>
            </a:br>
            <a:r>
              <a:rPr lang="zh-CN" altLang="en-US" dirty="0"/>
              <a:t>样例输入：</a:t>
            </a:r>
            <a:br>
              <a:rPr lang="zh-CN" altLang="en-US" dirty="0"/>
            </a:br>
            <a:r>
              <a:rPr lang="en-US" altLang="zh-CN" dirty="0"/>
              <a:t>6 </a:t>
            </a:r>
            <a:endParaRPr lang="en-US" altLang="zh-CN" dirty="0" smtClean="0"/>
          </a:p>
          <a:p>
            <a:endParaRPr lang="en-US" altLang="zh-CN" dirty="0"/>
          </a:p>
          <a:p>
            <a:r>
              <a:rPr lang="zh-CN" altLang="en-US" dirty="0"/>
              <a:t>样</a:t>
            </a:r>
            <a:r>
              <a:rPr lang="zh-CN" altLang="en-US" dirty="0" smtClean="0"/>
              <a:t>例</a:t>
            </a:r>
            <a:r>
              <a:rPr lang="zh-CN" altLang="en-US" dirty="0"/>
              <a:t>输出：</a:t>
            </a:r>
            <a:br>
              <a:rPr lang="zh-CN" altLang="en-US" dirty="0"/>
            </a:br>
            <a:r>
              <a:rPr lang="en-US" altLang="zh-CN" dirty="0"/>
              <a:t>1 4 3 2 5 6</a:t>
            </a:r>
            <a:br>
              <a:rPr lang="en-US" altLang="zh-CN" dirty="0"/>
            </a:br>
            <a:r>
              <a:rPr lang="en-US" altLang="zh-CN" dirty="0"/>
              <a:t>1 6 5 2 3 4</a:t>
            </a:r>
            <a:r>
              <a:rPr lang="zh-CN" altLang="en-US" dirty="0"/>
              <a:t> </a:t>
            </a:r>
            <a:br>
              <a:rPr lang="zh-CN" altLang="en-US" dirty="0"/>
            </a:br>
            <a:endParaRPr lang="zh-CN" altLang="en-US" dirty="0"/>
          </a:p>
        </p:txBody>
      </p:sp>
    </p:spTree>
    <p:extLst>
      <p:ext uri="{BB962C8B-B14F-4D97-AF65-F5344CB8AC3E}">
        <p14:creationId xmlns:p14="http://schemas.microsoft.com/office/powerpoint/2010/main" val="29752854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7.4.2 </a:t>
            </a:r>
            <a:r>
              <a:rPr lang="zh-CN" altLang="en-US" dirty="0"/>
              <a:t>其他应用举例 </a:t>
            </a:r>
          </a:p>
        </p:txBody>
      </p:sp>
      <p:sp>
        <p:nvSpPr>
          <p:cNvPr id="3" name="矩形 2"/>
          <p:cNvSpPr/>
          <p:nvPr/>
        </p:nvSpPr>
        <p:spPr>
          <a:xfrm>
            <a:off x="755576" y="1888781"/>
            <a:ext cx="6408712" cy="646331"/>
          </a:xfrm>
          <a:prstGeom prst="rect">
            <a:avLst/>
          </a:prstGeom>
        </p:spPr>
        <p:txBody>
          <a:bodyPr wrap="square">
            <a:spAutoFit/>
          </a:bodyPr>
          <a:lstStyle/>
          <a:p>
            <a:r>
              <a:rPr lang="zh-CN" altLang="en-US" dirty="0">
                <a:solidFill>
                  <a:schemeClr val="accent1"/>
                </a:solidFill>
              </a:rPr>
              <a:t>例题</a:t>
            </a:r>
            <a:r>
              <a:rPr lang="en-US" altLang="zh-CN" b="1" dirty="0">
                <a:solidFill>
                  <a:schemeClr val="accent1"/>
                </a:solidFill>
              </a:rPr>
              <a:t>7-4 </a:t>
            </a:r>
            <a:r>
              <a:rPr lang="zh-CN" altLang="en-US" dirty="0">
                <a:solidFill>
                  <a:schemeClr val="accent1"/>
                </a:solidFill>
              </a:rPr>
              <a:t>素数环（</a:t>
            </a:r>
            <a:r>
              <a:rPr lang="en-US" altLang="zh-CN" b="1" dirty="0">
                <a:solidFill>
                  <a:schemeClr val="accent1"/>
                </a:solidFill>
              </a:rPr>
              <a:t>Prime Ring Problem, </a:t>
            </a:r>
            <a:r>
              <a:rPr lang="en-US" altLang="zh-CN" b="1" dirty="0" err="1">
                <a:solidFill>
                  <a:schemeClr val="accent1"/>
                </a:solidFill>
              </a:rPr>
              <a:t>UVa</a:t>
            </a:r>
            <a:r>
              <a:rPr lang="en-US" altLang="zh-CN" b="1" dirty="0">
                <a:solidFill>
                  <a:schemeClr val="accent1"/>
                </a:solidFill>
              </a:rPr>
              <a:t> 524</a:t>
            </a:r>
            <a:r>
              <a:rPr lang="zh-CN" altLang="en-US" dirty="0">
                <a:solidFill>
                  <a:schemeClr val="accent1"/>
                </a:solidFill>
              </a:rPr>
              <a:t>）</a:t>
            </a:r>
            <a:r>
              <a:rPr lang="en-US" altLang="zh-CN" dirty="0">
                <a:solidFill>
                  <a:schemeClr val="accent1"/>
                </a:solidFill>
              </a:rPr>
              <a:t> </a:t>
            </a:r>
            <a:r>
              <a:rPr lang="en-US" altLang="zh-CN" dirty="0"/>
              <a:t/>
            </a:r>
            <a:br>
              <a:rPr lang="en-US" altLang="zh-CN" dirty="0"/>
            </a:br>
            <a:endParaRPr lang="zh-CN" altLang="en-US" dirty="0"/>
          </a:p>
        </p:txBody>
      </p:sp>
      <p:sp>
        <p:nvSpPr>
          <p:cNvPr id="7" name="矩形 6"/>
          <p:cNvSpPr/>
          <p:nvPr/>
        </p:nvSpPr>
        <p:spPr>
          <a:xfrm>
            <a:off x="539552" y="2338993"/>
            <a:ext cx="8496944" cy="2893100"/>
          </a:xfrm>
          <a:prstGeom prst="rect">
            <a:avLst/>
          </a:prstGeom>
        </p:spPr>
        <p:txBody>
          <a:bodyPr wrap="square">
            <a:spAutoFit/>
          </a:bodyPr>
          <a:lstStyle/>
          <a:p>
            <a:r>
              <a:rPr lang="en-US" altLang="zh-CN" sz="1400" dirty="0"/>
              <a:t>void </a:t>
            </a:r>
            <a:r>
              <a:rPr lang="en-US" altLang="zh-CN" sz="1400" dirty="0" err="1"/>
              <a:t>dfs</a:t>
            </a:r>
            <a:r>
              <a:rPr lang="en-US" altLang="zh-CN" sz="1400" dirty="0"/>
              <a:t>(</a:t>
            </a:r>
            <a:r>
              <a:rPr lang="en-US" altLang="zh-CN" sz="1400" dirty="0" err="1"/>
              <a:t>int</a:t>
            </a:r>
            <a:r>
              <a:rPr lang="en-US" altLang="zh-CN" sz="1400" dirty="0"/>
              <a:t> cur){</a:t>
            </a:r>
          </a:p>
          <a:p>
            <a:r>
              <a:rPr lang="en-US" altLang="zh-CN" sz="1400" dirty="0" smtClean="0"/>
              <a:t>     if(cur </a:t>
            </a:r>
            <a:r>
              <a:rPr lang="en-US" altLang="zh-CN" sz="1400" dirty="0"/>
              <a:t>== n &amp;&amp; </a:t>
            </a:r>
            <a:r>
              <a:rPr lang="en-US" altLang="zh-CN" sz="1400" dirty="0" err="1"/>
              <a:t>isp</a:t>
            </a:r>
            <a:r>
              <a:rPr lang="en-US" altLang="zh-CN" sz="1400" dirty="0"/>
              <a:t>[A[0]+A[n-1]]){ //</a:t>
            </a:r>
            <a:r>
              <a:rPr lang="zh-CN" altLang="en-US" sz="1400" dirty="0"/>
              <a:t>递归边界。 别忘了测试第一个数和最后一个数</a:t>
            </a:r>
          </a:p>
          <a:p>
            <a:r>
              <a:rPr lang="en-US" altLang="zh-CN" sz="1400" dirty="0" smtClean="0"/>
              <a:t>          for(</a:t>
            </a:r>
            <a:r>
              <a:rPr lang="en-US" altLang="zh-CN" sz="1400" dirty="0" err="1" smtClean="0"/>
              <a:t>int</a:t>
            </a:r>
            <a:r>
              <a:rPr lang="en-US" altLang="zh-CN" sz="1400" dirty="0" smtClean="0"/>
              <a:t> </a:t>
            </a:r>
            <a:r>
              <a:rPr lang="en-US" altLang="zh-CN" sz="1400" dirty="0"/>
              <a:t>i = 0; i &lt; n; i++) </a:t>
            </a:r>
            <a:r>
              <a:rPr lang="en-US" altLang="zh-CN" sz="1400" dirty="0" err="1"/>
              <a:t>printf</a:t>
            </a:r>
            <a:r>
              <a:rPr lang="en-US" altLang="zh-CN" sz="1400" dirty="0"/>
              <a:t>("%d ", A[i]); //</a:t>
            </a:r>
            <a:r>
              <a:rPr lang="zh-CN" altLang="en-US" sz="1400" dirty="0"/>
              <a:t>打印方案</a:t>
            </a:r>
          </a:p>
          <a:p>
            <a:r>
              <a:rPr lang="en-US" altLang="zh-CN" sz="1400" dirty="0" smtClean="0"/>
              <a:t>          </a:t>
            </a:r>
            <a:r>
              <a:rPr lang="en-US" altLang="zh-CN" sz="1400" dirty="0" err="1" smtClean="0"/>
              <a:t>printf</a:t>
            </a:r>
            <a:r>
              <a:rPr lang="en-US" altLang="zh-CN" sz="1400" dirty="0"/>
              <a:t>("\n");</a:t>
            </a:r>
          </a:p>
          <a:p>
            <a:r>
              <a:rPr lang="en-US" altLang="zh-CN" sz="1400" dirty="0" smtClean="0"/>
              <a:t>     } </a:t>
            </a:r>
          </a:p>
          <a:p>
            <a:r>
              <a:rPr lang="en-US" altLang="zh-CN" sz="1400" dirty="0" smtClean="0"/>
              <a:t>     else </a:t>
            </a:r>
            <a:r>
              <a:rPr lang="en-US" altLang="zh-CN" sz="1400" dirty="0"/>
              <a:t>for(</a:t>
            </a:r>
            <a:r>
              <a:rPr lang="en-US" altLang="zh-CN" sz="1400" dirty="0" err="1"/>
              <a:t>int</a:t>
            </a:r>
            <a:r>
              <a:rPr lang="en-US" altLang="zh-CN" sz="1400" dirty="0"/>
              <a:t> i = 2; i &lt;= n; i++) //</a:t>
            </a:r>
            <a:r>
              <a:rPr lang="zh-CN" altLang="en-US" sz="1400" dirty="0"/>
              <a:t>尝试放置每个数</a:t>
            </a:r>
            <a:r>
              <a:rPr lang="en-US" altLang="zh-CN" sz="1400" dirty="0"/>
              <a:t>i</a:t>
            </a:r>
          </a:p>
          <a:p>
            <a:r>
              <a:rPr lang="en-US" altLang="zh-CN" sz="1400" dirty="0" smtClean="0"/>
              <a:t>          if</a:t>
            </a:r>
            <a:r>
              <a:rPr lang="en-US" altLang="zh-CN" sz="1400" dirty="0"/>
              <a:t>(!</a:t>
            </a:r>
            <a:r>
              <a:rPr lang="en-US" altLang="zh-CN" sz="1400" dirty="0" err="1"/>
              <a:t>vis</a:t>
            </a:r>
            <a:r>
              <a:rPr lang="en-US" altLang="zh-CN" sz="1400" dirty="0"/>
              <a:t>[i] &amp;&amp; </a:t>
            </a:r>
            <a:r>
              <a:rPr lang="en-US" altLang="zh-CN" sz="1400" dirty="0" err="1"/>
              <a:t>isp</a:t>
            </a:r>
            <a:r>
              <a:rPr lang="en-US" altLang="zh-CN" sz="1400" dirty="0"/>
              <a:t>[</a:t>
            </a:r>
            <a:r>
              <a:rPr lang="en-US" altLang="zh-CN" sz="1400" dirty="0" err="1"/>
              <a:t>i+A</a:t>
            </a:r>
            <a:r>
              <a:rPr lang="en-US" altLang="zh-CN" sz="1400" dirty="0"/>
              <a:t>[cur-1]]){ //</a:t>
            </a:r>
            <a:r>
              <a:rPr lang="zh-CN" altLang="en-US" sz="1400" dirty="0"/>
              <a:t>如果</a:t>
            </a:r>
            <a:r>
              <a:rPr lang="en-US" altLang="zh-CN" sz="1400" dirty="0"/>
              <a:t>i</a:t>
            </a:r>
            <a:r>
              <a:rPr lang="zh-CN" altLang="en-US" sz="1400" dirty="0"/>
              <a:t>没有用过，并且与前一个数之和为素数</a:t>
            </a:r>
          </a:p>
          <a:p>
            <a:r>
              <a:rPr lang="en-US" altLang="zh-CN" sz="1400" dirty="0" smtClean="0"/>
              <a:t>               A[cur</a:t>
            </a:r>
            <a:r>
              <a:rPr lang="en-US" altLang="zh-CN" sz="1400" dirty="0"/>
              <a:t>] = i;</a:t>
            </a:r>
          </a:p>
          <a:p>
            <a:r>
              <a:rPr lang="en-US" altLang="zh-CN" sz="1400" dirty="0" smtClean="0"/>
              <a:t>               </a:t>
            </a:r>
            <a:r>
              <a:rPr lang="en-US" altLang="zh-CN" sz="1400" dirty="0" err="1" smtClean="0"/>
              <a:t>vis</a:t>
            </a:r>
            <a:r>
              <a:rPr lang="en-US" altLang="zh-CN" sz="1400" dirty="0" smtClean="0"/>
              <a:t>[i</a:t>
            </a:r>
            <a:r>
              <a:rPr lang="en-US" altLang="zh-CN" sz="1400" dirty="0"/>
              <a:t>] = 1; //</a:t>
            </a:r>
            <a:r>
              <a:rPr lang="zh-CN" altLang="en-US" sz="1400" dirty="0"/>
              <a:t>设置使用标志</a:t>
            </a:r>
          </a:p>
          <a:p>
            <a:r>
              <a:rPr lang="en-US" altLang="zh-CN" sz="1400" dirty="0" smtClean="0"/>
              <a:t>               </a:t>
            </a:r>
            <a:r>
              <a:rPr lang="en-US" altLang="zh-CN" sz="1400" dirty="0" err="1" smtClean="0"/>
              <a:t>dfs</a:t>
            </a:r>
            <a:r>
              <a:rPr lang="en-US" altLang="zh-CN" sz="1400" dirty="0" smtClean="0"/>
              <a:t>(cur+1</a:t>
            </a:r>
            <a:r>
              <a:rPr lang="en-US" altLang="zh-CN" sz="1400" dirty="0"/>
              <a:t>);</a:t>
            </a:r>
          </a:p>
          <a:p>
            <a:r>
              <a:rPr lang="en-US" altLang="zh-CN" sz="1400" dirty="0" smtClean="0"/>
              <a:t>               </a:t>
            </a:r>
            <a:r>
              <a:rPr lang="en-US" altLang="zh-CN" sz="1400" dirty="0" err="1" smtClean="0"/>
              <a:t>vis</a:t>
            </a:r>
            <a:r>
              <a:rPr lang="en-US" altLang="zh-CN" sz="1400" dirty="0" smtClean="0"/>
              <a:t>[i</a:t>
            </a:r>
            <a:r>
              <a:rPr lang="en-US" altLang="zh-CN" sz="1400" dirty="0"/>
              <a:t>] = 0; //</a:t>
            </a:r>
            <a:r>
              <a:rPr lang="zh-CN" altLang="en-US" sz="1400" dirty="0"/>
              <a:t>清除标志</a:t>
            </a:r>
          </a:p>
          <a:p>
            <a:r>
              <a:rPr lang="en-US" altLang="zh-CN" sz="1400" dirty="0" smtClean="0"/>
              <a:t>          }  </a:t>
            </a:r>
          </a:p>
          <a:p>
            <a:r>
              <a:rPr lang="en-US" altLang="zh-CN" sz="1400" dirty="0" smtClean="0"/>
              <a:t>}</a:t>
            </a:r>
            <a:endParaRPr lang="zh-CN" altLang="en-US" sz="1400" dirty="0"/>
          </a:p>
        </p:txBody>
      </p:sp>
      <p:sp>
        <p:nvSpPr>
          <p:cNvPr id="8" name="矩形 7"/>
          <p:cNvSpPr/>
          <p:nvPr/>
        </p:nvSpPr>
        <p:spPr>
          <a:xfrm>
            <a:off x="611560" y="2420888"/>
            <a:ext cx="6174432" cy="2031325"/>
          </a:xfrm>
          <a:prstGeom prst="rect">
            <a:avLst/>
          </a:prstGeom>
        </p:spPr>
        <p:txBody>
          <a:bodyPr wrap="square">
            <a:spAutoFit/>
          </a:bodyPr>
          <a:lstStyle/>
          <a:p>
            <a:r>
              <a:rPr lang="en-US" altLang="zh-CN" sz="1400" dirty="0"/>
              <a:t>for(</a:t>
            </a:r>
            <a:r>
              <a:rPr lang="en-US" altLang="zh-CN" sz="1400" dirty="0" err="1"/>
              <a:t>int</a:t>
            </a:r>
            <a:r>
              <a:rPr lang="en-US" altLang="zh-CN" sz="1400" dirty="0"/>
              <a:t> i = 2; i &lt;= n*2; i++) </a:t>
            </a:r>
            <a:r>
              <a:rPr lang="en-US" altLang="zh-CN" sz="1400" dirty="0" err="1"/>
              <a:t>isp</a:t>
            </a:r>
            <a:r>
              <a:rPr lang="en-US" altLang="zh-CN" sz="1400" dirty="0"/>
              <a:t>[i] = </a:t>
            </a:r>
            <a:r>
              <a:rPr lang="en-US" altLang="zh-CN" sz="1400" dirty="0" err="1"/>
              <a:t>is_prime</a:t>
            </a:r>
            <a:r>
              <a:rPr lang="en-US" altLang="zh-CN" sz="1400" dirty="0"/>
              <a:t>(i);//</a:t>
            </a:r>
            <a:r>
              <a:rPr lang="zh-CN" altLang="en-US" sz="1400" dirty="0"/>
              <a:t>生成素数表，加快后续判断</a:t>
            </a:r>
          </a:p>
          <a:p>
            <a:r>
              <a:rPr lang="en-US" altLang="zh-CN" sz="1400" dirty="0"/>
              <a:t>for(</a:t>
            </a:r>
            <a:r>
              <a:rPr lang="en-US" altLang="zh-CN" sz="1400" dirty="0" err="1"/>
              <a:t>int</a:t>
            </a:r>
            <a:r>
              <a:rPr lang="en-US" altLang="zh-CN" sz="1400" dirty="0"/>
              <a:t> i = 0; i &lt; n; i++) A[i] = i+1; //</a:t>
            </a:r>
            <a:r>
              <a:rPr lang="zh-CN" altLang="en-US" sz="1400" dirty="0"/>
              <a:t>第一个排列</a:t>
            </a:r>
          </a:p>
          <a:p>
            <a:r>
              <a:rPr lang="en-US" altLang="zh-CN" sz="1400" dirty="0"/>
              <a:t>do {</a:t>
            </a:r>
          </a:p>
          <a:p>
            <a:r>
              <a:rPr lang="en-US" altLang="zh-CN" sz="1400" dirty="0" smtClean="0"/>
              <a:t>     </a:t>
            </a:r>
            <a:r>
              <a:rPr lang="en-US" altLang="zh-CN" sz="1400" dirty="0" err="1" smtClean="0"/>
              <a:t>int</a:t>
            </a:r>
            <a:r>
              <a:rPr lang="en-US" altLang="zh-CN" sz="1400" dirty="0" smtClean="0"/>
              <a:t> </a:t>
            </a:r>
            <a:r>
              <a:rPr lang="en-US" altLang="zh-CN" sz="1400" dirty="0"/>
              <a:t>ok = 1;</a:t>
            </a:r>
          </a:p>
          <a:p>
            <a:r>
              <a:rPr lang="en-US" altLang="zh-CN" sz="1400" dirty="0" smtClean="0"/>
              <a:t>     for(</a:t>
            </a:r>
            <a:r>
              <a:rPr lang="en-US" altLang="zh-CN" sz="1400" dirty="0" err="1" smtClean="0"/>
              <a:t>int</a:t>
            </a:r>
            <a:r>
              <a:rPr lang="en-US" altLang="zh-CN" sz="1400" dirty="0" smtClean="0"/>
              <a:t> </a:t>
            </a:r>
            <a:r>
              <a:rPr lang="en-US" altLang="zh-CN" sz="1400" dirty="0"/>
              <a:t>i = 0; i &lt; n; i++) if(!</a:t>
            </a:r>
            <a:r>
              <a:rPr lang="en-US" altLang="zh-CN" sz="1400" dirty="0" err="1"/>
              <a:t>isp</a:t>
            </a:r>
            <a:r>
              <a:rPr lang="en-US" altLang="zh-CN" sz="1400" dirty="0"/>
              <a:t>[A[i]+A[(i+1)%n]]) { ok = 0; break; </a:t>
            </a:r>
            <a:r>
              <a:rPr lang="en-US" altLang="zh-CN" sz="1400" dirty="0" smtClean="0"/>
              <a:t>}//</a:t>
            </a:r>
            <a:r>
              <a:rPr lang="zh-CN" altLang="en-US" sz="1400" dirty="0"/>
              <a:t>判断合法性</a:t>
            </a:r>
          </a:p>
          <a:p>
            <a:r>
              <a:rPr lang="en-US" altLang="zh-CN" sz="1400" dirty="0" smtClean="0"/>
              <a:t>     if(ok</a:t>
            </a:r>
            <a:r>
              <a:rPr lang="en-US" altLang="zh-CN" sz="1400" dirty="0"/>
              <a:t>){for(</a:t>
            </a:r>
            <a:r>
              <a:rPr lang="en-US" altLang="zh-CN" sz="1400" dirty="0" err="1"/>
              <a:t>int</a:t>
            </a:r>
            <a:r>
              <a:rPr lang="en-US" altLang="zh-CN" sz="1400" dirty="0"/>
              <a:t> i = 0; i &lt; n; i++) </a:t>
            </a:r>
            <a:r>
              <a:rPr lang="en-US" altLang="zh-CN" sz="1400" dirty="0" err="1"/>
              <a:t>printf</a:t>
            </a:r>
            <a:r>
              <a:rPr lang="en-US" altLang="zh-CN" sz="1400" dirty="0"/>
              <a:t>("%d ", A[i]); //</a:t>
            </a:r>
            <a:r>
              <a:rPr lang="zh-CN" altLang="en-US" sz="1400" dirty="0"/>
              <a:t>输出序列</a:t>
            </a:r>
          </a:p>
          <a:p>
            <a:r>
              <a:rPr lang="en-US" altLang="zh-CN" sz="1400" dirty="0" smtClean="0"/>
              <a:t>     </a:t>
            </a:r>
            <a:r>
              <a:rPr lang="en-US" altLang="zh-CN" sz="1400" dirty="0" err="1" smtClean="0"/>
              <a:t>printf</a:t>
            </a:r>
            <a:r>
              <a:rPr lang="en-US" altLang="zh-CN" sz="1400" dirty="0"/>
              <a:t>("\n");</a:t>
            </a:r>
          </a:p>
          <a:p>
            <a:r>
              <a:rPr lang="en-US" altLang="zh-CN" sz="1400" dirty="0" smtClean="0"/>
              <a:t>     }</a:t>
            </a:r>
            <a:endParaRPr lang="en-US" altLang="zh-CN" sz="1400" dirty="0"/>
          </a:p>
          <a:p>
            <a:r>
              <a:rPr lang="en-US" altLang="zh-CN" sz="1400" dirty="0"/>
              <a:t>}while(</a:t>
            </a:r>
            <a:r>
              <a:rPr lang="en-US" altLang="zh-CN" sz="1400" dirty="0" err="1"/>
              <a:t>next_permutation</a:t>
            </a:r>
            <a:r>
              <a:rPr lang="en-US" altLang="zh-CN" sz="1400" dirty="0"/>
              <a:t>(A+1, </a:t>
            </a:r>
            <a:r>
              <a:rPr lang="en-US" altLang="zh-CN" sz="1400" dirty="0" err="1"/>
              <a:t>A+n</a:t>
            </a:r>
            <a:r>
              <a:rPr lang="en-US" altLang="zh-CN" sz="1400" dirty="0"/>
              <a:t>)); //1</a:t>
            </a:r>
            <a:r>
              <a:rPr lang="zh-CN" altLang="en-US" sz="1400" dirty="0"/>
              <a:t>的位置不变</a:t>
            </a:r>
          </a:p>
        </p:txBody>
      </p:sp>
      <p:sp>
        <p:nvSpPr>
          <p:cNvPr id="10" name="矩形 9"/>
          <p:cNvSpPr/>
          <p:nvPr/>
        </p:nvSpPr>
        <p:spPr>
          <a:xfrm>
            <a:off x="755576" y="5218875"/>
            <a:ext cx="8568952" cy="923330"/>
          </a:xfrm>
          <a:prstGeom prst="rect">
            <a:avLst/>
          </a:prstGeom>
        </p:spPr>
        <p:txBody>
          <a:bodyPr wrap="square">
            <a:spAutoFit/>
          </a:bodyPr>
          <a:lstStyle/>
          <a:p>
            <a:r>
              <a:rPr lang="zh-CN" altLang="en-US" dirty="0">
                <a:solidFill>
                  <a:srgbClr val="FF0000"/>
                </a:solidFill>
              </a:rPr>
              <a:t>每个环对应于</a:t>
            </a:r>
            <a:r>
              <a:rPr lang="en-US" altLang="zh-CN" dirty="0">
                <a:solidFill>
                  <a:srgbClr val="FF0000"/>
                </a:solidFill>
              </a:rPr>
              <a:t>1</a:t>
            </a:r>
            <a:r>
              <a:rPr lang="zh-CN" altLang="en-US" dirty="0">
                <a:solidFill>
                  <a:srgbClr val="FF0000"/>
                </a:solidFill>
              </a:rPr>
              <a:t>～</a:t>
            </a:r>
            <a:r>
              <a:rPr lang="en-US" altLang="zh-CN" dirty="0">
                <a:solidFill>
                  <a:srgbClr val="FF0000"/>
                </a:solidFill>
              </a:rPr>
              <a:t>n</a:t>
            </a:r>
            <a:r>
              <a:rPr lang="zh-CN" altLang="en-US" dirty="0">
                <a:solidFill>
                  <a:srgbClr val="FF0000"/>
                </a:solidFill>
              </a:rPr>
              <a:t>的一个排列，但排列总数高达</a:t>
            </a:r>
            <a:r>
              <a:rPr lang="en-US" altLang="zh-CN" dirty="0">
                <a:solidFill>
                  <a:srgbClr val="FF0000"/>
                </a:solidFill>
              </a:rPr>
              <a:t>16!=2*1013</a:t>
            </a:r>
            <a:r>
              <a:rPr lang="zh-CN" altLang="en-US" dirty="0">
                <a:solidFill>
                  <a:srgbClr val="FF0000"/>
                </a:solidFill>
              </a:rPr>
              <a:t>，生成</a:t>
            </a:r>
            <a:r>
              <a:rPr lang="en-US" altLang="zh-CN" dirty="0">
                <a:solidFill>
                  <a:srgbClr val="FF0000"/>
                </a:solidFill>
              </a:rPr>
              <a:t>-</a:t>
            </a:r>
            <a:r>
              <a:rPr lang="zh-CN" altLang="en-US" dirty="0">
                <a:solidFill>
                  <a:srgbClr val="FF0000"/>
                </a:solidFill>
              </a:rPr>
              <a:t>测</a:t>
            </a:r>
            <a:br>
              <a:rPr lang="zh-CN" altLang="en-US" dirty="0">
                <a:solidFill>
                  <a:srgbClr val="FF0000"/>
                </a:solidFill>
              </a:rPr>
            </a:br>
            <a:r>
              <a:rPr lang="zh-CN" altLang="en-US" dirty="0">
                <a:solidFill>
                  <a:srgbClr val="FF0000"/>
                </a:solidFill>
              </a:rPr>
              <a:t>试法会超时 </a:t>
            </a:r>
            <a:r>
              <a:rPr lang="zh-CN" altLang="en-US" dirty="0" smtClean="0">
                <a:solidFill>
                  <a:srgbClr val="FF0000"/>
                </a:solidFill>
              </a:rPr>
              <a:t>！</a:t>
            </a:r>
            <a:r>
              <a:rPr lang="zh-CN" altLang="en-US" dirty="0"/>
              <a:t/>
            </a:r>
            <a:br>
              <a:rPr lang="zh-CN" altLang="en-US" dirty="0"/>
            </a:br>
            <a:endParaRPr lang="zh-CN" altLang="en-US" dirty="0"/>
          </a:p>
        </p:txBody>
      </p:sp>
      <p:sp>
        <p:nvSpPr>
          <p:cNvPr id="11" name="矩形 10"/>
          <p:cNvSpPr/>
          <p:nvPr/>
        </p:nvSpPr>
        <p:spPr>
          <a:xfrm>
            <a:off x="971600" y="5301208"/>
            <a:ext cx="7128792" cy="1200329"/>
          </a:xfrm>
          <a:prstGeom prst="rect">
            <a:avLst/>
          </a:prstGeom>
        </p:spPr>
        <p:txBody>
          <a:bodyPr wrap="square">
            <a:spAutoFit/>
          </a:bodyPr>
          <a:lstStyle/>
          <a:p>
            <a:r>
              <a:rPr lang="zh-CN" altLang="en-US" dirty="0">
                <a:solidFill>
                  <a:srgbClr val="0070C0"/>
                </a:solidFill>
              </a:rPr>
              <a:t>回溯法比生成</a:t>
            </a:r>
            <a:r>
              <a:rPr lang="en-US" altLang="zh-CN" dirty="0">
                <a:solidFill>
                  <a:srgbClr val="0070C0"/>
                </a:solidFill>
              </a:rPr>
              <a:t>-</a:t>
            </a:r>
            <a:r>
              <a:rPr lang="zh-CN" altLang="en-US" dirty="0">
                <a:solidFill>
                  <a:srgbClr val="0070C0"/>
                </a:solidFill>
              </a:rPr>
              <a:t>测试法快了很多</a:t>
            </a:r>
            <a:r>
              <a:rPr lang="zh-CN" altLang="en-US" dirty="0" smtClean="0">
                <a:solidFill>
                  <a:srgbClr val="0070C0"/>
                </a:solidFill>
              </a:rPr>
              <a:t>，将</a:t>
            </a:r>
            <a:r>
              <a:rPr lang="zh-CN" altLang="en-US" dirty="0">
                <a:solidFill>
                  <a:srgbClr val="0070C0"/>
                </a:solidFill>
              </a:rPr>
              <a:t>上面的函数名设为</a:t>
            </a:r>
            <a:r>
              <a:rPr lang="en-US" altLang="zh-CN" dirty="0" err="1" smtClean="0">
                <a:solidFill>
                  <a:srgbClr val="0070C0"/>
                </a:solidFill>
              </a:rPr>
              <a:t>dfs</a:t>
            </a:r>
            <a:r>
              <a:rPr lang="zh-CN" altLang="en-US" dirty="0" smtClean="0">
                <a:solidFill>
                  <a:srgbClr val="0070C0"/>
                </a:solidFill>
              </a:rPr>
              <a:t>并不是巧合</a:t>
            </a:r>
            <a:r>
              <a:rPr lang="en-US" altLang="zh-CN" dirty="0">
                <a:solidFill>
                  <a:srgbClr val="0070C0"/>
                </a:solidFill>
              </a:rPr>
              <a:t>——</a:t>
            </a:r>
            <a:r>
              <a:rPr lang="zh-CN" altLang="en-US" dirty="0">
                <a:solidFill>
                  <a:srgbClr val="0070C0"/>
                </a:solidFill>
              </a:rPr>
              <a:t>从解答树的角度讲，回溯法正是按照深度优先的顺序在遍历解答树。 </a:t>
            </a:r>
            <a:r>
              <a:rPr lang="zh-CN" altLang="en-US" dirty="0"/>
              <a:t/>
            </a:r>
            <a:br>
              <a:rPr lang="zh-CN" altLang="en-US" dirty="0"/>
            </a:br>
            <a:endParaRPr lang="zh-CN" altLang="en-US" dirty="0"/>
          </a:p>
        </p:txBody>
      </p:sp>
    </p:spTree>
    <p:extLst>
      <p:ext uri="{BB962C8B-B14F-4D97-AF65-F5344CB8AC3E}">
        <p14:creationId xmlns:p14="http://schemas.microsoft.com/office/powerpoint/2010/main" val="29945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500"/>
                                        <p:tgtEl>
                                          <p:spTgt spid="10">
                                            <p:txEl>
                                              <p:pRg st="0" end="0"/>
                                            </p:txEl>
                                          </p:spTgt>
                                        </p:tgtEl>
                                      </p:cBhvr>
                                    </p:animEffect>
                                    <p:set>
                                      <p:cBhvr>
                                        <p:cTn id="20" dur="1" fill="hold">
                                          <p:stCondLst>
                                            <p:cond delay="499"/>
                                          </p:stCondLst>
                                        </p:cTn>
                                        <p:tgtEl>
                                          <p:spTgt spid="10">
                                            <p:txEl>
                                              <p:pRg st="0" end="0"/>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1">
                                            <p:txEl>
                                              <p:pRg st="0" end="0"/>
                                            </p:txEl>
                                          </p:spTgt>
                                        </p:tgtEl>
                                        <p:attrNameLst>
                                          <p:attrName>style.visibility</p:attrName>
                                        </p:attrNameLst>
                                      </p:cBhvr>
                                      <p:to>
                                        <p:strVal val="visible"/>
                                      </p:to>
                                    </p:set>
                                    <p:animEffect transition="in" filter="fade">
                                      <p:cBhvr>
                                        <p:cTn id="3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8" grpId="1"/>
      <p:bldP spid="10" grpId="0"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7.4.2 </a:t>
            </a:r>
            <a:r>
              <a:rPr lang="zh-CN" altLang="en-US" dirty="0"/>
              <a:t>其他应用举例 </a:t>
            </a:r>
          </a:p>
        </p:txBody>
      </p:sp>
      <p:sp>
        <p:nvSpPr>
          <p:cNvPr id="3" name="矩形 2"/>
          <p:cNvSpPr/>
          <p:nvPr/>
        </p:nvSpPr>
        <p:spPr>
          <a:xfrm>
            <a:off x="755576" y="1888781"/>
            <a:ext cx="6408712" cy="646331"/>
          </a:xfrm>
          <a:prstGeom prst="rect">
            <a:avLst/>
          </a:prstGeom>
        </p:spPr>
        <p:txBody>
          <a:bodyPr wrap="square">
            <a:spAutoFit/>
          </a:bodyPr>
          <a:lstStyle/>
          <a:p>
            <a:r>
              <a:rPr lang="zh-CN" altLang="en-US" dirty="0">
                <a:solidFill>
                  <a:srgbClr val="0070C0"/>
                </a:solidFill>
              </a:rPr>
              <a:t>例题</a:t>
            </a:r>
            <a:r>
              <a:rPr lang="en-US" altLang="zh-CN" b="1" dirty="0">
                <a:solidFill>
                  <a:srgbClr val="0070C0"/>
                </a:solidFill>
              </a:rPr>
              <a:t>7-5 </a:t>
            </a:r>
            <a:r>
              <a:rPr lang="zh-CN" altLang="en-US" dirty="0">
                <a:solidFill>
                  <a:srgbClr val="0070C0"/>
                </a:solidFill>
              </a:rPr>
              <a:t>困难的串（</a:t>
            </a:r>
            <a:r>
              <a:rPr lang="en-US" altLang="zh-CN" b="1" dirty="0">
                <a:solidFill>
                  <a:srgbClr val="0070C0"/>
                </a:solidFill>
              </a:rPr>
              <a:t>Krypton Factor, </a:t>
            </a:r>
            <a:r>
              <a:rPr lang="en-US" altLang="zh-CN" b="1" dirty="0" err="1">
                <a:solidFill>
                  <a:srgbClr val="0070C0"/>
                </a:solidFill>
              </a:rPr>
              <a:t>UVa</a:t>
            </a:r>
            <a:r>
              <a:rPr lang="en-US" altLang="zh-CN" b="1" dirty="0">
                <a:solidFill>
                  <a:srgbClr val="0070C0"/>
                </a:solidFill>
              </a:rPr>
              <a:t> 129</a:t>
            </a:r>
            <a:r>
              <a:rPr lang="zh-CN" altLang="en-US" dirty="0">
                <a:solidFill>
                  <a:srgbClr val="0070C0"/>
                </a:solidFill>
              </a:rPr>
              <a:t>）</a:t>
            </a:r>
            <a:r>
              <a:rPr lang="en-US" altLang="zh-CN" dirty="0">
                <a:solidFill>
                  <a:srgbClr val="0070C0"/>
                </a:solidFill>
              </a:rPr>
              <a:t> </a:t>
            </a:r>
            <a:r>
              <a:rPr lang="en-US" altLang="zh-CN" dirty="0"/>
              <a:t/>
            </a:r>
            <a:br>
              <a:rPr lang="en-US" altLang="zh-CN" dirty="0"/>
            </a:br>
            <a:endParaRPr lang="zh-CN" altLang="en-US" dirty="0"/>
          </a:p>
        </p:txBody>
      </p:sp>
      <p:sp>
        <p:nvSpPr>
          <p:cNvPr id="7" name="矩形 6"/>
          <p:cNvSpPr/>
          <p:nvPr/>
        </p:nvSpPr>
        <p:spPr>
          <a:xfrm>
            <a:off x="439549" y="2388862"/>
            <a:ext cx="8568952" cy="3970318"/>
          </a:xfrm>
          <a:prstGeom prst="rect">
            <a:avLst/>
          </a:prstGeom>
        </p:spPr>
        <p:txBody>
          <a:bodyPr wrap="square">
            <a:spAutoFit/>
          </a:bodyPr>
          <a:lstStyle/>
          <a:p>
            <a:r>
              <a:rPr lang="zh-CN" altLang="en-US" dirty="0"/>
              <a:t>如果一个字符串包含两个相邻的重复子串，则称它是“容易的串”，其他串称为</a:t>
            </a:r>
            <a:r>
              <a:rPr lang="zh-CN" altLang="en-US" dirty="0" smtClean="0"/>
              <a:t>“困难的串”</a:t>
            </a:r>
            <a:r>
              <a:rPr lang="zh-CN" altLang="en-US" dirty="0"/>
              <a:t>。 例如，</a:t>
            </a:r>
            <a:r>
              <a:rPr lang="en-US" altLang="zh-CN" dirty="0"/>
              <a:t>BB</a:t>
            </a:r>
            <a:r>
              <a:rPr lang="zh-CN" altLang="en-US" dirty="0"/>
              <a:t>、 </a:t>
            </a:r>
            <a:r>
              <a:rPr lang="en-US" altLang="zh-CN" dirty="0"/>
              <a:t>ABCDACABCAB</a:t>
            </a:r>
            <a:r>
              <a:rPr lang="zh-CN" altLang="en-US" dirty="0"/>
              <a:t>、 </a:t>
            </a:r>
            <a:r>
              <a:rPr lang="en-US" altLang="zh-CN" dirty="0"/>
              <a:t>ABCDABCD</a:t>
            </a:r>
            <a:r>
              <a:rPr lang="zh-CN" altLang="en-US" dirty="0"/>
              <a:t>都是容易的串，而</a:t>
            </a:r>
            <a:r>
              <a:rPr lang="en-US" altLang="zh-CN" dirty="0"/>
              <a:t>D</a:t>
            </a:r>
            <a:r>
              <a:rPr lang="zh-CN" altLang="en-US" dirty="0"/>
              <a:t>、 </a:t>
            </a:r>
            <a:r>
              <a:rPr lang="en-US" altLang="zh-CN" dirty="0"/>
              <a:t>DC</a:t>
            </a:r>
            <a:r>
              <a:rPr lang="zh-CN" altLang="en-US" dirty="0"/>
              <a:t>、 </a:t>
            </a:r>
            <a:r>
              <a:rPr lang="en-US" altLang="zh-CN" dirty="0"/>
              <a:t>ABDAB</a:t>
            </a:r>
            <a:r>
              <a:rPr lang="zh-CN" altLang="en-US" dirty="0" smtClean="0"/>
              <a:t>、</a:t>
            </a:r>
            <a:r>
              <a:rPr lang="en-US" altLang="zh-CN" dirty="0" smtClean="0"/>
              <a:t>CBABCBA</a:t>
            </a:r>
            <a:r>
              <a:rPr lang="zh-CN" altLang="en-US" dirty="0"/>
              <a:t>都是困难的串</a:t>
            </a:r>
            <a:r>
              <a:rPr lang="zh-CN" altLang="en-US" dirty="0" smtClean="0"/>
              <a:t>。输入</a:t>
            </a:r>
            <a:r>
              <a:rPr lang="zh-CN" altLang="en-US" dirty="0"/>
              <a:t>正整数</a:t>
            </a:r>
            <a:r>
              <a:rPr lang="en-US" altLang="zh-CN" i="1" dirty="0"/>
              <a:t>n</a:t>
            </a:r>
            <a:r>
              <a:rPr lang="zh-CN" altLang="en-US" dirty="0"/>
              <a:t>和</a:t>
            </a:r>
            <a:r>
              <a:rPr lang="en-US" altLang="zh-CN" i="1" dirty="0"/>
              <a:t>L</a:t>
            </a:r>
            <a:r>
              <a:rPr lang="zh-CN" altLang="en-US" dirty="0"/>
              <a:t>，输出由前</a:t>
            </a:r>
            <a:r>
              <a:rPr lang="en-US" altLang="zh-CN" i="1" dirty="0"/>
              <a:t>L</a:t>
            </a:r>
            <a:r>
              <a:rPr lang="zh-CN" altLang="en-US" dirty="0"/>
              <a:t>个字符组成的、 字典序第</a:t>
            </a:r>
            <a:r>
              <a:rPr lang="en-US" altLang="zh-CN" i="1" dirty="0"/>
              <a:t>k</a:t>
            </a:r>
            <a:r>
              <a:rPr lang="zh-CN" altLang="en-US" dirty="0"/>
              <a:t>小的困难的串。 例如，当</a:t>
            </a:r>
            <a:r>
              <a:rPr lang="en-US" altLang="zh-CN" i="1" dirty="0" smtClean="0"/>
              <a:t>L</a:t>
            </a:r>
            <a:r>
              <a:rPr lang="en-US" altLang="zh-CN" dirty="0" smtClean="0"/>
              <a:t>=3</a:t>
            </a:r>
            <a:r>
              <a:rPr lang="zh-CN" altLang="en-US" dirty="0" smtClean="0"/>
              <a:t>时</a:t>
            </a:r>
            <a:r>
              <a:rPr lang="zh-CN" altLang="en-US" dirty="0"/>
              <a:t>，前</a:t>
            </a:r>
            <a:r>
              <a:rPr lang="en-US" altLang="zh-CN" dirty="0"/>
              <a:t>7</a:t>
            </a:r>
            <a:r>
              <a:rPr lang="zh-CN" altLang="en-US" dirty="0"/>
              <a:t>个困难的串分别为</a:t>
            </a:r>
            <a:r>
              <a:rPr lang="en-US" altLang="zh-CN" dirty="0"/>
              <a:t>A</a:t>
            </a:r>
            <a:r>
              <a:rPr lang="zh-CN" altLang="en-US" dirty="0"/>
              <a:t>、 </a:t>
            </a:r>
            <a:r>
              <a:rPr lang="en-US" altLang="zh-CN" dirty="0"/>
              <a:t>AB</a:t>
            </a:r>
            <a:r>
              <a:rPr lang="zh-CN" altLang="en-US" dirty="0"/>
              <a:t>、 </a:t>
            </a:r>
            <a:r>
              <a:rPr lang="en-US" altLang="zh-CN" dirty="0"/>
              <a:t>ABA</a:t>
            </a:r>
            <a:r>
              <a:rPr lang="zh-CN" altLang="en-US" dirty="0"/>
              <a:t>、 </a:t>
            </a:r>
            <a:r>
              <a:rPr lang="en-US" altLang="zh-CN" dirty="0"/>
              <a:t>ABAC</a:t>
            </a:r>
            <a:r>
              <a:rPr lang="zh-CN" altLang="en-US" dirty="0"/>
              <a:t>、 </a:t>
            </a:r>
            <a:r>
              <a:rPr lang="en-US" altLang="zh-CN" dirty="0"/>
              <a:t>ABACA</a:t>
            </a:r>
            <a:r>
              <a:rPr lang="zh-CN" altLang="en-US" dirty="0"/>
              <a:t>、 </a:t>
            </a:r>
            <a:r>
              <a:rPr lang="en-US" altLang="zh-CN" dirty="0"/>
              <a:t>ABACAB</a:t>
            </a:r>
            <a:r>
              <a:rPr lang="zh-CN" altLang="en-US" dirty="0"/>
              <a:t>、 </a:t>
            </a:r>
            <a:r>
              <a:rPr lang="en-US" altLang="zh-CN" dirty="0"/>
              <a:t>ABACABA</a:t>
            </a:r>
            <a:r>
              <a:rPr lang="zh-CN" altLang="en-US" dirty="0"/>
              <a:t>。 输入</a:t>
            </a:r>
            <a:r>
              <a:rPr lang="zh-CN" altLang="en-US" dirty="0"/>
              <a:t> </a:t>
            </a:r>
            <a:r>
              <a:rPr lang="zh-CN" altLang="en-US" dirty="0" smtClean="0"/>
              <a:t>保证</a:t>
            </a:r>
            <a:r>
              <a:rPr lang="zh-CN" altLang="en-US" dirty="0"/>
              <a:t>答案不超过</a:t>
            </a:r>
            <a:r>
              <a:rPr lang="en-US" altLang="zh-CN" dirty="0"/>
              <a:t>80</a:t>
            </a:r>
            <a:r>
              <a:rPr lang="zh-CN" altLang="en-US" dirty="0"/>
              <a:t>个字符。</a:t>
            </a:r>
            <a:br>
              <a:rPr lang="zh-CN" altLang="en-US" dirty="0"/>
            </a:br>
            <a:endParaRPr lang="en-US" altLang="zh-CN" dirty="0" smtClean="0"/>
          </a:p>
          <a:p>
            <a:r>
              <a:rPr lang="zh-CN" altLang="en-US" dirty="0" smtClean="0"/>
              <a:t>样</a:t>
            </a:r>
            <a:r>
              <a:rPr lang="zh-CN" altLang="en-US" dirty="0"/>
              <a:t>例输入：</a:t>
            </a:r>
            <a:br>
              <a:rPr lang="zh-CN" altLang="en-US" dirty="0"/>
            </a:br>
            <a:r>
              <a:rPr lang="en-US" altLang="zh-CN" dirty="0"/>
              <a:t>7 3</a:t>
            </a:r>
            <a:br>
              <a:rPr lang="en-US" altLang="zh-CN" dirty="0"/>
            </a:br>
            <a:r>
              <a:rPr lang="en-US" altLang="zh-CN" dirty="0"/>
              <a:t>30 3</a:t>
            </a:r>
            <a:br>
              <a:rPr lang="en-US" altLang="zh-CN" dirty="0"/>
            </a:br>
            <a:endParaRPr lang="en-US" altLang="zh-CN" dirty="0" smtClean="0"/>
          </a:p>
          <a:p>
            <a:r>
              <a:rPr lang="zh-CN" altLang="en-US" dirty="0" smtClean="0"/>
              <a:t>样</a:t>
            </a:r>
            <a:r>
              <a:rPr lang="zh-CN" altLang="en-US" dirty="0"/>
              <a:t>例输出：</a:t>
            </a:r>
            <a:br>
              <a:rPr lang="zh-CN" altLang="en-US" dirty="0"/>
            </a:br>
            <a:r>
              <a:rPr lang="en-US" altLang="zh-CN" dirty="0"/>
              <a:t>ABACABA</a:t>
            </a:r>
            <a:br>
              <a:rPr lang="en-US" altLang="zh-CN" dirty="0"/>
            </a:br>
            <a:r>
              <a:rPr lang="en-US" altLang="zh-CN" dirty="0"/>
              <a:t>ABACABCACBABCABACABCACBACABA</a:t>
            </a:r>
            <a:r>
              <a:rPr lang="en-US" altLang="zh-CN" dirty="0"/>
              <a:t> </a:t>
            </a:r>
            <a:br>
              <a:rPr lang="en-US" altLang="zh-CN" dirty="0"/>
            </a:br>
            <a:endParaRPr lang="zh-CN" altLang="en-US" dirty="0"/>
          </a:p>
        </p:txBody>
      </p:sp>
    </p:spTree>
    <p:extLst>
      <p:ext uri="{BB962C8B-B14F-4D97-AF65-F5344CB8AC3E}">
        <p14:creationId xmlns:p14="http://schemas.microsoft.com/office/powerpoint/2010/main" val="2390021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7.4 </a:t>
            </a:r>
            <a:r>
              <a:rPr lang="zh-CN" altLang="en-US" dirty="0"/>
              <a:t>回溯法 </a:t>
            </a:r>
          </a:p>
        </p:txBody>
      </p:sp>
      <p:sp>
        <p:nvSpPr>
          <p:cNvPr id="4" name="矩形 3"/>
          <p:cNvSpPr/>
          <p:nvPr/>
        </p:nvSpPr>
        <p:spPr>
          <a:xfrm>
            <a:off x="447008" y="1484784"/>
            <a:ext cx="4572000" cy="369332"/>
          </a:xfrm>
          <a:prstGeom prst="rect">
            <a:avLst/>
          </a:prstGeom>
        </p:spPr>
        <p:txBody>
          <a:bodyPr>
            <a:spAutoFit/>
          </a:bodyPr>
          <a:lstStyle/>
          <a:p>
            <a:r>
              <a:rPr lang="en-US" altLang="zh-CN" b="1" dirty="0"/>
              <a:t>7.4.2 </a:t>
            </a:r>
            <a:r>
              <a:rPr lang="zh-CN" altLang="en-US" dirty="0"/>
              <a:t>其他应用举例 </a:t>
            </a:r>
          </a:p>
        </p:txBody>
      </p:sp>
      <p:sp>
        <p:nvSpPr>
          <p:cNvPr id="3" name="矩形 2"/>
          <p:cNvSpPr/>
          <p:nvPr/>
        </p:nvSpPr>
        <p:spPr>
          <a:xfrm>
            <a:off x="755576" y="1888781"/>
            <a:ext cx="6408712" cy="646331"/>
          </a:xfrm>
          <a:prstGeom prst="rect">
            <a:avLst/>
          </a:prstGeom>
        </p:spPr>
        <p:txBody>
          <a:bodyPr wrap="square">
            <a:spAutoFit/>
          </a:bodyPr>
          <a:lstStyle/>
          <a:p>
            <a:r>
              <a:rPr lang="zh-CN" altLang="en-US" dirty="0">
                <a:solidFill>
                  <a:srgbClr val="0070C0"/>
                </a:solidFill>
              </a:rPr>
              <a:t>例题</a:t>
            </a:r>
            <a:r>
              <a:rPr lang="en-US" altLang="zh-CN" b="1" dirty="0">
                <a:solidFill>
                  <a:srgbClr val="0070C0"/>
                </a:solidFill>
              </a:rPr>
              <a:t>7-5 </a:t>
            </a:r>
            <a:r>
              <a:rPr lang="zh-CN" altLang="en-US" dirty="0">
                <a:solidFill>
                  <a:srgbClr val="0070C0"/>
                </a:solidFill>
              </a:rPr>
              <a:t>困难的串（</a:t>
            </a:r>
            <a:r>
              <a:rPr lang="en-US" altLang="zh-CN" b="1" dirty="0">
                <a:solidFill>
                  <a:srgbClr val="0070C0"/>
                </a:solidFill>
              </a:rPr>
              <a:t>Krypton Factor, </a:t>
            </a:r>
            <a:r>
              <a:rPr lang="en-US" altLang="zh-CN" b="1" dirty="0" err="1">
                <a:solidFill>
                  <a:srgbClr val="0070C0"/>
                </a:solidFill>
              </a:rPr>
              <a:t>UVa</a:t>
            </a:r>
            <a:r>
              <a:rPr lang="en-US" altLang="zh-CN" b="1" dirty="0">
                <a:solidFill>
                  <a:srgbClr val="0070C0"/>
                </a:solidFill>
              </a:rPr>
              <a:t> 129</a:t>
            </a:r>
            <a:r>
              <a:rPr lang="zh-CN" altLang="en-US" dirty="0">
                <a:solidFill>
                  <a:srgbClr val="0070C0"/>
                </a:solidFill>
              </a:rPr>
              <a:t>）</a:t>
            </a:r>
            <a:r>
              <a:rPr lang="en-US" altLang="zh-CN" dirty="0">
                <a:solidFill>
                  <a:srgbClr val="0070C0"/>
                </a:solidFill>
              </a:rPr>
              <a:t> </a:t>
            </a:r>
            <a:r>
              <a:rPr lang="en-US" altLang="zh-CN" dirty="0"/>
              <a:t/>
            </a:r>
            <a:br>
              <a:rPr lang="en-US" altLang="zh-CN" dirty="0"/>
            </a:br>
            <a:endParaRPr lang="zh-CN" altLang="en-US" dirty="0"/>
          </a:p>
        </p:txBody>
      </p:sp>
      <p:sp>
        <p:nvSpPr>
          <p:cNvPr id="5" name="矩形 4"/>
          <p:cNvSpPr/>
          <p:nvPr/>
        </p:nvSpPr>
        <p:spPr>
          <a:xfrm>
            <a:off x="447008" y="2348880"/>
            <a:ext cx="8805512" cy="4647426"/>
          </a:xfrm>
          <a:prstGeom prst="rect">
            <a:avLst/>
          </a:prstGeom>
        </p:spPr>
        <p:txBody>
          <a:bodyPr wrap="square">
            <a:spAutoFit/>
          </a:bodyPr>
          <a:lstStyle/>
          <a:p>
            <a:r>
              <a:rPr lang="en-US" altLang="zh-CN" sz="1600" dirty="0" err="1"/>
              <a:t>int</a:t>
            </a:r>
            <a:r>
              <a:rPr lang="en-US" altLang="zh-CN" sz="1600" dirty="0"/>
              <a:t> </a:t>
            </a:r>
            <a:r>
              <a:rPr lang="en-US" altLang="zh-CN" sz="1600" dirty="0" err="1"/>
              <a:t>dfs</a:t>
            </a:r>
            <a:r>
              <a:rPr lang="en-US" altLang="zh-CN" sz="1600" dirty="0"/>
              <a:t>(</a:t>
            </a:r>
            <a:r>
              <a:rPr lang="en-US" altLang="zh-CN" sz="1600" dirty="0" err="1"/>
              <a:t>int</a:t>
            </a:r>
            <a:r>
              <a:rPr lang="en-US" altLang="zh-CN" sz="1600" dirty="0"/>
              <a:t> cur){ //</a:t>
            </a:r>
            <a:r>
              <a:rPr lang="zh-CN" altLang="en-US" sz="1600" dirty="0"/>
              <a:t>返回</a:t>
            </a:r>
            <a:r>
              <a:rPr lang="en-US" altLang="zh-CN" sz="1600" dirty="0"/>
              <a:t>0</a:t>
            </a:r>
            <a:r>
              <a:rPr lang="zh-CN" altLang="en-US" sz="1600" dirty="0"/>
              <a:t>表示已经得到解，无须继续搜索</a:t>
            </a:r>
          </a:p>
          <a:p>
            <a:r>
              <a:rPr lang="en-US" altLang="zh-CN" sz="1600" dirty="0" smtClean="0"/>
              <a:t>     if(</a:t>
            </a:r>
            <a:r>
              <a:rPr lang="en-US" altLang="zh-CN" sz="1600" dirty="0" err="1" smtClean="0"/>
              <a:t>cnt</a:t>
            </a:r>
            <a:r>
              <a:rPr lang="en-US" altLang="zh-CN" sz="1600" dirty="0"/>
              <a:t>++ == n){</a:t>
            </a:r>
          </a:p>
          <a:p>
            <a:r>
              <a:rPr lang="en-US" altLang="zh-CN" sz="1600" dirty="0" smtClean="0"/>
              <a:t>          for(</a:t>
            </a:r>
            <a:r>
              <a:rPr lang="en-US" altLang="zh-CN" sz="1600" dirty="0" err="1" smtClean="0"/>
              <a:t>int</a:t>
            </a:r>
            <a:r>
              <a:rPr lang="en-US" altLang="zh-CN" sz="1600" dirty="0" smtClean="0"/>
              <a:t> </a:t>
            </a:r>
            <a:r>
              <a:rPr lang="en-US" altLang="zh-CN" sz="1600" dirty="0"/>
              <a:t>i = 0; i &lt; cur; i++) </a:t>
            </a:r>
            <a:r>
              <a:rPr lang="en-US" altLang="zh-CN" sz="1600" dirty="0" err="1"/>
              <a:t>printf</a:t>
            </a:r>
            <a:r>
              <a:rPr lang="en-US" altLang="zh-CN" sz="1600" dirty="0"/>
              <a:t>("%c", 'A'+S[i]); //</a:t>
            </a:r>
            <a:r>
              <a:rPr lang="zh-CN" altLang="en-US" sz="1600" dirty="0"/>
              <a:t>输出方案</a:t>
            </a:r>
          </a:p>
          <a:p>
            <a:r>
              <a:rPr lang="en-US" altLang="zh-CN" sz="1600" dirty="0" smtClean="0"/>
              <a:t>          </a:t>
            </a:r>
            <a:r>
              <a:rPr lang="en-US" altLang="zh-CN" sz="1600" dirty="0" err="1" smtClean="0"/>
              <a:t>printf</a:t>
            </a:r>
            <a:r>
              <a:rPr lang="en-US" altLang="zh-CN" sz="1600" dirty="0"/>
              <a:t>("\n");</a:t>
            </a:r>
          </a:p>
          <a:p>
            <a:r>
              <a:rPr lang="en-US" altLang="zh-CN" sz="1600" dirty="0" smtClean="0"/>
              <a:t>          return </a:t>
            </a:r>
            <a:r>
              <a:rPr lang="en-US" altLang="zh-CN" sz="1600" dirty="0"/>
              <a:t>0;</a:t>
            </a:r>
          </a:p>
          <a:p>
            <a:r>
              <a:rPr lang="en-US" altLang="zh-CN" sz="1600" dirty="0" smtClean="0"/>
              <a:t>     }</a:t>
            </a:r>
          </a:p>
          <a:p>
            <a:r>
              <a:rPr lang="en-US" altLang="zh-CN" sz="1600" dirty="0" smtClean="0"/>
              <a:t>     for(</a:t>
            </a:r>
            <a:r>
              <a:rPr lang="en-US" altLang="zh-CN" sz="1600" dirty="0" err="1" smtClean="0"/>
              <a:t>int</a:t>
            </a:r>
            <a:r>
              <a:rPr lang="en-US" altLang="zh-CN" sz="1600" dirty="0" smtClean="0"/>
              <a:t> </a:t>
            </a:r>
            <a:r>
              <a:rPr lang="en-US" altLang="zh-CN" sz="1600" dirty="0"/>
              <a:t>i = 0; i &lt; L; i++){</a:t>
            </a:r>
          </a:p>
          <a:p>
            <a:r>
              <a:rPr lang="en-US" altLang="zh-CN" sz="1600" dirty="0" smtClean="0"/>
              <a:t>          S[cur</a:t>
            </a:r>
            <a:r>
              <a:rPr lang="en-US" altLang="zh-CN" sz="1600" dirty="0"/>
              <a:t>] = i;</a:t>
            </a:r>
          </a:p>
          <a:p>
            <a:r>
              <a:rPr lang="en-US" altLang="zh-CN" sz="1600" dirty="0" smtClean="0"/>
              <a:t>          </a:t>
            </a:r>
            <a:r>
              <a:rPr lang="en-US" altLang="zh-CN" sz="1600" dirty="0" err="1" smtClean="0"/>
              <a:t>int</a:t>
            </a:r>
            <a:r>
              <a:rPr lang="en-US" altLang="zh-CN" sz="1600" dirty="0" smtClean="0"/>
              <a:t> </a:t>
            </a:r>
            <a:r>
              <a:rPr lang="en-US" altLang="zh-CN" sz="1600" dirty="0"/>
              <a:t>ok = 1;for(</a:t>
            </a:r>
            <a:r>
              <a:rPr lang="en-US" altLang="zh-CN" sz="1600" dirty="0" err="1"/>
              <a:t>int</a:t>
            </a:r>
            <a:r>
              <a:rPr lang="en-US" altLang="zh-CN" sz="1600" dirty="0"/>
              <a:t> j = 1; j*2 &lt;= cur+1; j++){ //</a:t>
            </a:r>
            <a:r>
              <a:rPr lang="zh-CN" altLang="en-US" sz="1600" dirty="0"/>
              <a:t>尝试长度为</a:t>
            </a:r>
            <a:r>
              <a:rPr lang="en-US" altLang="zh-CN" sz="1600" dirty="0"/>
              <a:t>j*2</a:t>
            </a:r>
            <a:r>
              <a:rPr lang="zh-CN" altLang="en-US" sz="1600" dirty="0"/>
              <a:t>的后缀</a:t>
            </a:r>
          </a:p>
          <a:p>
            <a:r>
              <a:rPr lang="en-US" altLang="zh-CN" sz="1600" dirty="0" smtClean="0"/>
              <a:t>          </a:t>
            </a:r>
            <a:r>
              <a:rPr lang="en-US" altLang="zh-CN" sz="1600" dirty="0" err="1" smtClean="0"/>
              <a:t>int</a:t>
            </a:r>
            <a:r>
              <a:rPr lang="en-US" altLang="zh-CN" sz="1600" dirty="0" smtClean="0"/>
              <a:t> </a:t>
            </a:r>
            <a:r>
              <a:rPr lang="en-US" altLang="zh-CN" sz="1600" dirty="0"/>
              <a:t>equal = 1;</a:t>
            </a:r>
          </a:p>
          <a:p>
            <a:r>
              <a:rPr lang="en-US" altLang="zh-CN" sz="1600" dirty="0" smtClean="0"/>
              <a:t>          for(</a:t>
            </a:r>
            <a:r>
              <a:rPr lang="en-US" altLang="zh-CN" sz="1600" dirty="0" err="1" smtClean="0"/>
              <a:t>int</a:t>
            </a:r>
            <a:r>
              <a:rPr lang="en-US" altLang="zh-CN" sz="1600" dirty="0" smtClean="0"/>
              <a:t> </a:t>
            </a:r>
            <a:r>
              <a:rPr lang="en-US" altLang="zh-CN" sz="1600" dirty="0"/>
              <a:t>k = 0; k &lt; j; k++) //</a:t>
            </a:r>
            <a:r>
              <a:rPr lang="zh-CN" altLang="en-US" sz="1600" dirty="0"/>
              <a:t>检查后一半是否等于前一半</a:t>
            </a:r>
          </a:p>
          <a:p>
            <a:r>
              <a:rPr lang="en-US" altLang="zh-CN" sz="1600" dirty="0" smtClean="0"/>
              <a:t>          if(S[cur-k</a:t>
            </a:r>
            <a:r>
              <a:rPr lang="en-US" altLang="zh-CN" sz="1600" dirty="0"/>
              <a:t>] != S[cur-k-j]) { equal = 0; break; }</a:t>
            </a:r>
          </a:p>
          <a:p>
            <a:r>
              <a:rPr lang="en-US" altLang="zh-CN" sz="1600" dirty="0" smtClean="0"/>
              <a:t>          if(equal</a:t>
            </a:r>
            <a:r>
              <a:rPr lang="en-US" altLang="zh-CN" sz="1600" dirty="0"/>
              <a:t>) { ok = 0; break; } //</a:t>
            </a:r>
            <a:r>
              <a:rPr lang="zh-CN" altLang="en-US" sz="1600" dirty="0"/>
              <a:t>后一半等于前一半，方案不合法</a:t>
            </a:r>
          </a:p>
          <a:p>
            <a:r>
              <a:rPr lang="en-US" altLang="zh-CN" sz="1600" dirty="0" smtClean="0"/>
              <a:t>          }  </a:t>
            </a:r>
          </a:p>
          <a:p>
            <a:r>
              <a:rPr lang="en-US" altLang="zh-CN" sz="1600" dirty="0"/>
              <a:t> </a:t>
            </a:r>
            <a:r>
              <a:rPr lang="en-US" altLang="zh-CN" sz="1600" dirty="0" smtClean="0"/>
              <a:t>    if(ok</a:t>
            </a:r>
            <a:r>
              <a:rPr lang="en-US" altLang="zh-CN" sz="1600" dirty="0"/>
              <a:t>) if(!</a:t>
            </a:r>
            <a:r>
              <a:rPr lang="en-US" altLang="zh-CN" sz="1600" dirty="0" err="1"/>
              <a:t>dfs</a:t>
            </a:r>
            <a:r>
              <a:rPr lang="en-US" altLang="zh-CN" sz="1600" dirty="0"/>
              <a:t>(cur+1)) return 0; //</a:t>
            </a:r>
            <a:r>
              <a:rPr lang="zh-CN" altLang="en-US" sz="1600" dirty="0"/>
              <a:t>递归搜索。 如果已经找到解，则直接退出</a:t>
            </a:r>
          </a:p>
          <a:p>
            <a:r>
              <a:rPr lang="en-US" altLang="zh-CN" sz="1600" dirty="0" smtClean="0"/>
              <a:t>     } </a:t>
            </a:r>
          </a:p>
          <a:p>
            <a:r>
              <a:rPr lang="en-US" altLang="zh-CN" sz="1600" dirty="0"/>
              <a:t> </a:t>
            </a:r>
            <a:r>
              <a:rPr lang="en-US" altLang="zh-CN" sz="1600" dirty="0" smtClean="0"/>
              <a:t>    return </a:t>
            </a:r>
            <a:r>
              <a:rPr lang="en-US" altLang="zh-CN" sz="1600" dirty="0"/>
              <a:t>1;</a:t>
            </a:r>
          </a:p>
          <a:p>
            <a:r>
              <a:rPr lang="en-US" altLang="zh-CN" sz="1600" dirty="0"/>
              <a:t>}</a:t>
            </a:r>
            <a:endParaRPr lang="zh-CN" altLang="en-US" sz="1600" dirty="0"/>
          </a:p>
        </p:txBody>
      </p:sp>
      <p:sp>
        <p:nvSpPr>
          <p:cNvPr id="6" name="矩形 5"/>
          <p:cNvSpPr/>
          <p:nvPr/>
        </p:nvSpPr>
        <p:spPr>
          <a:xfrm>
            <a:off x="6372200" y="2636912"/>
            <a:ext cx="2051720" cy="1200329"/>
          </a:xfrm>
          <a:prstGeom prst="rect">
            <a:avLst/>
          </a:prstGeom>
        </p:spPr>
        <p:txBody>
          <a:bodyPr wrap="square">
            <a:spAutoFit/>
          </a:bodyPr>
          <a:lstStyle/>
          <a:p>
            <a:r>
              <a:rPr lang="zh-CN" altLang="en-US" dirty="0">
                <a:solidFill>
                  <a:srgbClr val="FF0000"/>
                </a:solidFill>
              </a:rPr>
              <a:t>我们只需要判断当前串的后缀，而非所有子串。 </a:t>
            </a:r>
            <a:r>
              <a:rPr lang="zh-CN" altLang="en-US" dirty="0"/>
              <a:t/>
            </a:r>
            <a:br>
              <a:rPr lang="zh-CN" altLang="en-US" dirty="0"/>
            </a:br>
            <a:endParaRPr lang="zh-CN" altLang="en-US" dirty="0"/>
          </a:p>
        </p:txBody>
      </p:sp>
    </p:spTree>
    <p:extLst>
      <p:ext uri="{BB962C8B-B14F-4D97-AF65-F5344CB8AC3E}">
        <p14:creationId xmlns:p14="http://schemas.microsoft.com/office/powerpoint/2010/main" val="1331256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592808" y="1300118"/>
            <a:ext cx="4572000" cy="369332"/>
          </a:xfrm>
          <a:prstGeom prst="rect">
            <a:avLst/>
          </a:prstGeom>
        </p:spPr>
        <p:txBody>
          <a:bodyPr>
            <a:spAutoFit/>
          </a:bodyPr>
          <a:lstStyle/>
          <a:p>
            <a:r>
              <a:rPr lang="zh-CN" altLang="en-US" dirty="0">
                <a:solidFill>
                  <a:schemeClr val="accent1"/>
                </a:solidFill>
              </a:rPr>
              <a:t>八数码</a:t>
            </a:r>
            <a:r>
              <a:rPr lang="zh-CN" altLang="en-US" dirty="0" smtClean="0">
                <a:solidFill>
                  <a:schemeClr val="accent1"/>
                </a:solidFill>
              </a:rPr>
              <a:t>问题 </a:t>
            </a:r>
            <a:endParaRPr lang="zh-CN" altLang="en-US" dirty="0">
              <a:solidFill>
                <a:schemeClr val="accent1"/>
              </a:solidFill>
            </a:endParaRPr>
          </a:p>
        </p:txBody>
      </p:sp>
      <p:sp>
        <p:nvSpPr>
          <p:cNvPr id="3" name="矩形 2"/>
          <p:cNvSpPr/>
          <p:nvPr/>
        </p:nvSpPr>
        <p:spPr>
          <a:xfrm>
            <a:off x="567160" y="1670961"/>
            <a:ext cx="8280920" cy="1384995"/>
          </a:xfrm>
          <a:prstGeom prst="rect">
            <a:avLst/>
          </a:prstGeom>
        </p:spPr>
        <p:txBody>
          <a:bodyPr wrap="square">
            <a:spAutoFit/>
          </a:bodyPr>
          <a:lstStyle/>
          <a:p>
            <a:r>
              <a:rPr lang="zh-CN" altLang="en-US" sz="1600" dirty="0"/>
              <a:t>编号为</a:t>
            </a:r>
            <a:r>
              <a:rPr lang="en-US" altLang="zh-CN" sz="1600" dirty="0"/>
              <a:t>1</a:t>
            </a:r>
            <a:r>
              <a:rPr lang="zh-CN" altLang="en-US" sz="1600" dirty="0"/>
              <a:t>～</a:t>
            </a:r>
            <a:r>
              <a:rPr lang="en-US" altLang="zh-CN" sz="1600" dirty="0"/>
              <a:t>8</a:t>
            </a:r>
            <a:r>
              <a:rPr lang="zh-CN" altLang="en-US" sz="1600" dirty="0"/>
              <a:t>的</a:t>
            </a:r>
            <a:r>
              <a:rPr lang="en-US" altLang="zh-CN" sz="1600" dirty="0"/>
              <a:t>8</a:t>
            </a:r>
            <a:r>
              <a:rPr lang="zh-CN" altLang="en-US" sz="1600" dirty="0"/>
              <a:t>个正方形滑块被摆成</a:t>
            </a:r>
            <a:r>
              <a:rPr lang="en-US" altLang="zh-CN" sz="1600" dirty="0"/>
              <a:t>3</a:t>
            </a:r>
            <a:r>
              <a:rPr lang="zh-CN" altLang="en-US" sz="1600" dirty="0"/>
              <a:t>行</a:t>
            </a:r>
            <a:r>
              <a:rPr lang="en-US" altLang="zh-CN" sz="1600" dirty="0"/>
              <a:t>3</a:t>
            </a:r>
            <a:r>
              <a:rPr lang="zh-CN" altLang="en-US" sz="1600" dirty="0"/>
              <a:t>列（有一个格子留空），如</a:t>
            </a:r>
            <a:r>
              <a:rPr lang="zh-CN" altLang="en-US" sz="1600" dirty="0" smtClean="0"/>
              <a:t>图所</a:t>
            </a:r>
            <a:r>
              <a:rPr lang="zh-CN" altLang="en-US" sz="1600" dirty="0"/>
              <a:t>示。 每次可以把与空格相邻的滑块（有公共边才算相邻）移到空格中，而它原来的</a:t>
            </a:r>
            <a:r>
              <a:rPr lang="zh-CN" altLang="en-US" sz="1600" dirty="0" smtClean="0"/>
              <a:t>位置就</a:t>
            </a:r>
            <a:r>
              <a:rPr lang="zh-CN" altLang="en-US" sz="1600" dirty="0"/>
              <a:t>成为了新的空格。 给定初始局面和目标局面（用</a:t>
            </a:r>
            <a:r>
              <a:rPr lang="en-US" altLang="zh-CN" sz="1600" dirty="0"/>
              <a:t>0</a:t>
            </a:r>
            <a:r>
              <a:rPr lang="zh-CN" altLang="en-US" sz="1600" dirty="0"/>
              <a:t>表示空格），你的任务是计算出最少</a:t>
            </a:r>
            <a:r>
              <a:rPr lang="zh-CN" altLang="en-US" sz="1600" dirty="0" smtClean="0"/>
              <a:t>的移动</a:t>
            </a:r>
            <a:r>
              <a:rPr lang="zh-CN" altLang="en-US" sz="1600" dirty="0"/>
              <a:t>步数。 如果无法到达目标局面，则输出</a:t>
            </a:r>
            <a:r>
              <a:rPr lang="en-US" altLang="zh-CN" sz="1600" dirty="0"/>
              <a:t>-1</a:t>
            </a:r>
            <a:r>
              <a:rPr lang="zh-CN" altLang="en-US" sz="1600" dirty="0"/>
              <a:t>。</a:t>
            </a:r>
            <a:r>
              <a:rPr lang="zh-CN" altLang="en-US" sz="1600" dirty="0"/>
              <a:t> </a:t>
            </a:r>
            <a:r>
              <a:rPr lang="zh-CN" altLang="en-US" sz="2000" dirty="0"/>
              <a:t/>
            </a:r>
            <a:br>
              <a:rPr lang="zh-CN" altLang="en-US" sz="2000" dirty="0"/>
            </a:br>
            <a:endParaRPr lang="zh-CN" altLang="en-US" sz="2000"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9018" y="2708920"/>
            <a:ext cx="5832648" cy="278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矩形 4"/>
          <p:cNvSpPr/>
          <p:nvPr/>
        </p:nvSpPr>
        <p:spPr>
          <a:xfrm>
            <a:off x="2051720" y="5489295"/>
            <a:ext cx="4572000" cy="1477328"/>
          </a:xfrm>
          <a:prstGeom prst="rect">
            <a:avLst/>
          </a:prstGeom>
        </p:spPr>
        <p:txBody>
          <a:bodyPr>
            <a:spAutoFit/>
          </a:bodyPr>
          <a:lstStyle/>
          <a:p>
            <a:r>
              <a:rPr lang="zh-CN" altLang="en-US" dirty="0"/>
              <a:t>样例输入：</a:t>
            </a:r>
            <a:br>
              <a:rPr lang="zh-CN" altLang="en-US" dirty="0"/>
            </a:br>
            <a:r>
              <a:rPr lang="en-US" altLang="zh-CN" dirty="0"/>
              <a:t>2 6 4 1 3 7 0 5 8</a:t>
            </a:r>
            <a:br>
              <a:rPr lang="en-US" altLang="zh-CN" dirty="0"/>
            </a:br>
            <a:r>
              <a:rPr lang="en-US" altLang="zh-CN" dirty="0"/>
              <a:t>8 1 5 7 3 6 4 0 2</a:t>
            </a:r>
            <a:br>
              <a:rPr lang="en-US" altLang="zh-CN" dirty="0"/>
            </a:br>
            <a:r>
              <a:rPr lang="zh-CN" altLang="en-US" dirty="0"/>
              <a:t/>
            </a:r>
            <a:br>
              <a:rPr lang="zh-CN" altLang="en-US" dirty="0"/>
            </a:br>
            <a:endParaRPr lang="zh-CN" altLang="en-US" dirty="0"/>
          </a:p>
        </p:txBody>
      </p:sp>
      <p:sp>
        <p:nvSpPr>
          <p:cNvPr id="6" name="矩形 5"/>
          <p:cNvSpPr/>
          <p:nvPr/>
        </p:nvSpPr>
        <p:spPr>
          <a:xfrm>
            <a:off x="4276080" y="5463161"/>
            <a:ext cx="4572000" cy="646331"/>
          </a:xfrm>
          <a:prstGeom prst="rect">
            <a:avLst/>
          </a:prstGeom>
        </p:spPr>
        <p:txBody>
          <a:bodyPr>
            <a:spAutoFit/>
          </a:bodyPr>
          <a:lstStyle/>
          <a:p>
            <a:r>
              <a:rPr lang="zh-CN" altLang="en-US" dirty="0"/>
              <a:t>样例输出：</a:t>
            </a:r>
            <a:br>
              <a:rPr lang="zh-CN" altLang="en-US" dirty="0"/>
            </a:br>
            <a:r>
              <a:rPr lang="en-US" altLang="zh-CN" dirty="0"/>
              <a:t>31</a:t>
            </a:r>
            <a:r>
              <a:rPr lang="zh-CN" altLang="en-US" dirty="0"/>
              <a:t> </a:t>
            </a:r>
          </a:p>
        </p:txBody>
      </p:sp>
    </p:spTree>
    <p:extLst>
      <p:ext uri="{BB962C8B-B14F-4D97-AF65-F5344CB8AC3E}">
        <p14:creationId xmlns:p14="http://schemas.microsoft.com/office/powerpoint/2010/main" val="328404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11695" y="2492896"/>
            <a:ext cx="7776730" cy="2585323"/>
          </a:xfrm>
          <a:prstGeom prst="rect">
            <a:avLst/>
          </a:prstGeom>
          <a:noFill/>
        </p:spPr>
        <p:txBody>
          <a:bodyPr wrap="square" rtlCol="0">
            <a:spAutoFit/>
          </a:bodyPr>
          <a:lstStyle/>
          <a:p>
            <a:pPr>
              <a:lnSpc>
                <a:spcPct val="150000"/>
              </a:lnSpc>
            </a:pPr>
            <a:r>
              <a:rPr lang="en-US" altLang="zh-CN" dirty="0" smtClean="0">
                <a:latin typeface="Arial Unicode MS" panose="020B0604020202020204" pitchFamily="34" charset="-122"/>
                <a:ea typeface="Arial Unicode MS" panose="020B0604020202020204" pitchFamily="34" charset="-122"/>
                <a:cs typeface="Arial Unicode MS" panose="020B0604020202020204" pitchFamily="34" charset="-122"/>
              </a:rPr>
              <a:t>【</a:t>
            </a:r>
            <a:r>
              <a:rPr lang="zh-CN" altLang="en-US" dirty="0" smtClean="0">
                <a:latin typeface="Arial Unicode MS" panose="020B0604020202020204" pitchFamily="34" charset="-122"/>
                <a:ea typeface="Arial Unicode MS" panose="020B0604020202020204" pitchFamily="34" charset="-122"/>
                <a:cs typeface="Arial Unicode MS" panose="020B0604020202020204" pitchFamily="34" charset="-122"/>
              </a:rPr>
              <a:t>分析</a:t>
            </a:r>
            <a:r>
              <a:rPr lang="en-US" altLang="zh-CN" dirty="0" smtClean="0">
                <a:latin typeface="Arial Unicode MS" panose="020B0604020202020204" pitchFamily="34" charset="-122"/>
                <a:ea typeface="Arial Unicode MS" panose="020B0604020202020204" pitchFamily="34" charset="-122"/>
                <a:cs typeface="Arial Unicode MS" panose="020B0604020202020204" pitchFamily="34" charset="-122"/>
              </a:rPr>
              <a:t>】</a:t>
            </a:r>
          </a:p>
          <a:p>
            <a:pPr indent="457200">
              <a:lnSpc>
                <a:spcPct val="150000"/>
              </a:lnSpc>
            </a:pPr>
            <a:r>
              <a:rPr lang="zh-CN" altLang="en-US" dirty="0" smtClean="0">
                <a:latin typeface="Times New Roman" panose="02020603050405020304" pitchFamily="18" charset="0"/>
                <a:cs typeface="Times New Roman" panose="02020603050405020304" pitchFamily="18" charset="0"/>
              </a:rPr>
              <a:t>枚举</a:t>
            </a:r>
            <a:r>
              <a:rPr lang="en-US" altLang="zh-CN" dirty="0" smtClean="0">
                <a:latin typeface="Times New Roman" panose="02020603050405020304" pitchFamily="18" charset="0"/>
                <a:cs typeface="Times New Roman" panose="02020603050405020304" pitchFamily="18" charset="0"/>
              </a:rPr>
              <a:t>0-9</a:t>
            </a:r>
            <a:r>
              <a:rPr lang="zh-CN" altLang="en-US" dirty="0" smtClean="0">
                <a:latin typeface="Times New Roman" panose="02020603050405020304" pitchFamily="18" charset="0"/>
                <a:cs typeface="Times New Roman" panose="02020603050405020304" pitchFamily="18" charset="0"/>
              </a:rPr>
              <a:t>的所有排列？</a:t>
            </a:r>
            <a:endParaRPr lang="en-US" altLang="zh-CN" dirty="0" smtClean="0">
              <a:latin typeface="Times New Roman" panose="02020603050405020304" pitchFamily="18" charset="0"/>
              <a:cs typeface="Times New Roman" panose="02020603050405020304" pitchFamily="18" charset="0"/>
            </a:endParaRPr>
          </a:p>
          <a:p>
            <a:pPr indent="457200">
              <a:lnSpc>
                <a:spcPct val="150000"/>
              </a:lnSpc>
            </a:pPr>
            <a:r>
              <a:rPr lang="zh-CN" altLang="en-US" dirty="0" smtClean="0">
                <a:latin typeface="Times New Roman" panose="02020603050405020304" pitchFamily="18" charset="0"/>
                <a:cs typeface="Times New Roman" panose="02020603050405020304" pitchFamily="18" charset="0"/>
              </a:rPr>
              <a:t>没这个必要。只需要枚举</a:t>
            </a:r>
            <a:r>
              <a:rPr lang="en-US" altLang="zh-CN" dirty="0" err="1" smtClean="0">
                <a:latin typeface="Times New Roman" panose="02020603050405020304" pitchFamily="18" charset="0"/>
                <a:cs typeface="Times New Roman" panose="02020603050405020304" pitchFamily="18" charset="0"/>
              </a:rPr>
              <a:t>fghi</a:t>
            </a:r>
            <a:r>
              <a:rPr lang="en-US" altLang="zh-CN" dirty="0" smtClean="0">
                <a:latin typeface="Times New Roman" panose="02020603050405020304" pitchFamily="18" charset="0"/>
                <a:cs typeface="Times New Roman" panose="02020603050405020304" pitchFamily="18" charset="0"/>
              </a:rPr>
              <a:t> </a:t>
            </a:r>
            <a:r>
              <a:rPr lang="zh-CN" altLang="en-US" dirty="0" smtClean="0">
                <a:latin typeface="Times New Roman" panose="02020603050405020304" pitchFamily="18" charset="0"/>
                <a:cs typeface="Times New Roman" panose="02020603050405020304" pitchFamily="18" charset="0"/>
              </a:rPr>
              <a:t>就可以算出 </a:t>
            </a:r>
            <a:r>
              <a:rPr lang="en-US" altLang="zh-CN" dirty="0" err="1" smtClean="0">
                <a:latin typeface="Times New Roman" panose="02020603050405020304" pitchFamily="18" charset="0"/>
                <a:cs typeface="Times New Roman" panose="02020603050405020304" pitchFamily="18" charset="0"/>
              </a:rPr>
              <a:t>abcde</a:t>
            </a:r>
            <a:r>
              <a:rPr lang="zh-CN" altLang="en-US" dirty="0" smtClean="0">
                <a:latin typeface="Times New Roman" panose="02020603050405020304" pitchFamily="18" charset="0"/>
                <a:cs typeface="Times New Roman" panose="02020603050405020304" pitchFamily="18" charset="0"/>
              </a:rPr>
              <a:t>，然后判断是否所有数字都不相同即可。不仅程序简单，而且枚举量也从</a:t>
            </a:r>
            <a:r>
              <a:rPr lang="en-US" altLang="zh-CN" dirty="0">
                <a:latin typeface="Times New Roman" panose="02020603050405020304" pitchFamily="18" charset="0"/>
                <a:cs typeface="Times New Roman" panose="02020603050405020304" pitchFamily="18" charset="0"/>
              </a:rPr>
              <a:t> </a:t>
            </a:r>
            <a:r>
              <a:rPr lang="en-US" altLang="zh-CN" dirty="0" smtClean="0">
                <a:latin typeface="Times New Roman" panose="02020603050405020304" pitchFamily="18" charset="0"/>
                <a:cs typeface="Times New Roman" panose="02020603050405020304" pitchFamily="18" charset="0"/>
              </a:rPr>
              <a:t>10!=3628800</a:t>
            </a:r>
            <a:r>
              <a:rPr lang="zh-CN" altLang="en-US" dirty="0" smtClean="0">
                <a:latin typeface="Times New Roman" panose="02020603050405020304" pitchFamily="18" charset="0"/>
                <a:cs typeface="Times New Roman" panose="02020603050405020304" pitchFamily="18" charset="0"/>
              </a:rPr>
              <a:t>降低至不到</a:t>
            </a:r>
            <a:r>
              <a:rPr lang="en-US" altLang="zh-CN" dirty="0" smtClean="0">
                <a:latin typeface="Times New Roman" panose="02020603050405020304" pitchFamily="18" charset="0"/>
                <a:cs typeface="Times New Roman" panose="02020603050405020304" pitchFamily="18" charset="0"/>
              </a:rPr>
              <a:t>1</a:t>
            </a:r>
            <a:r>
              <a:rPr lang="zh-CN" altLang="en-US" dirty="0" smtClean="0">
                <a:latin typeface="Times New Roman" panose="02020603050405020304" pitchFamily="18" charset="0"/>
                <a:cs typeface="Times New Roman" panose="02020603050405020304" pitchFamily="18" charset="0"/>
              </a:rPr>
              <a:t>万，而且当 </a:t>
            </a:r>
            <a:r>
              <a:rPr lang="en-US" altLang="zh-CN" dirty="0" err="1" smtClean="0">
                <a:latin typeface="Times New Roman" panose="02020603050405020304" pitchFamily="18" charset="0"/>
                <a:cs typeface="Times New Roman" panose="02020603050405020304" pitchFamily="18" charset="0"/>
              </a:rPr>
              <a:t>abcde</a:t>
            </a:r>
            <a:r>
              <a:rPr lang="en-US" altLang="zh-CN" dirty="0" smtClean="0">
                <a:latin typeface="Times New Roman" panose="02020603050405020304" pitchFamily="18" charset="0"/>
                <a:cs typeface="Times New Roman" panose="02020603050405020304" pitchFamily="18" charset="0"/>
              </a:rPr>
              <a:t> </a:t>
            </a:r>
            <a:r>
              <a:rPr lang="zh-CN" altLang="en-US" dirty="0" smtClean="0">
                <a:latin typeface="Times New Roman" panose="02020603050405020304" pitchFamily="18" charset="0"/>
                <a:cs typeface="Times New Roman" panose="02020603050405020304" pitchFamily="18" charset="0"/>
              </a:rPr>
              <a:t>和 </a:t>
            </a:r>
            <a:r>
              <a:rPr lang="en-US" altLang="zh-CN" dirty="0" err="1" smtClean="0">
                <a:latin typeface="Times New Roman" panose="02020603050405020304" pitchFamily="18" charset="0"/>
                <a:cs typeface="Times New Roman" panose="02020603050405020304" pitchFamily="18" charset="0"/>
              </a:rPr>
              <a:t>fghij</a:t>
            </a:r>
            <a:r>
              <a:rPr lang="en-US" altLang="zh-CN" dirty="0" smtClean="0">
                <a:latin typeface="Times New Roman" panose="02020603050405020304" pitchFamily="18" charset="0"/>
                <a:cs typeface="Times New Roman" panose="02020603050405020304" pitchFamily="18" charset="0"/>
              </a:rPr>
              <a:t> </a:t>
            </a:r>
            <a:r>
              <a:rPr lang="zh-CN" altLang="en-US" dirty="0" smtClean="0">
                <a:latin typeface="Times New Roman" panose="02020603050405020304" pitchFamily="18" charset="0"/>
                <a:cs typeface="Times New Roman" panose="02020603050405020304" pitchFamily="18" charset="0"/>
              </a:rPr>
              <a:t>加起来超过</a:t>
            </a:r>
            <a:r>
              <a:rPr lang="en-US" altLang="zh-CN" dirty="0" smtClean="0">
                <a:latin typeface="Times New Roman" panose="02020603050405020304" pitchFamily="18" charset="0"/>
                <a:cs typeface="Times New Roman" panose="02020603050405020304" pitchFamily="18" charset="0"/>
              </a:rPr>
              <a:t>10</a:t>
            </a:r>
            <a:r>
              <a:rPr lang="zh-CN" altLang="en-US" dirty="0" smtClean="0">
                <a:latin typeface="Times New Roman" panose="02020603050405020304" pitchFamily="18" charset="0"/>
                <a:cs typeface="Times New Roman" panose="02020603050405020304" pitchFamily="18" charset="0"/>
              </a:rPr>
              <a:t>位时可以终止枚举。由此可见，即使采用暴力枚举，也是需要认真分析问题的。</a:t>
            </a:r>
            <a:endParaRPr lang="zh-CN" altLang="en-US" dirty="0">
              <a:latin typeface="Times New Roman" panose="02020603050405020304" pitchFamily="18" charset="0"/>
              <a:cs typeface="Times New Roman" panose="02020603050405020304" pitchFamily="18" charset="0"/>
            </a:endParaRPr>
          </a:p>
        </p:txBody>
      </p:sp>
      <p:sp>
        <p:nvSpPr>
          <p:cNvPr id="5" name="标题 1"/>
          <p:cNvSpPr>
            <a:spLocks noGrp="1"/>
          </p:cNvSpPr>
          <p:nvPr>
            <p:ph type="title"/>
          </p:nvPr>
        </p:nvSpPr>
        <p:spPr>
          <a:xfrm>
            <a:off x="457200" y="274638"/>
            <a:ext cx="8229600" cy="1143000"/>
          </a:xfrm>
        </p:spPr>
        <p:txBody>
          <a:bodyPr>
            <a:normAutofit/>
          </a:bodyPr>
          <a:lstStyle/>
          <a:p>
            <a:r>
              <a:rPr lang="zh-CN" altLang="en-US" sz="3600" dirty="0">
                <a:latin typeface="Times New Roman" panose="02020603050405020304" pitchFamily="18" charset="0"/>
                <a:ea typeface="+mn-ea"/>
                <a:cs typeface="Times New Roman" panose="02020603050405020304" pitchFamily="18" charset="0"/>
              </a:rPr>
              <a:t>例题</a:t>
            </a:r>
            <a:r>
              <a:rPr lang="en-US" altLang="zh-CN" sz="3600" b="1" dirty="0">
                <a:latin typeface="Times New Roman" panose="02020603050405020304" pitchFamily="18" charset="0"/>
                <a:ea typeface="+mn-ea"/>
                <a:cs typeface="Times New Roman" panose="02020603050405020304" pitchFamily="18" charset="0"/>
              </a:rPr>
              <a:t>7-1 </a:t>
            </a:r>
            <a:r>
              <a:rPr lang="zh-CN" altLang="en-US" sz="3600" dirty="0">
                <a:latin typeface="Times New Roman" panose="02020603050405020304" pitchFamily="18" charset="0"/>
                <a:ea typeface="+mn-ea"/>
                <a:cs typeface="Times New Roman" panose="02020603050405020304" pitchFamily="18" charset="0"/>
              </a:rPr>
              <a:t>除法（</a:t>
            </a:r>
            <a:r>
              <a:rPr lang="en-US" altLang="zh-CN" sz="3600" b="1" dirty="0">
                <a:latin typeface="Times New Roman" panose="02020603050405020304" pitchFamily="18" charset="0"/>
                <a:ea typeface="+mn-ea"/>
                <a:cs typeface="Times New Roman" panose="02020603050405020304" pitchFamily="18" charset="0"/>
              </a:rPr>
              <a:t>Division, </a:t>
            </a:r>
            <a:r>
              <a:rPr lang="en-US" altLang="zh-CN" sz="3600" b="1" dirty="0" err="1">
                <a:latin typeface="Times New Roman" panose="02020603050405020304" pitchFamily="18" charset="0"/>
                <a:ea typeface="+mn-ea"/>
                <a:cs typeface="Times New Roman" panose="02020603050405020304" pitchFamily="18" charset="0"/>
              </a:rPr>
              <a:t>UVa</a:t>
            </a:r>
            <a:r>
              <a:rPr lang="en-US" altLang="zh-CN" sz="3600" b="1" dirty="0">
                <a:latin typeface="Times New Roman" panose="02020603050405020304" pitchFamily="18" charset="0"/>
                <a:ea typeface="+mn-ea"/>
                <a:cs typeface="Times New Roman" panose="02020603050405020304" pitchFamily="18" charset="0"/>
              </a:rPr>
              <a:t> 725</a:t>
            </a:r>
            <a:r>
              <a:rPr lang="zh-CN" altLang="en-US" sz="3600" dirty="0">
                <a:latin typeface="Times New Roman" panose="02020603050405020304" pitchFamily="18" charset="0"/>
                <a:ea typeface="+mn-ea"/>
                <a:cs typeface="Times New Roman" panose="02020603050405020304" pitchFamily="18" charset="0"/>
              </a:rPr>
              <a:t>）</a:t>
            </a:r>
            <a:r>
              <a:rPr lang="en-US" altLang="zh-CN" sz="3600" dirty="0">
                <a:latin typeface="Times New Roman" panose="02020603050405020304" pitchFamily="18" charset="0"/>
                <a:ea typeface="+mn-ea"/>
                <a:cs typeface="Times New Roman" panose="02020603050405020304" pitchFamily="18" charset="0"/>
              </a:rPr>
              <a:t> </a:t>
            </a:r>
            <a:endParaRPr lang="zh-CN" altLang="en-US" sz="3600" dirty="0">
              <a:latin typeface="Times New Roman" panose="02020603050405020304" pitchFamily="18" charset="0"/>
              <a:ea typeface="+mn-ea"/>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文本框 5"/>
              <p:cNvSpPr txBox="1"/>
              <p:nvPr/>
            </p:nvSpPr>
            <p:spPr>
              <a:xfrm>
                <a:off x="611560" y="1417638"/>
                <a:ext cx="7776864" cy="923330"/>
              </a:xfrm>
              <a:prstGeom prst="rect">
                <a:avLst/>
              </a:prstGeom>
              <a:noFill/>
            </p:spPr>
            <p:txBody>
              <a:bodyPr wrap="square" rtlCol="0">
                <a:spAutoFit/>
              </a:bodyPr>
              <a:lstStyle/>
              <a:p>
                <a:pPr indent="457200">
                  <a:lnSpc>
                    <a:spcPct val="150000"/>
                  </a:lnSpc>
                </a:pPr>
                <a:r>
                  <a:rPr lang="zh-CN" altLang="en-US" dirty="0" smtClean="0"/>
                  <a:t>输入正整数</a:t>
                </a:r>
                <a:r>
                  <a:rPr lang="en-US" altLang="zh-CN" dirty="0" smtClean="0"/>
                  <a:t>n, </a:t>
                </a:r>
                <a:r>
                  <a:rPr lang="zh-CN" altLang="en-US" dirty="0" smtClean="0"/>
                  <a:t>按照从小到大的顺序输出所有形如</a:t>
                </a:r>
                <a:r>
                  <a:rPr lang="en-US" altLang="zh-CN" dirty="0" err="1" smtClean="0"/>
                  <a:t>abcde</a:t>
                </a:r>
                <a:r>
                  <a:rPr lang="en-US" altLang="zh-CN" dirty="0" smtClean="0"/>
                  <a:t>/</a:t>
                </a:r>
                <a:r>
                  <a:rPr lang="en-US" altLang="zh-CN" dirty="0" err="1" smtClean="0"/>
                  <a:t>fghij</a:t>
                </a:r>
                <a:r>
                  <a:rPr lang="en-US" altLang="zh-CN" dirty="0" smtClean="0"/>
                  <a:t> = n </a:t>
                </a:r>
                <a:r>
                  <a:rPr lang="zh-CN" altLang="en-US" dirty="0" smtClean="0"/>
                  <a:t>的表达式，其中 </a:t>
                </a:r>
                <a:r>
                  <a:rPr lang="en-US" altLang="zh-CN" dirty="0" smtClean="0"/>
                  <a:t>a – j </a:t>
                </a:r>
                <a:r>
                  <a:rPr lang="zh-CN" altLang="en-US" dirty="0" smtClean="0"/>
                  <a:t>恰好为数字 </a:t>
                </a:r>
                <a:r>
                  <a:rPr lang="en-US" altLang="zh-CN" dirty="0" smtClean="0"/>
                  <a:t>0 – 9 </a:t>
                </a:r>
                <a:r>
                  <a:rPr lang="zh-CN" altLang="en-US" dirty="0" smtClean="0"/>
                  <a:t>的一个排列（可以有前导</a:t>
                </a:r>
                <a:r>
                  <a:rPr lang="en-US" altLang="zh-CN" dirty="0" smtClean="0"/>
                  <a:t>0</a:t>
                </a:r>
                <a:r>
                  <a:rPr lang="zh-CN" altLang="en-US" dirty="0" smtClean="0"/>
                  <a:t>），</a:t>
                </a:r>
                <a:r>
                  <a:rPr lang="en-US" altLang="zh-CN" dirty="0" smtClean="0"/>
                  <a:t>2 </a:t>
                </a:r>
                <a14:m>
                  <m:oMath xmlns:m="http://schemas.openxmlformats.org/officeDocument/2006/math">
                    <m:r>
                      <a:rPr lang="en-US" altLang="zh-CN" i="1" smtClean="0">
                        <a:latin typeface="Cambria Math" panose="02040503050406030204" pitchFamily="18" charset="0"/>
                        <a:ea typeface="Cambria Math" panose="02040503050406030204" pitchFamily="18" charset="0"/>
                      </a:rPr>
                      <m:t>≤</m:t>
                    </m:r>
                  </m:oMath>
                </a14:m>
                <a:r>
                  <a:rPr lang="zh-CN" altLang="en-US" dirty="0" smtClean="0"/>
                  <a:t> </a:t>
                </a:r>
                <a:r>
                  <a:rPr lang="en-US" altLang="zh-CN" dirty="0" smtClean="0"/>
                  <a:t>n </a:t>
                </a:r>
                <a14:m>
                  <m:oMath xmlns:m="http://schemas.openxmlformats.org/officeDocument/2006/math">
                    <m:r>
                      <a:rPr lang="en-US" altLang="zh-CN" i="1" smtClean="0">
                        <a:latin typeface="Cambria Math" panose="02040503050406030204" pitchFamily="18" charset="0"/>
                        <a:ea typeface="Cambria Math" panose="02040503050406030204" pitchFamily="18" charset="0"/>
                      </a:rPr>
                      <m:t>≤</m:t>
                    </m:r>
                  </m:oMath>
                </a14:m>
                <a:r>
                  <a:rPr lang="zh-CN" altLang="en-US" dirty="0" smtClean="0"/>
                  <a:t> </a:t>
                </a:r>
                <a:r>
                  <a:rPr lang="en-US" altLang="zh-CN" dirty="0" smtClean="0"/>
                  <a:t>79 </a:t>
                </a:r>
                <a:r>
                  <a:rPr lang="zh-CN" altLang="en-US" dirty="0" smtClean="0"/>
                  <a:t>。</a:t>
                </a:r>
                <a:endParaRPr lang="zh-CN" altLang="en-US" dirty="0"/>
              </a:p>
            </p:txBody>
          </p:sp>
        </mc:Choice>
        <mc:Fallback xmlns="">
          <p:sp>
            <p:nvSpPr>
              <p:cNvPr id="6" name="文本框 5"/>
              <p:cNvSpPr txBox="1">
                <a:spLocks noRot="1" noChangeAspect="1" noMove="1" noResize="1" noEditPoints="1" noAdjustHandles="1" noChangeArrowheads="1" noChangeShapeType="1" noTextEdit="1"/>
              </p:cNvSpPr>
              <p:nvPr/>
            </p:nvSpPr>
            <p:spPr>
              <a:xfrm>
                <a:off x="611560" y="1417638"/>
                <a:ext cx="7776864" cy="923330"/>
              </a:xfrm>
              <a:prstGeom prst="rect">
                <a:avLst/>
              </a:prstGeom>
              <a:blipFill rotWithShape="0">
                <a:blip r:embed="rId2"/>
                <a:stretch>
                  <a:fillRect l="-627" b="-529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9775586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369332"/>
          </a:xfrm>
          <a:prstGeom prst="rect">
            <a:avLst/>
          </a:prstGeom>
        </p:spPr>
        <p:txBody>
          <a:bodyPr>
            <a:spAutoFit/>
          </a:bodyPr>
          <a:lstStyle/>
          <a:p>
            <a:r>
              <a:rPr lang="zh-CN" altLang="en-US" dirty="0">
                <a:solidFill>
                  <a:schemeClr val="accent1"/>
                </a:solidFill>
              </a:rPr>
              <a:t>八数码</a:t>
            </a:r>
            <a:r>
              <a:rPr lang="zh-CN" altLang="en-US" dirty="0" smtClean="0">
                <a:solidFill>
                  <a:schemeClr val="accent1"/>
                </a:solidFill>
              </a:rPr>
              <a:t>问题 </a:t>
            </a:r>
            <a:endParaRPr lang="zh-CN" altLang="en-US" dirty="0">
              <a:solidFill>
                <a:schemeClr val="accent1"/>
              </a:solidFill>
            </a:endParaRPr>
          </a:p>
        </p:txBody>
      </p:sp>
      <p:sp>
        <p:nvSpPr>
          <p:cNvPr id="10" name="矩形 9"/>
          <p:cNvSpPr/>
          <p:nvPr/>
        </p:nvSpPr>
        <p:spPr>
          <a:xfrm>
            <a:off x="611560" y="2420888"/>
            <a:ext cx="8118648" cy="2308324"/>
          </a:xfrm>
          <a:prstGeom prst="rect">
            <a:avLst/>
          </a:prstGeom>
        </p:spPr>
        <p:txBody>
          <a:bodyPr wrap="square">
            <a:spAutoFit/>
          </a:bodyPr>
          <a:lstStyle/>
          <a:p>
            <a:r>
              <a:rPr lang="zh-CN" altLang="en-US" dirty="0" smtClean="0">
                <a:solidFill>
                  <a:schemeClr val="accent1"/>
                </a:solidFill>
              </a:rPr>
              <a:t>定义：</a:t>
            </a:r>
            <a:endParaRPr lang="en-US" altLang="zh-CN" dirty="0" smtClean="0">
              <a:solidFill>
                <a:schemeClr val="accent1"/>
              </a:solidFill>
            </a:endParaRPr>
          </a:p>
          <a:p>
            <a:r>
              <a:rPr lang="en-US" altLang="zh-CN" dirty="0" err="1" smtClean="0"/>
              <a:t>typedef</a:t>
            </a:r>
            <a:r>
              <a:rPr lang="en-US" altLang="zh-CN" dirty="0" smtClean="0"/>
              <a:t> </a:t>
            </a:r>
            <a:r>
              <a:rPr lang="en-US" altLang="zh-CN" dirty="0" err="1"/>
              <a:t>int</a:t>
            </a:r>
            <a:r>
              <a:rPr lang="en-US" altLang="zh-CN" dirty="0"/>
              <a:t> State[9]; //</a:t>
            </a:r>
            <a:r>
              <a:rPr lang="zh-CN" altLang="en-US" dirty="0"/>
              <a:t>定义</a:t>
            </a:r>
            <a:r>
              <a:rPr lang="en-US" altLang="zh-CN" dirty="0"/>
              <a:t>"</a:t>
            </a:r>
            <a:r>
              <a:rPr lang="zh-CN" altLang="en-US" dirty="0"/>
              <a:t>状态</a:t>
            </a:r>
            <a:r>
              <a:rPr lang="en-US" altLang="zh-CN" dirty="0"/>
              <a:t>"</a:t>
            </a:r>
            <a:r>
              <a:rPr lang="zh-CN" altLang="en-US" dirty="0"/>
              <a:t>类型</a:t>
            </a:r>
          </a:p>
          <a:p>
            <a:r>
              <a:rPr lang="en-US" altLang="zh-CN" dirty="0" err="1"/>
              <a:t>const</a:t>
            </a:r>
            <a:r>
              <a:rPr lang="en-US" altLang="zh-CN" dirty="0"/>
              <a:t> </a:t>
            </a:r>
            <a:r>
              <a:rPr lang="en-US" altLang="zh-CN" dirty="0" err="1"/>
              <a:t>int</a:t>
            </a:r>
            <a:r>
              <a:rPr lang="en-US" altLang="zh-CN" dirty="0"/>
              <a:t> </a:t>
            </a:r>
            <a:r>
              <a:rPr lang="en-US" altLang="zh-CN" dirty="0" err="1"/>
              <a:t>maxstate</a:t>
            </a:r>
            <a:r>
              <a:rPr lang="en-US" altLang="zh-CN" dirty="0"/>
              <a:t> = 1000000;</a:t>
            </a:r>
          </a:p>
          <a:p>
            <a:r>
              <a:rPr lang="en-US" altLang="zh-CN" dirty="0"/>
              <a:t>State </a:t>
            </a:r>
            <a:r>
              <a:rPr lang="en-US" altLang="zh-CN" dirty="0" err="1"/>
              <a:t>st</a:t>
            </a:r>
            <a:r>
              <a:rPr lang="en-US" altLang="zh-CN" dirty="0"/>
              <a:t>[</a:t>
            </a:r>
            <a:r>
              <a:rPr lang="en-US" altLang="zh-CN" dirty="0" err="1"/>
              <a:t>maxstate</a:t>
            </a:r>
            <a:r>
              <a:rPr lang="en-US" altLang="zh-CN" dirty="0"/>
              <a:t>], goal; //</a:t>
            </a:r>
            <a:r>
              <a:rPr lang="zh-CN" altLang="en-US" dirty="0"/>
              <a:t>状态数组。 所有状态都保存在这里</a:t>
            </a:r>
          </a:p>
          <a:p>
            <a:r>
              <a:rPr lang="en-US" altLang="zh-CN" dirty="0" err="1"/>
              <a:t>int</a:t>
            </a:r>
            <a:r>
              <a:rPr lang="en-US" altLang="zh-CN" dirty="0"/>
              <a:t> </a:t>
            </a:r>
            <a:r>
              <a:rPr lang="en-US" altLang="zh-CN" dirty="0" err="1"/>
              <a:t>dist</a:t>
            </a:r>
            <a:r>
              <a:rPr lang="en-US" altLang="zh-CN" dirty="0"/>
              <a:t>[</a:t>
            </a:r>
            <a:r>
              <a:rPr lang="en-US" altLang="zh-CN" dirty="0" err="1"/>
              <a:t>maxstate</a:t>
            </a:r>
            <a:r>
              <a:rPr lang="en-US" altLang="zh-CN" dirty="0"/>
              <a:t>]; //</a:t>
            </a:r>
            <a:r>
              <a:rPr lang="zh-CN" altLang="en-US" dirty="0"/>
              <a:t>距离数组</a:t>
            </a:r>
          </a:p>
          <a:p>
            <a:r>
              <a:rPr lang="en-US" altLang="zh-CN" dirty="0"/>
              <a:t>//</a:t>
            </a:r>
            <a:r>
              <a:rPr lang="zh-CN" altLang="en-US" dirty="0"/>
              <a:t>如果需要打印方案，可以在这里加一个</a:t>
            </a:r>
            <a:r>
              <a:rPr lang="en-US" altLang="zh-CN" dirty="0"/>
              <a:t>"</a:t>
            </a:r>
            <a:r>
              <a:rPr lang="zh-CN" altLang="en-US" dirty="0"/>
              <a:t>父亲编号</a:t>
            </a:r>
            <a:r>
              <a:rPr lang="en-US" altLang="zh-CN" dirty="0"/>
              <a:t>"</a:t>
            </a:r>
            <a:r>
              <a:rPr lang="zh-CN" altLang="en-US" dirty="0"/>
              <a:t>数组 </a:t>
            </a:r>
            <a:r>
              <a:rPr lang="en-US" altLang="zh-CN" dirty="0" err="1"/>
              <a:t>int</a:t>
            </a:r>
            <a:r>
              <a:rPr lang="en-US" altLang="zh-CN" dirty="0"/>
              <a:t> </a:t>
            </a:r>
            <a:r>
              <a:rPr lang="en-US" altLang="zh-CN" dirty="0" err="1"/>
              <a:t>fa</a:t>
            </a:r>
            <a:r>
              <a:rPr lang="en-US" altLang="zh-CN" dirty="0"/>
              <a:t>[</a:t>
            </a:r>
            <a:r>
              <a:rPr lang="en-US" altLang="zh-CN" dirty="0" err="1"/>
              <a:t>maxstate</a:t>
            </a:r>
            <a:r>
              <a:rPr lang="en-US" altLang="zh-CN" dirty="0"/>
              <a:t>]</a:t>
            </a:r>
          </a:p>
          <a:p>
            <a:r>
              <a:rPr lang="en-US" altLang="zh-CN" dirty="0" err="1"/>
              <a:t>const</a:t>
            </a:r>
            <a:r>
              <a:rPr lang="en-US" altLang="zh-CN" dirty="0"/>
              <a:t> </a:t>
            </a:r>
            <a:r>
              <a:rPr lang="en-US" altLang="zh-CN" dirty="0" err="1"/>
              <a:t>int</a:t>
            </a:r>
            <a:r>
              <a:rPr lang="en-US" altLang="zh-CN" dirty="0"/>
              <a:t> dx[ ] = {-1, 1, 0, 0};</a:t>
            </a:r>
          </a:p>
          <a:p>
            <a:r>
              <a:rPr lang="en-US" altLang="zh-CN" dirty="0" err="1"/>
              <a:t>const</a:t>
            </a:r>
            <a:r>
              <a:rPr lang="en-US" altLang="zh-CN" dirty="0"/>
              <a:t> </a:t>
            </a:r>
            <a:r>
              <a:rPr lang="en-US" altLang="zh-CN" dirty="0" err="1"/>
              <a:t>int</a:t>
            </a:r>
            <a:r>
              <a:rPr lang="en-US" altLang="zh-CN" dirty="0"/>
              <a:t> </a:t>
            </a:r>
            <a:r>
              <a:rPr lang="en-US" altLang="zh-CN" dirty="0" err="1"/>
              <a:t>dy</a:t>
            </a:r>
            <a:r>
              <a:rPr lang="en-US" altLang="zh-CN" dirty="0"/>
              <a:t>[ ] = {0, 0, -1, 1</a:t>
            </a:r>
            <a:r>
              <a:rPr lang="en-US" altLang="zh-CN" dirty="0" smtClean="0"/>
              <a:t>};</a:t>
            </a:r>
            <a:endParaRPr lang="en-US" altLang="zh-CN" dirty="0"/>
          </a:p>
        </p:txBody>
      </p:sp>
    </p:spTree>
    <p:extLst>
      <p:ext uri="{BB962C8B-B14F-4D97-AF65-F5344CB8AC3E}">
        <p14:creationId xmlns:p14="http://schemas.microsoft.com/office/powerpoint/2010/main" val="4284298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369332"/>
          </a:xfrm>
          <a:prstGeom prst="rect">
            <a:avLst/>
          </a:prstGeom>
        </p:spPr>
        <p:txBody>
          <a:bodyPr>
            <a:spAutoFit/>
          </a:bodyPr>
          <a:lstStyle/>
          <a:p>
            <a:r>
              <a:rPr lang="zh-CN" altLang="en-US" dirty="0">
                <a:solidFill>
                  <a:schemeClr val="accent1"/>
                </a:solidFill>
              </a:rPr>
              <a:t>八数码</a:t>
            </a:r>
            <a:r>
              <a:rPr lang="zh-CN" altLang="en-US" dirty="0" smtClean="0">
                <a:solidFill>
                  <a:schemeClr val="accent1"/>
                </a:solidFill>
              </a:rPr>
              <a:t>问题：</a:t>
            </a:r>
            <a:r>
              <a:rPr lang="en-US" altLang="zh-CN" dirty="0" smtClean="0">
                <a:solidFill>
                  <a:schemeClr val="accent1"/>
                </a:solidFill>
              </a:rPr>
              <a:t>BFS</a:t>
            </a:r>
            <a:r>
              <a:rPr lang="zh-CN" altLang="en-US" dirty="0" smtClean="0">
                <a:solidFill>
                  <a:schemeClr val="accent1"/>
                </a:solidFill>
              </a:rPr>
              <a:t>搜索 </a:t>
            </a:r>
            <a:endParaRPr lang="zh-CN" altLang="en-US" dirty="0">
              <a:solidFill>
                <a:schemeClr val="accent1"/>
              </a:solidFill>
            </a:endParaRPr>
          </a:p>
        </p:txBody>
      </p:sp>
      <p:sp>
        <p:nvSpPr>
          <p:cNvPr id="3" name="矩形 2"/>
          <p:cNvSpPr/>
          <p:nvPr/>
        </p:nvSpPr>
        <p:spPr>
          <a:xfrm>
            <a:off x="539552" y="1854116"/>
            <a:ext cx="9721080" cy="4708981"/>
          </a:xfrm>
          <a:prstGeom prst="rect">
            <a:avLst/>
          </a:prstGeom>
        </p:spPr>
        <p:txBody>
          <a:bodyPr wrap="square">
            <a:spAutoFit/>
          </a:bodyPr>
          <a:lstStyle/>
          <a:p>
            <a:r>
              <a:rPr lang="en-US" altLang="zh-CN" sz="1200" dirty="0"/>
              <a:t>//BFS</a:t>
            </a:r>
            <a:r>
              <a:rPr lang="zh-CN" altLang="en-US" sz="1200" dirty="0"/>
              <a:t>，返回目标状态在</a:t>
            </a:r>
            <a:r>
              <a:rPr lang="en-US" altLang="zh-CN" sz="1200" dirty="0" err="1"/>
              <a:t>st</a:t>
            </a:r>
            <a:r>
              <a:rPr lang="zh-CN" altLang="en-US" sz="1200" dirty="0"/>
              <a:t>数组下标</a:t>
            </a:r>
          </a:p>
          <a:p>
            <a:r>
              <a:rPr lang="en-US" altLang="zh-CN" sz="1200" dirty="0" err="1"/>
              <a:t>int</a:t>
            </a:r>
            <a:r>
              <a:rPr lang="en-US" altLang="zh-CN" sz="1200" dirty="0"/>
              <a:t> </a:t>
            </a:r>
            <a:r>
              <a:rPr lang="en-US" altLang="zh-CN" sz="1200" dirty="0" err="1"/>
              <a:t>bfs</a:t>
            </a:r>
            <a:r>
              <a:rPr lang="en-US" altLang="zh-CN" sz="1200" dirty="0"/>
              <a:t>( ) {</a:t>
            </a:r>
          </a:p>
          <a:p>
            <a:r>
              <a:rPr lang="en-US" altLang="zh-CN" sz="1200" dirty="0"/>
              <a:t> </a:t>
            </a:r>
            <a:r>
              <a:rPr lang="en-US" altLang="zh-CN" sz="1200" dirty="0" smtClean="0"/>
              <a:t>     </a:t>
            </a:r>
            <a:r>
              <a:rPr lang="en-US" altLang="zh-CN" sz="1200" dirty="0" err="1" smtClean="0"/>
              <a:t>init_lookup_table</a:t>
            </a:r>
            <a:r>
              <a:rPr lang="en-US" altLang="zh-CN" sz="1200" dirty="0"/>
              <a:t>( ); //</a:t>
            </a:r>
            <a:r>
              <a:rPr lang="zh-CN" altLang="en-US" sz="1200" dirty="0"/>
              <a:t>初始化查找表</a:t>
            </a:r>
          </a:p>
          <a:p>
            <a:r>
              <a:rPr lang="en-US" altLang="zh-CN" sz="1200" dirty="0" smtClean="0"/>
              <a:t>      </a:t>
            </a:r>
            <a:r>
              <a:rPr lang="en-US" altLang="zh-CN" sz="1200" dirty="0" err="1" smtClean="0"/>
              <a:t>int</a:t>
            </a:r>
            <a:r>
              <a:rPr lang="en-US" altLang="zh-CN" sz="1200" dirty="0" smtClean="0"/>
              <a:t> </a:t>
            </a:r>
            <a:r>
              <a:rPr lang="en-US" altLang="zh-CN" sz="1200" dirty="0"/>
              <a:t>front = 1, rear = 2; //</a:t>
            </a:r>
            <a:r>
              <a:rPr lang="zh-CN" altLang="en-US" sz="1200" dirty="0"/>
              <a:t>不使用下标</a:t>
            </a:r>
            <a:r>
              <a:rPr lang="en-US" altLang="zh-CN" sz="1200" dirty="0"/>
              <a:t>0</a:t>
            </a:r>
            <a:r>
              <a:rPr lang="zh-CN" altLang="en-US" sz="1200" dirty="0"/>
              <a:t>，因为</a:t>
            </a:r>
            <a:r>
              <a:rPr lang="en-US" altLang="zh-CN" sz="1200" dirty="0"/>
              <a:t>0</a:t>
            </a:r>
            <a:r>
              <a:rPr lang="zh-CN" altLang="en-US" sz="1200" dirty="0"/>
              <a:t>被看作</a:t>
            </a:r>
            <a:r>
              <a:rPr lang="en-US" altLang="zh-CN" sz="1200" dirty="0"/>
              <a:t>"</a:t>
            </a:r>
            <a:r>
              <a:rPr lang="zh-CN" altLang="en-US" sz="1200" dirty="0"/>
              <a:t>不存在</a:t>
            </a:r>
            <a:r>
              <a:rPr lang="en-US" altLang="zh-CN" sz="1200" dirty="0"/>
              <a:t>"</a:t>
            </a:r>
          </a:p>
          <a:p>
            <a:r>
              <a:rPr lang="en-US" altLang="zh-CN" sz="1200" dirty="0" smtClean="0"/>
              <a:t>      while(front </a:t>
            </a:r>
            <a:r>
              <a:rPr lang="en-US" altLang="zh-CN" sz="1200" dirty="0"/>
              <a:t>&lt; rear) {</a:t>
            </a:r>
          </a:p>
          <a:p>
            <a:r>
              <a:rPr lang="en-US" altLang="zh-CN" sz="1200" dirty="0" smtClean="0"/>
              <a:t>           State</a:t>
            </a:r>
            <a:r>
              <a:rPr lang="en-US" altLang="zh-CN" sz="1200" dirty="0"/>
              <a:t>&amp; s = </a:t>
            </a:r>
            <a:r>
              <a:rPr lang="en-US" altLang="zh-CN" sz="1200" dirty="0" err="1"/>
              <a:t>st</a:t>
            </a:r>
            <a:r>
              <a:rPr lang="en-US" altLang="zh-CN" sz="1200" dirty="0"/>
              <a:t>[front]; //</a:t>
            </a:r>
            <a:r>
              <a:rPr lang="zh-CN" altLang="en-US" sz="1200" dirty="0"/>
              <a:t>用</a:t>
            </a:r>
            <a:r>
              <a:rPr lang="en-US" altLang="zh-CN" sz="1200" dirty="0"/>
              <a:t>"</a:t>
            </a:r>
            <a:r>
              <a:rPr lang="zh-CN" altLang="en-US" sz="1200" dirty="0"/>
              <a:t>引用</a:t>
            </a:r>
            <a:r>
              <a:rPr lang="en-US" altLang="zh-CN" sz="1200" dirty="0"/>
              <a:t>"</a:t>
            </a:r>
            <a:r>
              <a:rPr lang="zh-CN" altLang="en-US" sz="1200" dirty="0"/>
              <a:t>简化代码</a:t>
            </a:r>
          </a:p>
          <a:p>
            <a:r>
              <a:rPr lang="en-US" altLang="zh-CN" sz="1200" dirty="0" smtClean="0"/>
              <a:t>           if(</a:t>
            </a:r>
            <a:r>
              <a:rPr lang="en-US" altLang="zh-CN" sz="1200" dirty="0" err="1" smtClean="0"/>
              <a:t>memcmp</a:t>
            </a:r>
            <a:r>
              <a:rPr lang="en-US" altLang="zh-CN" sz="1200" dirty="0" smtClean="0"/>
              <a:t>(goal</a:t>
            </a:r>
            <a:r>
              <a:rPr lang="en-US" altLang="zh-CN" sz="1200" dirty="0"/>
              <a:t>, s, </a:t>
            </a:r>
            <a:r>
              <a:rPr lang="en-US" altLang="zh-CN" sz="1200" dirty="0" err="1"/>
              <a:t>sizeof</a:t>
            </a:r>
            <a:r>
              <a:rPr lang="en-US" altLang="zh-CN" sz="1200" dirty="0"/>
              <a:t>(s)) == 0) return front;//</a:t>
            </a:r>
            <a:r>
              <a:rPr lang="zh-CN" altLang="en-US" sz="1200" dirty="0"/>
              <a:t>找到目标状态，成功返回</a:t>
            </a:r>
          </a:p>
          <a:p>
            <a:r>
              <a:rPr lang="en-US" altLang="zh-CN" sz="1200" dirty="0" smtClean="0"/>
              <a:t>           </a:t>
            </a:r>
            <a:r>
              <a:rPr lang="en-US" altLang="zh-CN" sz="1200" dirty="0" err="1" smtClean="0"/>
              <a:t>int</a:t>
            </a:r>
            <a:r>
              <a:rPr lang="en-US" altLang="zh-CN" sz="1200" dirty="0" smtClean="0"/>
              <a:t> </a:t>
            </a:r>
            <a:r>
              <a:rPr lang="en-US" altLang="zh-CN" sz="1200" dirty="0"/>
              <a:t>z;</a:t>
            </a:r>
          </a:p>
          <a:p>
            <a:r>
              <a:rPr lang="en-US" altLang="zh-CN" sz="1200" dirty="0" smtClean="0"/>
              <a:t>           for(z </a:t>
            </a:r>
            <a:r>
              <a:rPr lang="en-US" altLang="zh-CN" sz="1200" dirty="0"/>
              <a:t>= 0; z &lt; 9; z++) if(!s[z]) break; //</a:t>
            </a:r>
            <a:r>
              <a:rPr lang="zh-CN" altLang="en-US" sz="1200" dirty="0"/>
              <a:t>找</a:t>
            </a:r>
            <a:r>
              <a:rPr lang="en-US" altLang="zh-CN" sz="1200" dirty="0"/>
              <a:t>"0"</a:t>
            </a:r>
            <a:r>
              <a:rPr lang="zh-CN" altLang="en-US" sz="1200" dirty="0"/>
              <a:t>的位置</a:t>
            </a:r>
          </a:p>
          <a:p>
            <a:r>
              <a:rPr lang="en-US" altLang="zh-CN" sz="1200" dirty="0" smtClean="0"/>
              <a:t>           </a:t>
            </a:r>
            <a:r>
              <a:rPr lang="en-US" altLang="zh-CN" sz="1200" dirty="0" err="1" smtClean="0"/>
              <a:t>int</a:t>
            </a:r>
            <a:r>
              <a:rPr lang="en-US" altLang="zh-CN" sz="1200" dirty="0" smtClean="0"/>
              <a:t> </a:t>
            </a:r>
            <a:r>
              <a:rPr lang="en-US" altLang="zh-CN" sz="1200" dirty="0"/>
              <a:t>x = z/3, y = z%3; //</a:t>
            </a:r>
            <a:r>
              <a:rPr lang="zh-CN" altLang="en-US" sz="1200" dirty="0"/>
              <a:t>获取行列编号（</a:t>
            </a:r>
            <a:r>
              <a:rPr lang="en-US" altLang="zh-CN" sz="1200" dirty="0"/>
              <a:t>0~2</a:t>
            </a:r>
            <a:r>
              <a:rPr lang="zh-CN" altLang="en-US" sz="1200" dirty="0"/>
              <a:t>）</a:t>
            </a:r>
          </a:p>
          <a:p>
            <a:r>
              <a:rPr lang="en-US" altLang="zh-CN" sz="1200" dirty="0" smtClean="0"/>
              <a:t>           for(</a:t>
            </a:r>
            <a:r>
              <a:rPr lang="en-US" altLang="zh-CN" sz="1200" dirty="0" err="1" smtClean="0"/>
              <a:t>int</a:t>
            </a:r>
            <a:r>
              <a:rPr lang="en-US" altLang="zh-CN" sz="1200" dirty="0" smtClean="0"/>
              <a:t> </a:t>
            </a:r>
            <a:r>
              <a:rPr lang="en-US" altLang="zh-CN" sz="1200" dirty="0"/>
              <a:t>d = 0; d &lt; 4; d++) {</a:t>
            </a:r>
          </a:p>
          <a:p>
            <a:r>
              <a:rPr lang="en-US" altLang="zh-CN" sz="1200" dirty="0" smtClean="0"/>
              <a:t>                  </a:t>
            </a:r>
            <a:r>
              <a:rPr lang="en-US" altLang="zh-CN" sz="1200" dirty="0" err="1" smtClean="0"/>
              <a:t>int</a:t>
            </a:r>
            <a:r>
              <a:rPr lang="en-US" altLang="zh-CN" sz="1200" dirty="0" smtClean="0"/>
              <a:t> </a:t>
            </a:r>
            <a:r>
              <a:rPr lang="en-US" altLang="zh-CN" sz="1200" dirty="0" err="1"/>
              <a:t>newx</a:t>
            </a:r>
            <a:r>
              <a:rPr lang="en-US" altLang="zh-CN" sz="1200" dirty="0"/>
              <a:t> = x + dx[d];</a:t>
            </a:r>
          </a:p>
          <a:p>
            <a:r>
              <a:rPr lang="en-US" altLang="zh-CN" sz="1200" dirty="0" smtClean="0"/>
              <a:t>                  </a:t>
            </a:r>
            <a:r>
              <a:rPr lang="en-US" altLang="zh-CN" sz="1200" dirty="0" err="1" smtClean="0"/>
              <a:t>int</a:t>
            </a:r>
            <a:r>
              <a:rPr lang="en-US" altLang="zh-CN" sz="1200" dirty="0" smtClean="0"/>
              <a:t> </a:t>
            </a:r>
            <a:r>
              <a:rPr lang="en-US" altLang="zh-CN" sz="1200" dirty="0" err="1"/>
              <a:t>newy</a:t>
            </a:r>
            <a:r>
              <a:rPr lang="en-US" altLang="zh-CN" sz="1200" dirty="0"/>
              <a:t> = y + </a:t>
            </a:r>
            <a:r>
              <a:rPr lang="en-US" altLang="zh-CN" sz="1200" dirty="0" err="1"/>
              <a:t>dy</a:t>
            </a:r>
            <a:r>
              <a:rPr lang="en-US" altLang="zh-CN" sz="1200" dirty="0"/>
              <a:t>[d];</a:t>
            </a:r>
          </a:p>
          <a:p>
            <a:r>
              <a:rPr lang="en-US" altLang="zh-CN" sz="1200" dirty="0" smtClean="0"/>
              <a:t>                  </a:t>
            </a:r>
            <a:r>
              <a:rPr lang="en-US" altLang="zh-CN" sz="1200" dirty="0" err="1" smtClean="0"/>
              <a:t>int</a:t>
            </a:r>
            <a:r>
              <a:rPr lang="en-US" altLang="zh-CN" sz="1200" dirty="0" smtClean="0"/>
              <a:t> </a:t>
            </a:r>
            <a:r>
              <a:rPr lang="en-US" altLang="zh-CN" sz="1200" dirty="0" err="1"/>
              <a:t>newz</a:t>
            </a:r>
            <a:r>
              <a:rPr lang="en-US" altLang="zh-CN" sz="1200" dirty="0"/>
              <a:t> = </a:t>
            </a:r>
            <a:r>
              <a:rPr lang="en-US" altLang="zh-CN" sz="1200" dirty="0" err="1"/>
              <a:t>newx</a:t>
            </a:r>
            <a:r>
              <a:rPr lang="en-US" altLang="zh-CN" sz="1200" dirty="0"/>
              <a:t> * 3 + </a:t>
            </a:r>
            <a:r>
              <a:rPr lang="en-US" altLang="zh-CN" sz="1200" dirty="0" err="1"/>
              <a:t>newy</a:t>
            </a:r>
            <a:r>
              <a:rPr lang="en-US" altLang="zh-CN" sz="1200" dirty="0"/>
              <a:t>;</a:t>
            </a:r>
          </a:p>
          <a:p>
            <a:r>
              <a:rPr lang="en-US" altLang="zh-CN" sz="1200" dirty="0" smtClean="0"/>
              <a:t>                  if(</a:t>
            </a:r>
            <a:r>
              <a:rPr lang="en-US" altLang="zh-CN" sz="1200" dirty="0" err="1" smtClean="0"/>
              <a:t>newx</a:t>
            </a:r>
            <a:r>
              <a:rPr lang="en-US" altLang="zh-CN" sz="1200" dirty="0" smtClean="0"/>
              <a:t> </a:t>
            </a:r>
            <a:r>
              <a:rPr lang="en-US" altLang="zh-CN" sz="1200" dirty="0"/>
              <a:t>&gt;= 0 &amp;&amp; </a:t>
            </a:r>
            <a:r>
              <a:rPr lang="en-US" altLang="zh-CN" sz="1200" dirty="0" err="1"/>
              <a:t>newx</a:t>
            </a:r>
            <a:r>
              <a:rPr lang="en-US" altLang="zh-CN" sz="1200" dirty="0"/>
              <a:t> &lt; 3 &amp;&amp; </a:t>
            </a:r>
            <a:r>
              <a:rPr lang="en-US" altLang="zh-CN" sz="1200" dirty="0" err="1"/>
              <a:t>newy</a:t>
            </a:r>
            <a:r>
              <a:rPr lang="en-US" altLang="zh-CN" sz="1200" dirty="0"/>
              <a:t> &gt;= 0 &amp;&amp; </a:t>
            </a:r>
            <a:r>
              <a:rPr lang="en-US" altLang="zh-CN" sz="1200" dirty="0" err="1"/>
              <a:t>newy</a:t>
            </a:r>
            <a:r>
              <a:rPr lang="en-US" altLang="zh-CN" sz="1200" dirty="0"/>
              <a:t> &lt; 3){ //</a:t>
            </a:r>
            <a:r>
              <a:rPr lang="zh-CN" altLang="en-US" sz="1200" dirty="0"/>
              <a:t>如果移动合法</a:t>
            </a:r>
          </a:p>
          <a:p>
            <a:r>
              <a:rPr lang="en-US" altLang="zh-CN" sz="1200" dirty="0" smtClean="0"/>
              <a:t>                            State</a:t>
            </a:r>
            <a:r>
              <a:rPr lang="en-US" altLang="zh-CN" sz="1200" dirty="0"/>
              <a:t>&amp; t = </a:t>
            </a:r>
            <a:r>
              <a:rPr lang="en-US" altLang="zh-CN" sz="1200" dirty="0" err="1"/>
              <a:t>st</a:t>
            </a:r>
            <a:r>
              <a:rPr lang="en-US" altLang="zh-CN" sz="1200" dirty="0"/>
              <a:t>[rear];</a:t>
            </a:r>
          </a:p>
          <a:p>
            <a:r>
              <a:rPr lang="en-US" altLang="zh-CN" sz="1200" dirty="0" smtClean="0"/>
              <a:t>                            </a:t>
            </a:r>
            <a:r>
              <a:rPr lang="en-US" altLang="zh-CN" sz="1200" dirty="0" err="1" smtClean="0"/>
              <a:t>memcpy</a:t>
            </a:r>
            <a:r>
              <a:rPr lang="en-US" altLang="zh-CN" sz="1200" dirty="0"/>
              <a:t>(&amp;t, &amp;s, </a:t>
            </a:r>
            <a:r>
              <a:rPr lang="en-US" altLang="zh-CN" sz="1200" dirty="0" err="1"/>
              <a:t>sizeof</a:t>
            </a:r>
            <a:r>
              <a:rPr lang="en-US" altLang="zh-CN" sz="1200" dirty="0"/>
              <a:t>(s)); //</a:t>
            </a:r>
            <a:r>
              <a:rPr lang="zh-CN" altLang="en-US" sz="1200" dirty="0"/>
              <a:t>扩展新结点</a:t>
            </a:r>
          </a:p>
          <a:p>
            <a:r>
              <a:rPr lang="en-US" altLang="zh-CN" sz="1200" dirty="0" smtClean="0"/>
              <a:t>                            t[</a:t>
            </a:r>
            <a:r>
              <a:rPr lang="en-US" altLang="zh-CN" sz="1200" dirty="0" err="1" smtClean="0"/>
              <a:t>newz</a:t>
            </a:r>
            <a:r>
              <a:rPr lang="en-US" altLang="zh-CN" sz="1200" dirty="0"/>
              <a:t>] = s[z];</a:t>
            </a:r>
          </a:p>
          <a:p>
            <a:r>
              <a:rPr lang="en-US" altLang="zh-CN" sz="1200" dirty="0" smtClean="0"/>
              <a:t>                            t[z</a:t>
            </a:r>
            <a:r>
              <a:rPr lang="en-US" altLang="zh-CN" sz="1200" dirty="0"/>
              <a:t>] = s[</a:t>
            </a:r>
            <a:r>
              <a:rPr lang="en-US" altLang="zh-CN" sz="1200" dirty="0" err="1"/>
              <a:t>newz</a:t>
            </a:r>
            <a:r>
              <a:rPr lang="en-US" altLang="zh-CN" sz="1200" dirty="0"/>
              <a:t>];</a:t>
            </a:r>
          </a:p>
          <a:p>
            <a:r>
              <a:rPr lang="en-US" altLang="zh-CN" sz="1200" dirty="0" smtClean="0"/>
              <a:t>                            </a:t>
            </a:r>
            <a:r>
              <a:rPr lang="en-US" altLang="zh-CN" sz="1200" dirty="0" err="1" smtClean="0"/>
              <a:t>dist</a:t>
            </a:r>
            <a:r>
              <a:rPr lang="en-US" altLang="zh-CN" sz="1200" dirty="0" smtClean="0"/>
              <a:t>[rear</a:t>
            </a:r>
            <a:r>
              <a:rPr lang="en-US" altLang="zh-CN" sz="1200" dirty="0"/>
              <a:t>] = </a:t>
            </a:r>
            <a:r>
              <a:rPr lang="en-US" altLang="zh-CN" sz="1200" dirty="0" err="1"/>
              <a:t>dist</a:t>
            </a:r>
            <a:r>
              <a:rPr lang="en-US" altLang="zh-CN" sz="1200" dirty="0"/>
              <a:t>[front] + 1; //</a:t>
            </a:r>
            <a:r>
              <a:rPr lang="zh-CN" altLang="en-US" sz="1200" dirty="0"/>
              <a:t>更新新结点的距离值</a:t>
            </a:r>
          </a:p>
          <a:p>
            <a:r>
              <a:rPr lang="en-US" altLang="zh-CN" sz="1200" dirty="0" smtClean="0"/>
              <a:t>                            if(</a:t>
            </a:r>
            <a:r>
              <a:rPr lang="en-US" altLang="zh-CN" sz="1200" dirty="0" err="1" smtClean="0"/>
              <a:t>try_to_insert</a:t>
            </a:r>
            <a:r>
              <a:rPr lang="en-US" altLang="zh-CN" sz="1200" dirty="0" smtClean="0"/>
              <a:t>(rear</a:t>
            </a:r>
            <a:r>
              <a:rPr lang="en-US" altLang="zh-CN" sz="1200" dirty="0"/>
              <a:t>)) rear++; //</a:t>
            </a:r>
            <a:r>
              <a:rPr lang="zh-CN" altLang="en-US" sz="1200" dirty="0"/>
              <a:t>如果成功插入查找表，修改队尾</a:t>
            </a:r>
            <a:r>
              <a:rPr lang="zh-CN" altLang="en-US" sz="1200" dirty="0" smtClean="0"/>
              <a:t>指针</a:t>
            </a:r>
            <a:endParaRPr lang="en-US" altLang="zh-CN" sz="1200" dirty="0" smtClean="0"/>
          </a:p>
          <a:p>
            <a:r>
              <a:rPr lang="en-US" altLang="zh-CN" sz="1200" dirty="0"/>
              <a:t> </a:t>
            </a:r>
            <a:r>
              <a:rPr lang="en-US" altLang="zh-CN" sz="1200" dirty="0" smtClean="0"/>
              <a:t>                 }</a:t>
            </a:r>
            <a:endParaRPr lang="en-US" altLang="zh-CN" sz="1200" dirty="0"/>
          </a:p>
          <a:p>
            <a:r>
              <a:rPr lang="en-US" altLang="zh-CN" sz="1200" dirty="0" smtClean="0"/>
              <a:t>           } </a:t>
            </a:r>
            <a:r>
              <a:rPr lang="en-US" altLang="zh-CN" sz="1200" dirty="0"/>
              <a:t>front++; //</a:t>
            </a:r>
            <a:r>
              <a:rPr lang="zh-CN" altLang="en-US" sz="1200" dirty="0"/>
              <a:t>扩展完毕后再修改队首指针</a:t>
            </a:r>
          </a:p>
          <a:p>
            <a:r>
              <a:rPr lang="en-US" altLang="zh-CN" sz="1200" dirty="0" smtClean="0"/>
              <a:t>      } </a:t>
            </a:r>
            <a:r>
              <a:rPr lang="en-US" altLang="zh-CN" sz="1200" dirty="0"/>
              <a:t>return 0; //</a:t>
            </a:r>
            <a:r>
              <a:rPr lang="zh-CN" altLang="en-US" sz="1200" dirty="0"/>
              <a:t>失败</a:t>
            </a:r>
          </a:p>
          <a:p>
            <a:r>
              <a:rPr lang="en-US" altLang="zh-CN" sz="1200" dirty="0"/>
              <a:t>}</a:t>
            </a:r>
            <a:endParaRPr lang="zh-CN" altLang="en-US" sz="1200" dirty="0"/>
          </a:p>
        </p:txBody>
      </p:sp>
    </p:spTree>
    <p:extLst>
      <p:ext uri="{BB962C8B-B14F-4D97-AF65-F5344CB8AC3E}">
        <p14:creationId xmlns:p14="http://schemas.microsoft.com/office/powerpoint/2010/main" val="3768852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369332"/>
          </a:xfrm>
          <a:prstGeom prst="rect">
            <a:avLst/>
          </a:prstGeom>
        </p:spPr>
        <p:txBody>
          <a:bodyPr>
            <a:spAutoFit/>
          </a:bodyPr>
          <a:lstStyle/>
          <a:p>
            <a:r>
              <a:rPr lang="zh-CN" altLang="en-US" dirty="0">
                <a:solidFill>
                  <a:schemeClr val="accent1"/>
                </a:solidFill>
              </a:rPr>
              <a:t>八数码</a:t>
            </a:r>
            <a:r>
              <a:rPr lang="zh-CN" altLang="en-US" dirty="0" smtClean="0">
                <a:solidFill>
                  <a:schemeClr val="accent1"/>
                </a:solidFill>
              </a:rPr>
              <a:t>问题：</a:t>
            </a:r>
            <a:r>
              <a:rPr lang="en-US" altLang="zh-CN" dirty="0" smtClean="0">
                <a:solidFill>
                  <a:schemeClr val="accent1"/>
                </a:solidFill>
              </a:rPr>
              <a:t>main</a:t>
            </a:r>
            <a:r>
              <a:rPr lang="zh-CN" altLang="en-US" dirty="0" smtClean="0">
                <a:solidFill>
                  <a:schemeClr val="accent1"/>
                </a:solidFill>
              </a:rPr>
              <a:t>函数 </a:t>
            </a:r>
            <a:endParaRPr lang="zh-CN" altLang="en-US" dirty="0">
              <a:solidFill>
                <a:schemeClr val="accent1"/>
              </a:solidFill>
            </a:endParaRPr>
          </a:p>
        </p:txBody>
      </p:sp>
      <p:sp>
        <p:nvSpPr>
          <p:cNvPr id="3" name="矩形 2"/>
          <p:cNvSpPr/>
          <p:nvPr/>
        </p:nvSpPr>
        <p:spPr>
          <a:xfrm>
            <a:off x="539552" y="1862956"/>
            <a:ext cx="9721080" cy="2308324"/>
          </a:xfrm>
          <a:prstGeom prst="rect">
            <a:avLst/>
          </a:prstGeom>
        </p:spPr>
        <p:txBody>
          <a:bodyPr wrap="square">
            <a:spAutoFit/>
          </a:bodyPr>
          <a:lstStyle/>
          <a:p>
            <a:r>
              <a:rPr lang="en-US" altLang="zh-CN" dirty="0" err="1"/>
              <a:t>int</a:t>
            </a:r>
            <a:r>
              <a:rPr lang="en-US" altLang="zh-CN" dirty="0"/>
              <a:t> main( ){</a:t>
            </a:r>
          </a:p>
          <a:p>
            <a:r>
              <a:rPr lang="en-US" altLang="zh-CN" dirty="0" smtClean="0"/>
              <a:t>       for(</a:t>
            </a:r>
            <a:r>
              <a:rPr lang="en-US" altLang="zh-CN" dirty="0" err="1" smtClean="0"/>
              <a:t>int</a:t>
            </a:r>
            <a:r>
              <a:rPr lang="en-US" altLang="zh-CN" dirty="0" smtClean="0"/>
              <a:t> </a:t>
            </a:r>
            <a:r>
              <a:rPr lang="en-US" altLang="zh-CN" dirty="0"/>
              <a:t>i = 0; i &lt; 9; i++) </a:t>
            </a:r>
            <a:r>
              <a:rPr lang="en-US" altLang="zh-CN" dirty="0" err="1"/>
              <a:t>scanf</a:t>
            </a:r>
            <a:r>
              <a:rPr lang="en-US" altLang="zh-CN" dirty="0"/>
              <a:t>("%d", &amp;</a:t>
            </a:r>
            <a:r>
              <a:rPr lang="en-US" altLang="zh-CN" dirty="0" err="1"/>
              <a:t>st</a:t>
            </a:r>
            <a:r>
              <a:rPr lang="en-US" altLang="zh-CN" dirty="0"/>
              <a:t>[1][i]); //</a:t>
            </a:r>
            <a:r>
              <a:rPr lang="zh-CN" altLang="en-US" dirty="0"/>
              <a:t>起始状态</a:t>
            </a:r>
          </a:p>
          <a:p>
            <a:r>
              <a:rPr lang="en-US" altLang="zh-CN" dirty="0" smtClean="0"/>
              <a:t>       for(</a:t>
            </a:r>
            <a:r>
              <a:rPr lang="en-US" altLang="zh-CN" dirty="0" err="1" smtClean="0"/>
              <a:t>int</a:t>
            </a:r>
            <a:r>
              <a:rPr lang="en-US" altLang="zh-CN" dirty="0" smtClean="0"/>
              <a:t> </a:t>
            </a:r>
            <a:r>
              <a:rPr lang="en-US" altLang="zh-CN" dirty="0"/>
              <a:t>i = 0; i &lt; 9; i++) </a:t>
            </a:r>
            <a:r>
              <a:rPr lang="en-US" altLang="zh-CN" dirty="0" err="1"/>
              <a:t>scanf</a:t>
            </a:r>
            <a:r>
              <a:rPr lang="en-US" altLang="zh-CN" dirty="0"/>
              <a:t>("%d", &amp;goal[i]); //</a:t>
            </a:r>
            <a:r>
              <a:rPr lang="zh-CN" altLang="en-US" dirty="0"/>
              <a:t>目标状态</a:t>
            </a:r>
          </a:p>
          <a:p>
            <a:r>
              <a:rPr lang="en-US" altLang="zh-CN" dirty="0" smtClean="0"/>
              <a:t>       </a:t>
            </a:r>
            <a:r>
              <a:rPr lang="en-US" altLang="zh-CN" dirty="0" err="1" smtClean="0"/>
              <a:t>int</a:t>
            </a:r>
            <a:r>
              <a:rPr lang="en-US" altLang="zh-CN" dirty="0" smtClean="0"/>
              <a:t> </a:t>
            </a:r>
            <a:r>
              <a:rPr lang="en-US" altLang="zh-CN" dirty="0" err="1"/>
              <a:t>ans</a:t>
            </a:r>
            <a:r>
              <a:rPr lang="en-US" altLang="zh-CN" dirty="0"/>
              <a:t> = </a:t>
            </a:r>
            <a:r>
              <a:rPr lang="en-US" altLang="zh-CN" dirty="0" err="1"/>
              <a:t>bfs</a:t>
            </a:r>
            <a:r>
              <a:rPr lang="en-US" altLang="zh-CN" dirty="0"/>
              <a:t>( ); //</a:t>
            </a:r>
            <a:r>
              <a:rPr lang="zh-CN" altLang="en-US" dirty="0"/>
              <a:t>返回目标状态的下标</a:t>
            </a:r>
          </a:p>
          <a:p>
            <a:r>
              <a:rPr lang="en-US" altLang="zh-CN" dirty="0" smtClean="0"/>
              <a:t>       if(</a:t>
            </a:r>
            <a:r>
              <a:rPr lang="en-US" altLang="zh-CN" dirty="0" err="1" smtClean="0"/>
              <a:t>ans</a:t>
            </a:r>
            <a:r>
              <a:rPr lang="en-US" altLang="zh-CN" dirty="0" smtClean="0"/>
              <a:t> </a:t>
            </a:r>
            <a:r>
              <a:rPr lang="en-US" altLang="zh-CN" dirty="0"/>
              <a:t>&gt; 0) </a:t>
            </a:r>
            <a:r>
              <a:rPr lang="en-US" altLang="zh-CN" dirty="0" err="1"/>
              <a:t>printf</a:t>
            </a:r>
            <a:r>
              <a:rPr lang="en-US" altLang="zh-CN" dirty="0"/>
              <a:t>("%d\n", </a:t>
            </a:r>
            <a:r>
              <a:rPr lang="en-US" altLang="zh-CN" dirty="0" err="1"/>
              <a:t>dist</a:t>
            </a:r>
            <a:r>
              <a:rPr lang="en-US" altLang="zh-CN" dirty="0"/>
              <a:t>[</a:t>
            </a:r>
            <a:r>
              <a:rPr lang="en-US" altLang="zh-CN" dirty="0" err="1"/>
              <a:t>ans</a:t>
            </a:r>
            <a:r>
              <a:rPr lang="en-US" altLang="zh-CN" dirty="0"/>
              <a:t>]);</a:t>
            </a:r>
          </a:p>
          <a:p>
            <a:r>
              <a:rPr lang="en-US" altLang="zh-CN" dirty="0" smtClean="0"/>
              <a:t>       else </a:t>
            </a:r>
            <a:r>
              <a:rPr lang="en-US" altLang="zh-CN" dirty="0" err="1"/>
              <a:t>printf</a:t>
            </a:r>
            <a:r>
              <a:rPr lang="en-US" altLang="zh-CN" dirty="0"/>
              <a:t>("-1\n");</a:t>
            </a:r>
          </a:p>
          <a:p>
            <a:r>
              <a:rPr lang="en-US" altLang="zh-CN" dirty="0" smtClean="0"/>
              <a:t>       return </a:t>
            </a:r>
            <a:r>
              <a:rPr lang="en-US" altLang="zh-CN" dirty="0"/>
              <a:t>0;</a:t>
            </a:r>
          </a:p>
          <a:p>
            <a:r>
              <a:rPr lang="en-US" altLang="zh-CN" dirty="0"/>
              <a:t>}</a:t>
            </a:r>
            <a:endParaRPr lang="zh-CN" altLang="en-US" dirty="0"/>
          </a:p>
        </p:txBody>
      </p:sp>
      <p:sp>
        <p:nvSpPr>
          <p:cNvPr id="7" name="矩形 6"/>
          <p:cNvSpPr/>
          <p:nvPr/>
        </p:nvSpPr>
        <p:spPr>
          <a:xfrm>
            <a:off x="535743" y="4171280"/>
            <a:ext cx="8517480" cy="2585323"/>
          </a:xfrm>
          <a:prstGeom prst="rect">
            <a:avLst/>
          </a:prstGeom>
        </p:spPr>
        <p:txBody>
          <a:bodyPr wrap="square">
            <a:spAutoFit/>
          </a:bodyPr>
          <a:lstStyle/>
          <a:p>
            <a:r>
              <a:rPr lang="en-US" altLang="zh-CN" dirty="0" err="1">
                <a:solidFill>
                  <a:schemeClr val="accent1"/>
                </a:solidFill>
              </a:rPr>
              <a:t>init_lookup_table</a:t>
            </a:r>
            <a:r>
              <a:rPr lang="en-US" altLang="zh-CN" dirty="0">
                <a:solidFill>
                  <a:schemeClr val="accent1"/>
                </a:solidFill>
              </a:rPr>
              <a:t>( )</a:t>
            </a:r>
            <a:r>
              <a:rPr lang="zh-CN" altLang="en-US" dirty="0">
                <a:solidFill>
                  <a:schemeClr val="accent1"/>
                </a:solidFill>
              </a:rPr>
              <a:t>和</a:t>
            </a:r>
            <a:r>
              <a:rPr lang="en-US" altLang="zh-CN" dirty="0" err="1">
                <a:solidFill>
                  <a:schemeClr val="accent1"/>
                </a:solidFill>
              </a:rPr>
              <a:t>try_to_insert</a:t>
            </a:r>
            <a:r>
              <a:rPr lang="en-US" altLang="zh-CN" dirty="0">
                <a:solidFill>
                  <a:schemeClr val="accent1"/>
                </a:solidFill>
              </a:rPr>
              <a:t>(rear)</a:t>
            </a:r>
            <a:r>
              <a:rPr lang="zh-CN" altLang="en-US" dirty="0">
                <a:solidFill>
                  <a:schemeClr val="accent1"/>
                </a:solidFill>
              </a:rPr>
              <a:t>的</a:t>
            </a:r>
            <a:r>
              <a:rPr lang="zh-CN" altLang="en-US" dirty="0" smtClean="0">
                <a:solidFill>
                  <a:schemeClr val="accent1"/>
                </a:solidFill>
              </a:rPr>
              <a:t>实现有三种：</a:t>
            </a:r>
            <a:endParaRPr lang="en-US" altLang="zh-CN" dirty="0" smtClean="0">
              <a:solidFill>
                <a:schemeClr val="accent1"/>
              </a:solidFill>
            </a:endParaRPr>
          </a:p>
          <a:p>
            <a:r>
              <a:rPr lang="en-US" altLang="zh-CN" dirty="0" smtClean="0">
                <a:solidFill>
                  <a:schemeClr val="accent1"/>
                </a:solidFill>
              </a:rPr>
              <a:t>1.</a:t>
            </a:r>
            <a:r>
              <a:rPr lang="zh-CN" altLang="en-US" dirty="0" smtClean="0">
                <a:solidFill>
                  <a:schemeClr val="accent1"/>
                </a:solidFill>
              </a:rPr>
              <a:t>设计</a:t>
            </a:r>
            <a:r>
              <a:rPr lang="zh-CN" altLang="en-US" dirty="0">
                <a:solidFill>
                  <a:schemeClr val="accent1"/>
                </a:solidFill>
              </a:rPr>
              <a:t>一套</a:t>
            </a:r>
            <a:r>
              <a:rPr lang="zh-CN" altLang="en-US" dirty="0" smtClean="0">
                <a:solidFill>
                  <a:schemeClr val="accent1"/>
                </a:solidFill>
              </a:rPr>
              <a:t>排列的</a:t>
            </a:r>
            <a:r>
              <a:rPr lang="zh-CN" altLang="en-US" dirty="0">
                <a:solidFill>
                  <a:schemeClr val="accent1"/>
                </a:solidFill>
              </a:rPr>
              <a:t>编码（</a:t>
            </a:r>
            <a:r>
              <a:rPr lang="en-US" altLang="zh-CN" dirty="0">
                <a:solidFill>
                  <a:schemeClr val="accent1"/>
                </a:solidFill>
              </a:rPr>
              <a:t>encoding</a:t>
            </a:r>
            <a:r>
              <a:rPr lang="zh-CN" altLang="en-US" dirty="0">
                <a:solidFill>
                  <a:schemeClr val="accent1"/>
                </a:solidFill>
              </a:rPr>
              <a:t>）和解码（</a:t>
            </a:r>
            <a:r>
              <a:rPr lang="en-US" altLang="zh-CN" dirty="0">
                <a:solidFill>
                  <a:schemeClr val="accent1"/>
                </a:solidFill>
              </a:rPr>
              <a:t>decoding</a:t>
            </a:r>
            <a:r>
              <a:rPr lang="zh-CN" altLang="en-US" dirty="0">
                <a:solidFill>
                  <a:schemeClr val="accent1"/>
                </a:solidFill>
              </a:rPr>
              <a:t>）函数，把</a:t>
            </a:r>
            <a:r>
              <a:rPr lang="en-US" altLang="zh-CN" dirty="0">
                <a:solidFill>
                  <a:schemeClr val="accent1"/>
                </a:solidFill>
              </a:rPr>
              <a:t>0</a:t>
            </a:r>
            <a:r>
              <a:rPr lang="zh-CN" altLang="en-US" dirty="0">
                <a:solidFill>
                  <a:schemeClr val="accent1"/>
                </a:solidFill>
              </a:rPr>
              <a:t>～</a:t>
            </a:r>
            <a:r>
              <a:rPr lang="en-US" altLang="zh-CN" dirty="0">
                <a:solidFill>
                  <a:schemeClr val="accent1"/>
                </a:solidFill>
              </a:rPr>
              <a:t>8</a:t>
            </a:r>
            <a:r>
              <a:rPr lang="zh-CN" altLang="en-US" dirty="0">
                <a:solidFill>
                  <a:schemeClr val="accent1"/>
                </a:solidFill>
              </a:rPr>
              <a:t>的全排列和</a:t>
            </a:r>
            <a:r>
              <a:rPr lang="en-US" altLang="zh-CN" dirty="0">
                <a:solidFill>
                  <a:schemeClr val="accent1"/>
                </a:solidFill>
              </a:rPr>
              <a:t>0</a:t>
            </a:r>
            <a:r>
              <a:rPr lang="zh-CN" altLang="en-US" dirty="0">
                <a:solidFill>
                  <a:schemeClr val="accent1"/>
                </a:solidFill>
              </a:rPr>
              <a:t>～</a:t>
            </a:r>
            <a:r>
              <a:rPr lang="en-US" altLang="zh-CN" dirty="0">
                <a:solidFill>
                  <a:schemeClr val="accent1"/>
                </a:solidFill>
              </a:rPr>
              <a:t>362879</a:t>
            </a:r>
            <a:r>
              <a:rPr lang="zh-CN" altLang="en-US" dirty="0">
                <a:solidFill>
                  <a:schemeClr val="accent1"/>
                </a:solidFill>
              </a:rPr>
              <a:t>的整数</a:t>
            </a:r>
            <a:r>
              <a:rPr lang="zh-CN" altLang="en-US" dirty="0" smtClean="0">
                <a:solidFill>
                  <a:schemeClr val="accent1"/>
                </a:solidFill>
              </a:rPr>
              <a:t>一一对应起来</a:t>
            </a:r>
            <a:r>
              <a:rPr lang="zh-CN" altLang="en-US" dirty="0">
                <a:solidFill>
                  <a:schemeClr val="accent1"/>
                </a:solidFill>
              </a:rPr>
              <a:t>。 </a:t>
            </a:r>
            <a:endParaRPr lang="en-US" altLang="zh-CN" dirty="0" smtClean="0">
              <a:solidFill>
                <a:schemeClr val="accent1"/>
              </a:solidFill>
            </a:endParaRPr>
          </a:p>
          <a:p>
            <a:r>
              <a:rPr lang="en-US" altLang="zh-CN" dirty="0" smtClean="0">
                <a:solidFill>
                  <a:schemeClr val="accent1"/>
                </a:solidFill>
              </a:rPr>
              <a:t>2.</a:t>
            </a:r>
            <a:r>
              <a:rPr lang="zh-CN" altLang="en-US" dirty="0" smtClean="0">
                <a:solidFill>
                  <a:schemeClr val="accent1"/>
                </a:solidFill>
              </a:rPr>
              <a:t>使用</a:t>
            </a:r>
            <a:r>
              <a:rPr lang="zh-CN" altLang="en-US" dirty="0">
                <a:solidFill>
                  <a:schemeClr val="accent1"/>
                </a:solidFill>
              </a:rPr>
              <a:t>哈希（</a:t>
            </a:r>
            <a:r>
              <a:rPr lang="en-US" altLang="zh-CN" dirty="0">
                <a:solidFill>
                  <a:schemeClr val="accent1"/>
                </a:solidFill>
              </a:rPr>
              <a:t>hash</a:t>
            </a:r>
            <a:r>
              <a:rPr lang="zh-CN" altLang="en-US" dirty="0">
                <a:solidFill>
                  <a:schemeClr val="accent1"/>
                </a:solidFill>
              </a:rPr>
              <a:t>）技术。 简单地说，就是要把结点“变成”整数，但不必是一</a:t>
            </a:r>
            <a:br>
              <a:rPr lang="zh-CN" altLang="en-US" dirty="0">
                <a:solidFill>
                  <a:schemeClr val="accent1"/>
                </a:solidFill>
              </a:rPr>
            </a:br>
            <a:r>
              <a:rPr lang="zh-CN" altLang="en-US" dirty="0">
                <a:solidFill>
                  <a:schemeClr val="accent1"/>
                </a:solidFill>
              </a:rPr>
              <a:t>一对应。 </a:t>
            </a:r>
            <a:br>
              <a:rPr lang="zh-CN" altLang="en-US" dirty="0">
                <a:solidFill>
                  <a:schemeClr val="accent1"/>
                </a:solidFill>
              </a:rPr>
            </a:br>
            <a:r>
              <a:rPr lang="en-US" altLang="zh-CN" dirty="0" smtClean="0">
                <a:solidFill>
                  <a:schemeClr val="accent1"/>
                </a:solidFill>
              </a:rPr>
              <a:t>3</a:t>
            </a:r>
            <a:r>
              <a:rPr lang="en-US" altLang="zh-CN" dirty="0">
                <a:solidFill>
                  <a:schemeClr val="accent1"/>
                </a:solidFill>
              </a:rPr>
              <a:t>.</a:t>
            </a:r>
            <a:r>
              <a:rPr lang="zh-CN" altLang="en-US" dirty="0" smtClean="0">
                <a:solidFill>
                  <a:schemeClr val="accent1"/>
                </a:solidFill>
              </a:rPr>
              <a:t>用</a:t>
            </a:r>
            <a:r>
              <a:rPr lang="en-US" altLang="zh-CN" dirty="0">
                <a:solidFill>
                  <a:schemeClr val="accent1"/>
                </a:solidFill>
              </a:rPr>
              <a:t>STL</a:t>
            </a:r>
            <a:r>
              <a:rPr lang="zh-CN" altLang="en-US" dirty="0">
                <a:solidFill>
                  <a:schemeClr val="accent1"/>
                </a:solidFill>
              </a:rPr>
              <a:t>集合</a:t>
            </a:r>
            <a:r>
              <a:rPr lang="en-US" altLang="zh-CN" dirty="0">
                <a:solidFill>
                  <a:schemeClr val="accent1"/>
                </a:solidFill>
              </a:rPr>
              <a:t>t</a:t>
            </a:r>
            <a:r>
              <a:rPr lang="zh-CN" altLang="en-US" dirty="0">
                <a:solidFill>
                  <a:schemeClr val="accent1"/>
                </a:solidFill>
              </a:rPr>
              <a:t>。 把状态转化成</a:t>
            </a:r>
            <a:r>
              <a:rPr lang="en-US" altLang="zh-CN" dirty="0">
                <a:solidFill>
                  <a:schemeClr val="accent1"/>
                </a:solidFill>
              </a:rPr>
              <a:t>9</a:t>
            </a:r>
            <a:r>
              <a:rPr lang="zh-CN" altLang="en-US" dirty="0">
                <a:solidFill>
                  <a:schemeClr val="accent1"/>
                </a:solidFill>
              </a:rPr>
              <a:t>位十进制整数，就可以用</a:t>
            </a:r>
            <a:r>
              <a:rPr lang="en-US" altLang="zh-CN" dirty="0">
                <a:solidFill>
                  <a:schemeClr val="accent1"/>
                </a:solidFill>
              </a:rPr>
              <a:t>set&lt;</a:t>
            </a:r>
            <a:r>
              <a:rPr lang="en-US" altLang="zh-CN" dirty="0" err="1">
                <a:solidFill>
                  <a:schemeClr val="accent1"/>
                </a:solidFill>
              </a:rPr>
              <a:t>int</a:t>
            </a:r>
            <a:r>
              <a:rPr lang="en-US" altLang="zh-CN" dirty="0">
                <a:solidFill>
                  <a:schemeClr val="accent1"/>
                </a:solidFill>
              </a:rPr>
              <a:t>&gt;</a:t>
            </a:r>
            <a:r>
              <a:rPr lang="zh-CN" altLang="en-US" dirty="0">
                <a:solidFill>
                  <a:schemeClr val="accent1"/>
                </a:solidFill>
              </a:rPr>
              <a:t>判重了 </a:t>
            </a:r>
            <a:r>
              <a:rPr lang="zh-CN" altLang="en-US" dirty="0"/>
              <a:t/>
            </a:r>
            <a:br>
              <a:rPr lang="zh-CN" altLang="en-US" dirty="0"/>
            </a:br>
            <a:r>
              <a:rPr lang="zh-CN" altLang="en-US" dirty="0"/>
              <a:t/>
            </a:r>
            <a:br>
              <a:rPr lang="zh-CN" altLang="en-US" dirty="0"/>
            </a:br>
            <a:r>
              <a:rPr lang="zh-CN" altLang="en-US" dirty="0"/>
              <a:t> </a:t>
            </a:r>
            <a:br>
              <a:rPr lang="zh-CN" altLang="en-US" dirty="0"/>
            </a:br>
            <a:endParaRPr lang="zh-CN" altLang="en-US" dirty="0"/>
          </a:p>
        </p:txBody>
      </p:sp>
    </p:spTree>
    <p:extLst>
      <p:ext uri="{BB962C8B-B14F-4D97-AF65-F5344CB8AC3E}">
        <p14:creationId xmlns:p14="http://schemas.microsoft.com/office/powerpoint/2010/main" val="24983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892552"/>
          </a:xfrm>
          <a:prstGeom prst="rect">
            <a:avLst/>
          </a:prstGeom>
        </p:spPr>
        <p:txBody>
          <a:bodyPr>
            <a:spAutoFit/>
          </a:bodyPr>
          <a:lstStyle/>
          <a:p>
            <a:r>
              <a:rPr lang="zh-CN" altLang="en-US" dirty="0">
                <a:solidFill>
                  <a:schemeClr val="accent1"/>
                </a:solidFill>
              </a:rPr>
              <a:t>八数码问题 </a:t>
            </a:r>
            <a:r>
              <a:rPr lang="zh-CN" altLang="en-US" dirty="0" smtClean="0">
                <a:solidFill>
                  <a:schemeClr val="accent1"/>
                </a:solidFill>
              </a:rPr>
              <a:t>：</a:t>
            </a:r>
            <a:r>
              <a:rPr lang="zh-CN" altLang="en-US" dirty="0">
                <a:solidFill>
                  <a:schemeClr val="accent1"/>
                </a:solidFill>
              </a:rPr>
              <a:t>判重 </a:t>
            </a:r>
            <a:endParaRPr lang="en-US" altLang="zh-CN" dirty="0">
              <a:solidFill>
                <a:schemeClr val="accent1"/>
              </a:solidFill>
            </a:endParaRPr>
          </a:p>
          <a:p>
            <a:endParaRPr lang="en-US" altLang="zh-CN" dirty="0" smtClean="0">
              <a:solidFill>
                <a:schemeClr val="accent1"/>
              </a:solidFill>
            </a:endParaRPr>
          </a:p>
          <a:p>
            <a:r>
              <a:rPr lang="en-US" altLang="zh-CN" sz="1600" b="1" dirty="0">
                <a:solidFill>
                  <a:schemeClr val="accent1"/>
                </a:solidFill>
              </a:rPr>
              <a:t>1</a:t>
            </a:r>
            <a:r>
              <a:rPr lang="en-US" altLang="zh-CN" sz="1600" b="1" dirty="0" smtClean="0">
                <a:solidFill>
                  <a:schemeClr val="accent1"/>
                </a:solidFill>
              </a:rPr>
              <a:t>.</a:t>
            </a:r>
            <a:r>
              <a:rPr lang="zh-CN" altLang="en-US" sz="1600" b="1" dirty="0">
                <a:solidFill>
                  <a:schemeClr val="accent1"/>
                </a:solidFill>
              </a:rPr>
              <a:t>把排列“变成”整数，然后只开一个一维数</a:t>
            </a:r>
            <a:r>
              <a:rPr lang="zh-CN" altLang="en-US" sz="1600" b="1" dirty="0" smtClean="0">
                <a:solidFill>
                  <a:schemeClr val="accent1"/>
                </a:solidFill>
              </a:rPr>
              <a:t>组</a:t>
            </a:r>
            <a:r>
              <a:rPr lang="zh-CN" altLang="en-US" sz="1600" dirty="0" smtClean="0"/>
              <a:t> </a:t>
            </a:r>
            <a:endParaRPr lang="zh-CN" altLang="en-US" sz="1600" b="1" dirty="0">
              <a:solidFill>
                <a:schemeClr val="accent1"/>
              </a:solidFill>
            </a:endParaRPr>
          </a:p>
        </p:txBody>
      </p:sp>
      <p:sp>
        <p:nvSpPr>
          <p:cNvPr id="3" name="矩形 2"/>
          <p:cNvSpPr/>
          <p:nvPr/>
        </p:nvSpPr>
        <p:spPr>
          <a:xfrm>
            <a:off x="456621" y="2564904"/>
            <a:ext cx="9721080" cy="4524315"/>
          </a:xfrm>
          <a:prstGeom prst="rect">
            <a:avLst/>
          </a:prstGeom>
        </p:spPr>
        <p:txBody>
          <a:bodyPr wrap="square">
            <a:spAutoFit/>
          </a:bodyPr>
          <a:lstStyle/>
          <a:p>
            <a:r>
              <a:rPr lang="en-US" altLang="zh-CN" dirty="0" err="1"/>
              <a:t>int</a:t>
            </a:r>
            <a:r>
              <a:rPr lang="en-US" altLang="zh-CN" dirty="0"/>
              <a:t> </a:t>
            </a:r>
            <a:r>
              <a:rPr lang="en-US" altLang="zh-CN" dirty="0" err="1"/>
              <a:t>vis</a:t>
            </a:r>
            <a:r>
              <a:rPr lang="en-US" altLang="zh-CN" dirty="0"/>
              <a:t>[362880], fact[9];</a:t>
            </a:r>
            <a:br>
              <a:rPr lang="en-US" altLang="zh-CN" dirty="0"/>
            </a:br>
            <a:r>
              <a:rPr lang="en-US" altLang="zh-CN" dirty="0"/>
              <a:t>void </a:t>
            </a:r>
            <a:r>
              <a:rPr lang="en-US" altLang="zh-CN" dirty="0" err="1"/>
              <a:t>init_lookup_table</a:t>
            </a:r>
            <a:r>
              <a:rPr lang="en-US" altLang="zh-CN" dirty="0"/>
              <a:t>( ){</a:t>
            </a:r>
            <a:br>
              <a:rPr lang="en-US" altLang="zh-CN" dirty="0"/>
            </a:br>
            <a:r>
              <a:rPr lang="en-US" altLang="zh-CN" dirty="0" smtClean="0"/>
              <a:t>     fact[0</a:t>
            </a:r>
            <a:r>
              <a:rPr lang="en-US" altLang="zh-CN" dirty="0"/>
              <a:t>] = 1;</a:t>
            </a:r>
            <a:br>
              <a:rPr lang="en-US" altLang="zh-CN" dirty="0"/>
            </a:br>
            <a:r>
              <a:rPr lang="en-US" altLang="zh-CN" dirty="0" smtClean="0"/>
              <a:t>     for(</a:t>
            </a:r>
            <a:r>
              <a:rPr lang="en-US" altLang="zh-CN" dirty="0" err="1" smtClean="0"/>
              <a:t>int</a:t>
            </a:r>
            <a:r>
              <a:rPr lang="en-US" altLang="zh-CN" dirty="0" smtClean="0"/>
              <a:t> </a:t>
            </a:r>
            <a:r>
              <a:rPr lang="en-US" altLang="zh-CN" dirty="0"/>
              <a:t>i = 1; i &lt; 9; i++) fact[i] = fact[i-1] * i;</a:t>
            </a:r>
            <a:br>
              <a:rPr lang="en-US" altLang="zh-CN" dirty="0"/>
            </a:br>
            <a:r>
              <a:rPr lang="en-US" altLang="zh-CN" dirty="0"/>
              <a:t>} </a:t>
            </a:r>
            <a:endParaRPr lang="en-US" altLang="zh-CN" dirty="0" smtClean="0"/>
          </a:p>
          <a:p>
            <a:r>
              <a:rPr lang="en-US" altLang="zh-CN" dirty="0" err="1" smtClean="0"/>
              <a:t>int</a:t>
            </a:r>
            <a:r>
              <a:rPr lang="en-US" altLang="zh-CN" dirty="0" smtClean="0"/>
              <a:t> </a:t>
            </a:r>
            <a:r>
              <a:rPr lang="en-US" altLang="zh-CN" dirty="0" err="1"/>
              <a:t>try_to_insert</a:t>
            </a:r>
            <a:r>
              <a:rPr lang="en-US" altLang="zh-CN" dirty="0"/>
              <a:t>(</a:t>
            </a:r>
            <a:r>
              <a:rPr lang="en-US" altLang="zh-CN" dirty="0" err="1"/>
              <a:t>int</a:t>
            </a:r>
            <a:r>
              <a:rPr lang="en-US" altLang="zh-CN" dirty="0"/>
              <a:t> s){</a:t>
            </a:r>
            <a:br>
              <a:rPr lang="en-US" altLang="zh-CN" dirty="0"/>
            </a:br>
            <a:r>
              <a:rPr lang="en-US" altLang="zh-CN" dirty="0" smtClean="0"/>
              <a:t>     </a:t>
            </a:r>
            <a:r>
              <a:rPr lang="en-US" altLang="zh-CN" dirty="0" err="1" smtClean="0"/>
              <a:t>int</a:t>
            </a:r>
            <a:r>
              <a:rPr lang="en-US" altLang="zh-CN" dirty="0" smtClean="0"/>
              <a:t> </a:t>
            </a:r>
            <a:r>
              <a:rPr lang="en-US" altLang="zh-CN" dirty="0"/>
              <a:t>code = 0; //</a:t>
            </a:r>
            <a:r>
              <a:rPr lang="zh-CN" altLang="en-US" dirty="0"/>
              <a:t>把</a:t>
            </a:r>
            <a:r>
              <a:rPr lang="en-US" altLang="zh-CN" dirty="0" err="1"/>
              <a:t>st</a:t>
            </a:r>
            <a:r>
              <a:rPr lang="en-US" altLang="zh-CN" dirty="0"/>
              <a:t>[s]</a:t>
            </a:r>
            <a:r>
              <a:rPr lang="zh-CN" altLang="en-US" dirty="0"/>
              <a:t>映射到整数</a:t>
            </a:r>
            <a:r>
              <a:rPr lang="en-US" altLang="zh-CN" dirty="0"/>
              <a:t>code</a:t>
            </a:r>
            <a:br>
              <a:rPr lang="en-US" altLang="zh-CN" dirty="0"/>
            </a:br>
            <a:r>
              <a:rPr lang="en-US" altLang="zh-CN" dirty="0" smtClean="0"/>
              <a:t>     for(</a:t>
            </a:r>
            <a:r>
              <a:rPr lang="en-US" altLang="zh-CN" dirty="0" err="1" smtClean="0"/>
              <a:t>int</a:t>
            </a:r>
            <a:r>
              <a:rPr lang="en-US" altLang="zh-CN" dirty="0" smtClean="0"/>
              <a:t> </a:t>
            </a:r>
            <a:r>
              <a:rPr lang="en-US" altLang="zh-CN" dirty="0"/>
              <a:t>i = 0; i &lt; 9; i++){</a:t>
            </a:r>
            <a:br>
              <a:rPr lang="en-US" altLang="zh-CN" dirty="0"/>
            </a:br>
            <a:r>
              <a:rPr lang="en-US" altLang="zh-CN" dirty="0" smtClean="0"/>
              <a:t>          </a:t>
            </a:r>
            <a:r>
              <a:rPr lang="en-US" altLang="zh-CN" dirty="0" err="1" smtClean="0"/>
              <a:t>int</a:t>
            </a:r>
            <a:r>
              <a:rPr lang="en-US" altLang="zh-CN" dirty="0" smtClean="0"/>
              <a:t> </a:t>
            </a:r>
            <a:r>
              <a:rPr lang="en-US" altLang="zh-CN" dirty="0" err="1"/>
              <a:t>cnt</a:t>
            </a:r>
            <a:r>
              <a:rPr lang="en-US" altLang="zh-CN" dirty="0"/>
              <a:t> = 0;</a:t>
            </a:r>
            <a:br>
              <a:rPr lang="en-US" altLang="zh-CN" dirty="0"/>
            </a:br>
            <a:r>
              <a:rPr lang="en-US" altLang="zh-CN" dirty="0" smtClean="0"/>
              <a:t>          for(</a:t>
            </a:r>
            <a:r>
              <a:rPr lang="en-US" altLang="zh-CN" dirty="0" err="1" smtClean="0"/>
              <a:t>int</a:t>
            </a:r>
            <a:r>
              <a:rPr lang="en-US" altLang="zh-CN" dirty="0" smtClean="0"/>
              <a:t> </a:t>
            </a:r>
            <a:r>
              <a:rPr lang="en-US" altLang="zh-CN" dirty="0"/>
              <a:t>j = i+1; j &lt; 9; j++) if(</a:t>
            </a:r>
            <a:r>
              <a:rPr lang="en-US" altLang="zh-CN" dirty="0" err="1"/>
              <a:t>st</a:t>
            </a:r>
            <a:r>
              <a:rPr lang="en-US" altLang="zh-CN" dirty="0"/>
              <a:t>[s][j] &lt; </a:t>
            </a:r>
            <a:r>
              <a:rPr lang="en-US" altLang="zh-CN" dirty="0" err="1"/>
              <a:t>st</a:t>
            </a:r>
            <a:r>
              <a:rPr lang="en-US" altLang="zh-CN" dirty="0"/>
              <a:t>[s][i]) </a:t>
            </a:r>
            <a:r>
              <a:rPr lang="en-US" altLang="zh-CN" dirty="0" err="1"/>
              <a:t>cnt</a:t>
            </a:r>
            <a:r>
              <a:rPr lang="en-US" altLang="zh-CN" dirty="0"/>
              <a:t>++;</a:t>
            </a:r>
            <a:br>
              <a:rPr lang="en-US" altLang="zh-CN" dirty="0"/>
            </a:br>
            <a:r>
              <a:rPr lang="en-US" altLang="zh-CN" dirty="0" smtClean="0"/>
              <a:t>          code </a:t>
            </a:r>
            <a:r>
              <a:rPr lang="en-US" altLang="zh-CN" dirty="0"/>
              <a:t>+= fact[8-i] * </a:t>
            </a:r>
            <a:r>
              <a:rPr lang="en-US" altLang="zh-CN" dirty="0" err="1"/>
              <a:t>cnt</a:t>
            </a:r>
            <a:r>
              <a:rPr lang="en-US" altLang="zh-CN" dirty="0"/>
              <a:t>;</a:t>
            </a:r>
            <a:br>
              <a:rPr lang="en-US" altLang="zh-CN" dirty="0"/>
            </a:br>
            <a:r>
              <a:rPr lang="en-US" altLang="zh-CN" dirty="0" smtClean="0"/>
              <a:t>     } </a:t>
            </a:r>
          </a:p>
          <a:p>
            <a:r>
              <a:rPr lang="en-US" altLang="zh-CN" dirty="0" smtClean="0"/>
              <a:t>     if(</a:t>
            </a:r>
            <a:r>
              <a:rPr lang="en-US" altLang="zh-CN" dirty="0" err="1" smtClean="0"/>
              <a:t>vis</a:t>
            </a:r>
            <a:r>
              <a:rPr lang="en-US" altLang="zh-CN" dirty="0" smtClean="0"/>
              <a:t>[code</a:t>
            </a:r>
            <a:r>
              <a:rPr lang="en-US" altLang="zh-CN" dirty="0"/>
              <a:t>]) return 0;</a:t>
            </a:r>
            <a:br>
              <a:rPr lang="en-US" altLang="zh-CN" dirty="0"/>
            </a:br>
            <a:r>
              <a:rPr lang="en-US" altLang="zh-CN" dirty="0" smtClean="0"/>
              <a:t>     return </a:t>
            </a:r>
            <a:r>
              <a:rPr lang="en-US" altLang="zh-CN" dirty="0" err="1"/>
              <a:t>vis</a:t>
            </a:r>
            <a:r>
              <a:rPr lang="en-US" altLang="zh-CN" dirty="0"/>
              <a:t>[code] = 1;</a:t>
            </a:r>
            <a:br>
              <a:rPr lang="en-US" altLang="zh-CN" dirty="0"/>
            </a:br>
            <a:r>
              <a:rPr lang="en-US" altLang="zh-CN" dirty="0"/>
              <a:t>} </a:t>
            </a:r>
            <a:br>
              <a:rPr lang="en-US" altLang="zh-CN" dirty="0"/>
            </a:br>
            <a:endParaRPr lang="zh-CN" altLang="en-US" dirty="0"/>
          </a:p>
        </p:txBody>
      </p:sp>
    </p:spTree>
    <p:extLst>
      <p:ext uri="{BB962C8B-B14F-4D97-AF65-F5344CB8AC3E}">
        <p14:creationId xmlns:p14="http://schemas.microsoft.com/office/powerpoint/2010/main" val="272799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892552"/>
          </a:xfrm>
          <a:prstGeom prst="rect">
            <a:avLst/>
          </a:prstGeom>
        </p:spPr>
        <p:txBody>
          <a:bodyPr>
            <a:spAutoFit/>
          </a:bodyPr>
          <a:lstStyle/>
          <a:p>
            <a:r>
              <a:rPr lang="zh-CN" altLang="en-US" dirty="0">
                <a:solidFill>
                  <a:schemeClr val="accent1"/>
                </a:solidFill>
              </a:rPr>
              <a:t>八数码问题 </a:t>
            </a:r>
            <a:r>
              <a:rPr lang="zh-CN" altLang="en-US" dirty="0" smtClean="0">
                <a:solidFill>
                  <a:schemeClr val="accent1"/>
                </a:solidFill>
              </a:rPr>
              <a:t>：</a:t>
            </a:r>
            <a:r>
              <a:rPr lang="zh-CN" altLang="en-US" dirty="0">
                <a:solidFill>
                  <a:schemeClr val="accent1"/>
                </a:solidFill>
              </a:rPr>
              <a:t>判重 </a:t>
            </a:r>
            <a:endParaRPr lang="en-US" altLang="zh-CN" dirty="0" smtClean="0">
              <a:solidFill>
                <a:schemeClr val="accent1"/>
              </a:solidFill>
            </a:endParaRPr>
          </a:p>
          <a:p>
            <a:endParaRPr lang="en-US" altLang="zh-CN" dirty="0" smtClean="0">
              <a:solidFill>
                <a:schemeClr val="accent1"/>
              </a:solidFill>
            </a:endParaRPr>
          </a:p>
          <a:p>
            <a:r>
              <a:rPr lang="en-US" altLang="zh-CN" sz="1600" b="1" dirty="0" smtClean="0">
                <a:solidFill>
                  <a:schemeClr val="accent1"/>
                </a:solidFill>
              </a:rPr>
              <a:t>2.</a:t>
            </a:r>
            <a:r>
              <a:rPr lang="zh-CN" altLang="en-US" sz="1600" b="1" dirty="0">
                <a:solidFill>
                  <a:schemeClr val="accent1"/>
                </a:solidFill>
              </a:rPr>
              <a:t>使用哈希（</a:t>
            </a:r>
            <a:r>
              <a:rPr lang="en-US" altLang="zh-CN" sz="1600" b="1" dirty="0">
                <a:solidFill>
                  <a:schemeClr val="accent1"/>
                </a:solidFill>
              </a:rPr>
              <a:t>hash</a:t>
            </a:r>
            <a:r>
              <a:rPr lang="zh-CN" altLang="en-US" sz="1600" b="1" dirty="0">
                <a:solidFill>
                  <a:schemeClr val="accent1"/>
                </a:solidFill>
              </a:rPr>
              <a:t>）技术 </a:t>
            </a:r>
          </a:p>
        </p:txBody>
      </p:sp>
      <p:sp>
        <p:nvSpPr>
          <p:cNvPr id="3" name="矩形 2"/>
          <p:cNvSpPr/>
          <p:nvPr/>
        </p:nvSpPr>
        <p:spPr>
          <a:xfrm>
            <a:off x="459438" y="2387726"/>
            <a:ext cx="9721080" cy="4770537"/>
          </a:xfrm>
          <a:prstGeom prst="rect">
            <a:avLst/>
          </a:prstGeom>
        </p:spPr>
        <p:txBody>
          <a:bodyPr wrap="square">
            <a:spAutoFit/>
          </a:bodyPr>
          <a:lstStyle/>
          <a:p>
            <a:r>
              <a:rPr lang="en-US" altLang="zh-CN" sz="1600" dirty="0" err="1"/>
              <a:t>const</a:t>
            </a:r>
            <a:r>
              <a:rPr lang="en-US" altLang="zh-CN" sz="1600" dirty="0"/>
              <a:t> </a:t>
            </a:r>
            <a:r>
              <a:rPr lang="en-US" altLang="zh-CN" sz="1600" dirty="0" err="1"/>
              <a:t>int</a:t>
            </a:r>
            <a:r>
              <a:rPr lang="en-US" altLang="zh-CN" sz="1600" dirty="0"/>
              <a:t> </a:t>
            </a:r>
            <a:r>
              <a:rPr lang="en-US" altLang="zh-CN" sz="1600" dirty="0" err="1"/>
              <a:t>hashsize</a:t>
            </a:r>
            <a:r>
              <a:rPr lang="en-US" altLang="zh-CN" sz="1600" dirty="0"/>
              <a:t> = 1000003;</a:t>
            </a:r>
          </a:p>
          <a:p>
            <a:r>
              <a:rPr lang="en-US" altLang="zh-CN" sz="1600" dirty="0" err="1"/>
              <a:t>int</a:t>
            </a:r>
            <a:r>
              <a:rPr lang="en-US" altLang="zh-CN" sz="1600" dirty="0"/>
              <a:t> head[</a:t>
            </a:r>
            <a:r>
              <a:rPr lang="en-US" altLang="zh-CN" sz="1600" dirty="0" err="1"/>
              <a:t>hashsize</a:t>
            </a:r>
            <a:r>
              <a:rPr lang="en-US" altLang="zh-CN" sz="1600" dirty="0"/>
              <a:t>], next[</a:t>
            </a:r>
            <a:r>
              <a:rPr lang="en-US" altLang="zh-CN" sz="1600" dirty="0" err="1"/>
              <a:t>maxstate</a:t>
            </a:r>
            <a:r>
              <a:rPr lang="en-US" altLang="zh-CN" sz="1600" dirty="0"/>
              <a:t>];</a:t>
            </a:r>
          </a:p>
          <a:p>
            <a:r>
              <a:rPr lang="en-US" altLang="zh-CN" sz="1600" dirty="0"/>
              <a:t>void </a:t>
            </a:r>
            <a:r>
              <a:rPr lang="en-US" altLang="zh-CN" sz="1600" dirty="0" err="1"/>
              <a:t>init_lookup_table</a:t>
            </a:r>
            <a:r>
              <a:rPr lang="en-US" altLang="zh-CN" sz="1600" dirty="0"/>
              <a:t>( ) { </a:t>
            </a:r>
            <a:r>
              <a:rPr lang="en-US" altLang="zh-CN" sz="1600" dirty="0" err="1"/>
              <a:t>memset</a:t>
            </a:r>
            <a:r>
              <a:rPr lang="en-US" altLang="zh-CN" sz="1600" dirty="0"/>
              <a:t>(head, 0, </a:t>
            </a:r>
            <a:r>
              <a:rPr lang="en-US" altLang="zh-CN" sz="1600" dirty="0" err="1"/>
              <a:t>sizeof</a:t>
            </a:r>
            <a:r>
              <a:rPr lang="en-US" altLang="zh-CN" sz="1600" dirty="0"/>
              <a:t>(head)); }</a:t>
            </a:r>
          </a:p>
          <a:p>
            <a:r>
              <a:rPr lang="en-US" altLang="zh-CN" sz="1600" dirty="0" err="1"/>
              <a:t>int</a:t>
            </a:r>
            <a:r>
              <a:rPr lang="en-US" altLang="zh-CN" sz="1600" dirty="0"/>
              <a:t> hash(State&amp; s){</a:t>
            </a:r>
          </a:p>
          <a:p>
            <a:r>
              <a:rPr lang="en-US" altLang="zh-CN" sz="1600" dirty="0" smtClean="0"/>
              <a:t>      </a:t>
            </a:r>
            <a:r>
              <a:rPr lang="en-US" altLang="zh-CN" sz="1600" dirty="0" err="1" smtClean="0"/>
              <a:t>int</a:t>
            </a:r>
            <a:r>
              <a:rPr lang="en-US" altLang="zh-CN" sz="1600" dirty="0" smtClean="0"/>
              <a:t> </a:t>
            </a:r>
            <a:r>
              <a:rPr lang="en-US" altLang="zh-CN" sz="1600" dirty="0"/>
              <a:t>v = 0;</a:t>
            </a:r>
          </a:p>
          <a:p>
            <a:r>
              <a:rPr lang="en-US" altLang="zh-CN" sz="1600" dirty="0" smtClean="0"/>
              <a:t>      for(</a:t>
            </a:r>
            <a:r>
              <a:rPr lang="en-US" altLang="zh-CN" sz="1600" dirty="0" err="1" smtClean="0"/>
              <a:t>int</a:t>
            </a:r>
            <a:r>
              <a:rPr lang="en-US" altLang="zh-CN" sz="1600" dirty="0" smtClean="0"/>
              <a:t> </a:t>
            </a:r>
            <a:r>
              <a:rPr lang="en-US" altLang="zh-CN" sz="1600" dirty="0"/>
              <a:t>i = 0; i &lt; 9; i++) v = v * 10 + s[i];//</a:t>
            </a:r>
            <a:r>
              <a:rPr lang="zh-CN" altLang="en-US" sz="1600" dirty="0"/>
              <a:t>把</a:t>
            </a:r>
            <a:r>
              <a:rPr lang="en-US" altLang="zh-CN" sz="1600" dirty="0"/>
              <a:t>9</a:t>
            </a:r>
            <a:r>
              <a:rPr lang="zh-CN" altLang="en-US" sz="1600" dirty="0"/>
              <a:t>个数字组合成</a:t>
            </a:r>
            <a:r>
              <a:rPr lang="en-US" altLang="zh-CN" sz="1600" dirty="0"/>
              <a:t>9</a:t>
            </a:r>
            <a:r>
              <a:rPr lang="zh-CN" altLang="en-US" sz="1600" dirty="0"/>
              <a:t>位数</a:t>
            </a:r>
            <a:r>
              <a:rPr lang="en-US" altLang="zh-CN" sz="1600" dirty="0"/>
              <a:t>return v % </a:t>
            </a:r>
            <a:r>
              <a:rPr lang="en-US" altLang="zh-CN" sz="1600" dirty="0" err="1"/>
              <a:t>hashsize</a:t>
            </a:r>
            <a:r>
              <a:rPr lang="en-US" altLang="zh-CN" sz="1600" dirty="0"/>
              <a:t>; </a:t>
            </a:r>
            <a:endParaRPr lang="en-US" altLang="zh-CN" sz="1600" dirty="0" smtClean="0"/>
          </a:p>
          <a:p>
            <a:r>
              <a:rPr lang="en-US" altLang="zh-CN" sz="1600" dirty="0"/>
              <a:t> </a:t>
            </a:r>
            <a:r>
              <a:rPr lang="en-US" altLang="zh-CN" sz="1600" dirty="0" smtClean="0"/>
              <a:t>     //</a:t>
            </a:r>
            <a:r>
              <a:rPr lang="zh-CN" altLang="en-US" sz="1600" dirty="0"/>
              <a:t>确保</a:t>
            </a:r>
            <a:r>
              <a:rPr lang="en-US" altLang="zh-CN" sz="1600" dirty="0"/>
              <a:t>hash</a:t>
            </a:r>
            <a:r>
              <a:rPr lang="zh-CN" altLang="en-US" sz="1600" dirty="0"/>
              <a:t>函数值是不超过</a:t>
            </a:r>
            <a:r>
              <a:rPr lang="en-US" altLang="zh-CN" sz="1600" dirty="0"/>
              <a:t>hash</a:t>
            </a:r>
            <a:r>
              <a:rPr lang="zh-CN" altLang="en-US" sz="1600" dirty="0"/>
              <a:t>表的大小的非负整数</a:t>
            </a:r>
          </a:p>
          <a:p>
            <a:r>
              <a:rPr lang="en-US" altLang="zh-CN" sz="1600" dirty="0"/>
              <a:t>} </a:t>
            </a:r>
            <a:endParaRPr lang="en-US" altLang="zh-CN" sz="1600" dirty="0" smtClean="0"/>
          </a:p>
          <a:p>
            <a:r>
              <a:rPr lang="en-US" altLang="zh-CN" sz="1600" dirty="0" err="1" smtClean="0"/>
              <a:t>int</a:t>
            </a:r>
            <a:r>
              <a:rPr lang="en-US" altLang="zh-CN" sz="1600" dirty="0" smtClean="0"/>
              <a:t> </a:t>
            </a:r>
            <a:r>
              <a:rPr lang="en-US" altLang="zh-CN" sz="1600" dirty="0" err="1"/>
              <a:t>try_to_insert</a:t>
            </a:r>
            <a:r>
              <a:rPr lang="en-US" altLang="zh-CN" sz="1600" dirty="0"/>
              <a:t>(</a:t>
            </a:r>
            <a:r>
              <a:rPr lang="en-US" altLang="zh-CN" sz="1600" dirty="0" err="1"/>
              <a:t>int</a:t>
            </a:r>
            <a:r>
              <a:rPr lang="en-US" altLang="zh-CN" sz="1600" dirty="0"/>
              <a:t> s){</a:t>
            </a:r>
          </a:p>
          <a:p>
            <a:r>
              <a:rPr lang="en-US" altLang="zh-CN" sz="1600" dirty="0" smtClean="0"/>
              <a:t>      </a:t>
            </a:r>
            <a:r>
              <a:rPr lang="en-US" altLang="zh-CN" sz="1600" dirty="0" err="1" smtClean="0"/>
              <a:t>int</a:t>
            </a:r>
            <a:r>
              <a:rPr lang="en-US" altLang="zh-CN" sz="1600" dirty="0" smtClean="0"/>
              <a:t> </a:t>
            </a:r>
            <a:r>
              <a:rPr lang="en-US" altLang="zh-CN" sz="1600" dirty="0"/>
              <a:t>h = hash(</a:t>
            </a:r>
            <a:r>
              <a:rPr lang="en-US" altLang="zh-CN" sz="1600" dirty="0" err="1"/>
              <a:t>st</a:t>
            </a:r>
            <a:r>
              <a:rPr lang="en-US" altLang="zh-CN" sz="1600" dirty="0"/>
              <a:t>[s]);</a:t>
            </a:r>
          </a:p>
          <a:p>
            <a:r>
              <a:rPr lang="en-US" altLang="zh-CN" sz="1600" dirty="0" smtClean="0"/>
              <a:t>      </a:t>
            </a:r>
            <a:r>
              <a:rPr lang="en-US" altLang="zh-CN" sz="1600" dirty="0" err="1" smtClean="0"/>
              <a:t>int</a:t>
            </a:r>
            <a:r>
              <a:rPr lang="en-US" altLang="zh-CN" sz="1600" dirty="0" smtClean="0"/>
              <a:t> </a:t>
            </a:r>
            <a:r>
              <a:rPr lang="en-US" altLang="zh-CN" sz="1600" dirty="0"/>
              <a:t>u = head[h]; //</a:t>
            </a:r>
            <a:r>
              <a:rPr lang="zh-CN" altLang="en-US" sz="1600" dirty="0"/>
              <a:t>从表头开始查找链表</a:t>
            </a:r>
          </a:p>
          <a:p>
            <a:r>
              <a:rPr lang="en-US" altLang="zh-CN" sz="1600" dirty="0" smtClean="0"/>
              <a:t>      while(u</a:t>
            </a:r>
            <a:r>
              <a:rPr lang="en-US" altLang="zh-CN" sz="1600" dirty="0"/>
              <a:t>){</a:t>
            </a:r>
          </a:p>
          <a:p>
            <a:r>
              <a:rPr lang="en-US" altLang="zh-CN" sz="1600" dirty="0" smtClean="0"/>
              <a:t>            if(</a:t>
            </a:r>
            <a:r>
              <a:rPr lang="en-US" altLang="zh-CN" sz="1600" dirty="0" err="1" smtClean="0"/>
              <a:t>memcmp</a:t>
            </a:r>
            <a:r>
              <a:rPr lang="en-US" altLang="zh-CN" sz="1600" dirty="0" smtClean="0"/>
              <a:t>(</a:t>
            </a:r>
            <a:r>
              <a:rPr lang="en-US" altLang="zh-CN" sz="1600" dirty="0" err="1" smtClean="0"/>
              <a:t>st</a:t>
            </a:r>
            <a:r>
              <a:rPr lang="en-US" altLang="zh-CN" sz="1600" dirty="0" smtClean="0"/>
              <a:t>[u</a:t>
            </a:r>
            <a:r>
              <a:rPr lang="en-US" altLang="zh-CN" sz="1600" dirty="0"/>
              <a:t>],</a:t>
            </a:r>
            <a:r>
              <a:rPr lang="en-US" altLang="zh-CN" sz="1600" dirty="0" err="1"/>
              <a:t>st</a:t>
            </a:r>
            <a:r>
              <a:rPr lang="en-US" altLang="zh-CN" sz="1600" dirty="0"/>
              <a:t>[s], </a:t>
            </a:r>
            <a:r>
              <a:rPr lang="en-US" altLang="zh-CN" sz="1600" dirty="0" err="1"/>
              <a:t>sizeof</a:t>
            </a:r>
            <a:r>
              <a:rPr lang="en-US" altLang="zh-CN" sz="1600" dirty="0"/>
              <a:t>(</a:t>
            </a:r>
            <a:r>
              <a:rPr lang="en-US" altLang="zh-CN" sz="1600" dirty="0" err="1"/>
              <a:t>st</a:t>
            </a:r>
            <a:r>
              <a:rPr lang="en-US" altLang="zh-CN" sz="1600" dirty="0"/>
              <a:t>[s]))==0)return 0; //</a:t>
            </a:r>
            <a:r>
              <a:rPr lang="zh-CN" altLang="en-US" sz="1600" dirty="0"/>
              <a:t>找到了，插入失败</a:t>
            </a:r>
          </a:p>
          <a:p>
            <a:r>
              <a:rPr lang="en-US" altLang="zh-CN" sz="1600" dirty="0" smtClean="0"/>
              <a:t>            u </a:t>
            </a:r>
            <a:r>
              <a:rPr lang="en-US" altLang="zh-CN" sz="1600" dirty="0"/>
              <a:t>= next[u]; //</a:t>
            </a:r>
            <a:r>
              <a:rPr lang="zh-CN" altLang="en-US" sz="1600" dirty="0"/>
              <a:t>顺着链表继续找</a:t>
            </a:r>
          </a:p>
          <a:p>
            <a:r>
              <a:rPr lang="en-US" altLang="zh-CN" sz="1600" dirty="0" smtClean="0"/>
              <a:t>      } </a:t>
            </a:r>
          </a:p>
          <a:p>
            <a:r>
              <a:rPr lang="en-US" altLang="zh-CN" sz="1600" dirty="0" smtClean="0"/>
              <a:t>       next[s</a:t>
            </a:r>
            <a:r>
              <a:rPr lang="en-US" altLang="zh-CN" sz="1600" dirty="0"/>
              <a:t>] = head[h]; //</a:t>
            </a:r>
            <a:r>
              <a:rPr lang="zh-CN" altLang="en-US" sz="1600" dirty="0"/>
              <a:t>插入到链表中</a:t>
            </a:r>
          </a:p>
          <a:p>
            <a:r>
              <a:rPr lang="en-US" altLang="zh-CN" sz="1600" dirty="0" smtClean="0"/>
              <a:t>       head[h</a:t>
            </a:r>
            <a:r>
              <a:rPr lang="en-US" altLang="zh-CN" sz="1600" dirty="0"/>
              <a:t>] = s;</a:t>
            </a:r>
          </a:p>
          <a:p>
            <a:r>
              <a:rPr lang="en-US" altLang="zh-CN" sz="1600" dirty="0" smtClean="0"/>
              <a:t>       return </a:t>
            </a:r>
            <a:r>
              <a:rPr lang="en-US" altLang="zh-CN" sz="1600" dirty="0"/>
              <a:t>1;</a:t>
            </a:r>
          </a:p>
          <a:p>
            <a:r>
              <a:rPr lang="en-US" altLang="zh-CN" sz="1600" dirty="0"/>
              <a:t>}</a:t>
            </a:r>
            <a:endParaRPr lang="zh-CN" altLang="en-US" sz="1600" dirty="0"/>
          </a:p>
        </p:txBody>
      </p:sp>
    </p:spTree>
    <p:extLst>
      <p:ext uri="{BB962C8B-B14F-4D97-AF65-F5344CB8AC3E}">
        <p14:creationId xmlns:p14="http://schemas.microsoft.com/office/powerpoint/2010/main" val="31596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7.5</a:t>
            </a:r>
            <a:r>
              <a:rPr lang="zh-CN" altLang="en-US" b="1" dirty="0"/>
              <a:t>　</a:t>
            </a:r>
            <a:r>
              <a:rPr lang="zh-CN" altLang="en-US" dirty="0"/>
              <a:t>路径寻找问题</a:t>
            </a:r>
          </a:p>
        </p:txBody>
      </p:sp>
      <p:sp>
        <p:nvSpPr>
          <p:cNvPr id="4" name="矩形 3"/>
          <p:cNvSpPr/>
          <p:nvPr/>
        </p:nvSpPr>
        <p:spPr>
          <a:xfrm>
            <a:off x="447008" y="1484784"/>
            <a:ext cx="4572000" cy="892552"/>
          </a:xfrm>
          <a:prstGeom prst="rect">
            <a:avLst/>
          </a:prstGeom>
        </p:spPr>
        <p:txBody>
          <a:bodyPr>
            <a:spAutoFit/>
          </a:bodyPr>
          <a:lstStyle/>
          <a:p>
            <a:r>
              <a:rPr lang="zh-CN" altLang="en-US" dirty="0">
                <a:solidFill>
                  <a:schemeClr val="accent1"/>
                </a:solidFill>
              </a:rPr>
              <a:t>八数码</a:t>
            </a:r>
            <a:r>
              <a:rPr lang="zh-CN" altLang="en-US" dirty="0" smtClean="0">
                <a:solidFill>
                  <a:schemeClr val="accent1"/>
                </a:solidFill>
              </a:rPr>
              <a:t>问题：</a:t>
            </a:r>
            <a:r>
              <a:rPr lang="zh-CN" altLang="en-US" dirty="0">
                <a:solidFill>
                  <a:schemeClr val="accent1"/>
                </a:solidFill>
              </a:rPr>
              <a:t>判重 </a:t>
            </a:r>
            <a:r>
              <a:rPr lang="zh-CN" altLang="en-US" dirty="0" smtClean="0">
                <a:solidFill>
                  <a:schemeClr val="accent1"/>
                </a:solidFill>
              </a:rPr>
              <a:t> </a:t>
            </a:r>
            <a:endParaRPr lang="en-US" altLang="zh-CN" dirty="0" smtClean="0">
              <a:solidFill>
                <a:schemeClr val="accent1"/>
              </a:solidFill>
            </a:endParaRPr>
          </a:p>
          <a:p>
            <a:endParaRPr lang="en-US" altLang="zh-CN" dirty="0" smtClean="0">
              <a:solidFill>
                <a:schemeClr val="accent1"/>
              </a:solidFill>
            </a:endParaRPr>
          </a:p>
          <a:p>
            <a:r>
              <a:rPr lang="en-US" altLang="zh-CN" sz="1600" b="1" dirty="0" smtClean="0">
                <a:solidFill>
                  <a:schemeClr val="accent1"/>
                </a:solidFill>
              </a:rPr>
              <a:t>3</a:t>
            </a:r>
            <a:r>
              <a:rPr lang="en-US" altLang="zh-CN" sz="1600" b="1" dirty="0">
                <a:solidFill>
                  <a:schemeClr val="accent1"/>
                </a:solidFill>
              </a:rPr>
              <a:t>.</a:t>
            </a:r>
            <a:r>
              <a:rPr lang="zh-CN" altLang="en-US" sz="1600" b="1" dirty="0">
                <a:solidFill>
                  <a:schemeClr val="accent1"/>
                </a:solidFill>
              </a:rPr>
              <a:t>用</a:t>
            </a:r>
            <a:r>
              <a:rPr lang="en-US" altLang="zh-CN" sz="1600" b="1" dirty="0">
                <a:solidFill>
                  <a:schemeClr val="accent1"/>
                </a:solidFill>
              </a:rPr>
              <a:t>STL</a:t>
            </a:r>
            <a:r>
              <a:rPr lang="zh-CN" altLang="en-US" sz="1600" b="1" dirty="0">
                <a:solidFill>
                  <a:schemeClr val="accent1"/>
                </a:solidFill>
              </a:rPr>
              <a:t>集合</a:t>
            </a:r>
            <a:r>
              <a:rPr lang="en-US" altLang="zh-CN" sz="1600" b="1" dirty="0" smtClean="0">
                <a:solidFill>
                  <a:schemeClr val="accent1"/>
                </a:solidFill>
              </a:rPr>
              <a:t>t</a:t>
            </a:r>
            <a:r>
              <a:rPr lang="zh-CN" altLang="en-US" sz="1600" b="1" dirty="0" smtClean="0">
                <a:solidFill>
                  <a:schemeClr val="accent1"/>
                </a:solidFill>
              </a:rPr>
              <a:t> </a:t>
            </a:r>
            <a:endParaRPr lang="zh-CN" altLang="en-US" sz="1600" b="1" dirty="0">
              <a:solidFill>
                <a:schemeClr val="accent1"/>
              </a:solidFill>
            </a:endParaRPr>
          </a:p>
        </p:txBody>
      </p:sp>
      <p:sp>
        <p:nvSpPr>
          <p:cNvPr id="3" name="矩形 2"/>
          <p:cNvSpPr/>
          <p:nvPr/>
        </p:nvSpPr>
        <p:spPr>
          <a:xfrm>
            <a:off x="456621" y="2564904"/>
            <a:ext cx="9721080" cy="2585323"/>
          </a:xfrm>
          <a:prstGeom prst="rect">
            <a:avLst/>
          </a:prstGeom>
        </p:spPr>
        <p:txBody>
          <a:bodyPr wrap="square">
            <a:spAutoFit/>
          </a:bodyPr>
          <a:lstStyle/>
          <a:p>
            <a:r>
              <a:rPr lang="en-US" altLang="zh-CN" dirty="0"/>
              <a:t>set&lt;</a:t>
            </a:r>
            <a:r>
              <a:rPr lang="en-US" altLang="zh-CN" dirty="0" err="1"/>
              <a:t>int</a:t>
            </a:r>
            <a:r>
              <a:rPr lang="en-US" altLang="zh-CN" dirty="0"/>
              <a:t>&gt; </a:t>
            </a:r>
            <a:r>
              <a:rPr lang="en-US" altLang="zh-CN" dirty="0" err="1"/>
              <a:t>vis</a:t>
            </a:r>
            <a:r>
              <a:rPr lang="en-US" altLang="zh-CN" dirty="0"/>
              <a:t>;</a:t>
            </a:r>
          </a:p>
          <a:p>
            <a:r>
              <a:rPr lang="en-US" altLang="zh-CN" dirty="0"/>
              <a:t>void </a:t>
            </a:r>
            <a:r>
              <a:rPr lang="en-US" altLang="zh-CN" dirty="0" err="1"/>
              <a:t>init_lookup_table</a:t>
            </a:r>
            <a:r>
              <a:rPr lang="en-US" altLang="zh-CN" dirty="0"/>
              <a:t>( ) { </a:t>
            </a:r>
            <a:r>
              <a:rPr lang="en-US" altLang="zh-CN" dirty="0" err="1"/>
              <a:t>vis.clear</a:t>
            </a:r>
            <a:r>
              <a:rPr lang="en-US" altLang="zh-CN" dirty="0"/>
              <a:t>( ); }</a:t>
            </a:r>
          </a:p>
          <a:p>
            <a:r>
              <a:rPr lang="en-US" altLang="zh-CN" dirty="0" err="1" smtClean="0"/>
              <a:t>int</a:t>
            </a:r>
            <a:r>
              <a:rPr lang="en-US" altLang="zh-CN" dirty="0" smtClean="0"/>
              <a:t> </a:t>
            </a:r>
            <a:r>
              <a:rPr lang="en-US" altLang="zh-CN" dirty="0" err="1"/>
              <a:t>try_to_insert</a:t>
            </a:r>
            <a:r>
              <a:rPr lang="en-US" altLang="zh-CN" dirty="0"/>
              <a:t>(</a:t>
            </a:r>
            <a:r>
              <a:rPr lang="en-US" altLang="zh-CN" dirty="0" err="1"/>
              <a:t>int</a:t>
            </a:r>
            <a:r>
              <a:rPr lang="en-US" altLang="zh-CN" dirty="0"/>
              <a:t> s){</a:t>
            </a:r>
          </a:p>
          <a:p>
            <a:r>
              <a:rPr lang="en-US" altLang="zh-CN" dirty="0" smtClean="0"/>
              <a:t>      </a:t>
            </a:r>
            <a:r>
              <a:rPr lang="en-US" altLang="zh-CN" dirty="0" err="1" smtClean="0"/>
              <a:t>int</a:t>
            </a:r>
            <a:r>
              <a:rPr lang="en-US" altLang="zh-CN" dirty="0" smtClean="0"/>
              <a:t> </a:t>
            </a:r>
            <a:r>
              <a:rPr lang="en-US" altLang="zh-CN" dirty="0"/>
              <a:t>v = 0;</a:t>
            </a:r>
          </a:p>
          <a:p>
            <a:r>
              <a:rPr lang="en-US" altLang="zh-CN" dirty="0" smtClean="0"/>
              <a:t>      for(</a:t>
            </a:r>
            <a:r>
              <a:rPr lang="en-US" altLang="zh-CN" dirty="0" err="1" smtClean="0"/>
              <a:t>int</a:t>
            </a:r>
            <a:r>
              <a:rPr lang="en-US" altLang="zh-CN" dirty="0" smtClean="0"/>
              <a:t> </a:t>
            </a:r>
            <a:r>
              <a:rPr lang="en-US" altLang="zh-CN" dirty="0"/>
              <a:t>i = 0; i &lt; 9; i++) v = v * 10 + </a:t>
            </a:r>
            <a:r>
              <a:rPr lang="en-US" altLang="zh-CN" dirty="0" err="1"/>
              <a:t>st</a:t>
            </a:r>
            <a:r>
              <a:rPr lang="en-US" altLang="zh-CN" dirty="0"/>
              <a:t>[s][i];</a:t>
            </a:r>
          </a:p>
          <a:p>
            <a:r>
              <a:rPr lang="en-US" altLang="zh-CN" dirty="0" smtClean="0"/>
              <a:t>      if(</a:t>
            </a:r>
            <a:r>
              <a:rPr lang="en-US" altLang="zh-CN" dirty="0" err="1" smtClean="0"/>
              <a:t>vis.count</a:t>
            </a:r>
            <a:r>
              <a:rPr lang="en-US" altLang="zh-CN" dirty="0" smtClean="0"/>
              <a:t>(v</a:t>
            </a:r>
            <a:r>
              <a:rPr lang="en-US" altLang="zh-CN" dirty="0"/>
              <a:t>)) return 0;</a:t>
            </a:r>
          </a:p>
          <a:p>
            <a:r>
              <a:rPr lang="en-US" altLang="zh-CN" dirty="0" smtClean="0"/>
              <a:t>      </a:t>
            </a:r>
            <a:r>
              <a:rPr lang="en-US" altLang="zh-CN" dirty="0" err="1" smtClean="0"/>
              <a:t>vis.insert</a:t>
            </a:r>
            <a:r>
              <a:rPr lang="en-US" altLang="zh-CN" dirty="0" smtClean="0"/>
              <a:t>(v</a:t>
            </a:r>
            <a:r>
              <a:rPr lang="en-US" altLang="zh-CN" dirty="0"/>
              <a:t>);</a:t>
            </a:r>
          </a:p>
          <a:p>
            <a:r>
              <a:rPr lang="en-US" altLang="zh-CN" dirty="0" smtClean="0"/>
              <a:t>      return </a:t>
            </a:r>
            <a:r>
              <a:rPr lang="en-US" altLang="zh-CN" dirty="0"/>
              <a:t>1;</a:t>
            </a:r>
          </a:p>
          <a:p>
            <a:r>
              <a:rPr lang="en-US" altLang="zh-CN" dirty="0"/>
              <a:t>}</a:t>
            </a:r>
            <a:endParaRPr lang="zh-CN" altLang="en-US" dirty="0"/>
          </a:p>
        </p:txBody>
      </p:sp>
    </p:spTree>
    <p:extLst>
      <p:ext uri="{BB962C8B-B14F-4D97-AF65-F5344CB8AC3E}">
        <p14:creationId xmlns:p14="http://schemas.microsoft.com/office/powerpoint/2010/main" val="363772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7.6 </a:t>
            </a:r>
            <a:r>
              <a:rPr lang="en-US" altLang="zh-CN" b="1" dirty="0" smtClean="0"/>
              <a:t>  </a:t>
            </a:r>
            <a:r>
              <a:rPr lang="zh-CN" altLang="en-US" dirty="0" smtClean="0"/>
              <a:t>迭代</a:t>
            </a:r>
            <a:r>
              <a:rPr lang="zh-CN" altLang="en-US" dirty="0"/>
              <a:t>加深搜索 </a:t>
            </a:r>
          </a:p>
        </p:txBody>
      </p:sp>
      <p:sp>
        <p:nvSpPr>
          <p:cNvPr id="5" name="矩形 4"/>
          <p:cNvSpPr/>
          <p:nvPr/>
        </p:nvSpPr>
        <p:spPr>
          <a:xfrm>
            <a:off x="611560" y="1377642"/>
            <a:ext cx="4572000" cy="646331"/>
          </a:xfrm>
          <a:prstGeom prst="rect">
            <a:avLst/>
          </a:prstGeom>
        </p:spPr>
        <p:txBody>
          <a:bodyPr>
            <a:spAutoFit/>
          </a:bodyPr>
          <a:lstStyle/>
          <a:p>
            <a:r>
              <a:rPr lang="zh-CN" altLang="en-US" dirty="0">
                <a:solidFill>
                  <a:schemeClr val="accent1"/>
                </a:solidFill>
              </a:rPr>
              <a:t>埃及分数问题 </a:t>
            </a:r>
            <a:r>
              <a:rPr lang="zh-CN" altLang="en-US" dirty="0"/>
              <a:t/>
            </a:r>
            <a:br>
              <a:rPr lang="zh-CN" altLang="en-US" dirty="0"/>
            </a:br>
            <a:endParaRPr lang="zh-CN" altLang="en-US" dirty="0"/>
          </a:p>
        </p:txBody>
      </p:sp>
      <p:sp>
        <p:nvSpPr>
          <p:cNvPr id="4" name="矩形 3"/>
          <p:cNvSpPr/>
          <p:nvPr/>
        </p:nvSpPr>
        <p:spPr>
          <a:xfrm>
            <a:off x="611560" y="1844824"/>
            <a:ext cx="7488832" cy="3416320"/>
          </a:xfrm>
          <a:prstGeom prst="rect">
            <a:avLst/>
          </a:prstGeom>
        </p:spPr>
        <p:txBody>
          <a:bodyPr wrap="square">
            <a:spAutoFit/>
          </a:bodyPr>
          <a:lstStyle/>
          <a:p>
            <a:r>
              <a:rPr lang="zh-CN" altLang="en-US" dirty="0"/>
              <a:t>在古埃及，人们使用单位分数的和（即</a:t>
            </a:r>
            <a:r>
              <a:rPr lang="en-US" altLang="zh-CN" dirty="0"/>
              <a:t>1/</a:t>
            </a:r>
            <a:r>
              <a:rPr lang="en-US" altLang="zh-CN" i="1" dirty="0"/>
              <a:t>a</a:t>
            </a:r>
            <a:r>
              <a:rPr lang="zh-CN" altLang="en-US" dirty="0"/>
              <a:t>，</a:t>
            </a:r>
            <a:r>
              <a:rPr lang="en-US" altLang="zh-CN" i="1" dirty="0"/>
              <a:t>a</a:t>
            </a:r>
            <a:r>
              <a:rPr lang="zh-CN" altLang="en-US" dirty="0"/>
              <a:t>是自然数）表示一切有理</a:t>
            </a:r>
            <a:br>
              <a:rPr lang="zh-CN" altLang="en-US" dirty="0"/>
            </a:br>
            <a:r>
              <a:rPr lang="zh-CN" altLang="en-US" dirty="0"/>
              <a:t>数。 例如，</a:t>
            </a:r>
            <a:r>
              <a:rPr lang="en-US" altLang="zh-CN" dirty="0"/>
              <a:t>2/3=1/2+1/6</a:t>
            </a:r>
            <a:r>
              <a:rPr lang="zh-CN" altLang="en-US" dirty="0"/>
              <a:t>，但不允许</a:t>
            </a:r>
            <a:r>
              <a:rPr lang="en-US" altLang="zh-CN" dirty="0"/>
              <a:t>2/3=1/3+1/3</a:t>
            </a:r>
            <a:r>
              <a:rPr lang="zh-CN" altLang="en-US" dirty="0"/>
              <a:t>，因为在加数中不允许有相同的</a:t>
            </a:r>
            <a:r>
              <a:rPr lang="zh-CN" altLang="en-US" dirty="0" smtClean="0"/>
              <a:t>。对于</a:t>
            </a:r>
            <a:r>
              <a:rPr lang="zh-CN" altLang="en-US" dirty="0"/>
              <a:t>一个分数</a:t>
            </a:r>
            <a:r>
              <a:rPr lang="en-US" altLang="zh-CN" i="1" dirty="0"/>
              <a:t>a</a:t>
            </a:r>
            <a:r>
              <a:rPr lang="en-US" altLang="zh-CN" dirty="0"/>
              <a:t>/</a:t>
            </a:r>
            <a:r>
              <a:rPr lang="en-US" altLang="zh-CN" i="1" dirty="0"/>
              <a:t>b</a:t>
            </a:r>
            <a:r>
              <a:rPr lang="zh-CN" altLang="en-US" dirty="0"/>
              <a:t>，表示方法有很多种，其中加数少的比加数多的好，如果加数个数</a:t>
            </a:r>
            <a:r>
              <a:rPr lang="zh-CN" altLang="en-US" dirty="0" smtClean="0"/>
              <a:t>相同</a:t>
            </a:r>
            <a:r>
              <a:rPr lang="zh-CN" altLang="en-US" dirty="0"/>
              <a:t>，则最小的分数越大越好。 例如，</a:t>
            </a:r>
            <a:r>
              <a:rPr lang="en-US" altLang="zh-CN" dirty="0"/>
              <a:t>19/45=1/5+1/6+1/18</a:t>
            </a:r>
            <a:r>
              <a:rPr lang="zh-CN" altLang="en-US" dirty="0"/>
              <a:t>是最优方案。</a:t>
            </a:r>
            <a:br>
              <a:rPr lang="zh-CN" altLang="en-US" dirty="0"/>
            </a:br>
            <a:r>
              <a:rPr lang="zh-CN" altLang="en-US" dirty="0"/>
              <a:t>输入整数</a:t>
            </a:r>
            <a:r>
              <a:rPr lang="en-US" altLang="zh-CN" i="1" dirty="0" err="1"/>
              <a:t>a</a:t>
            </a:r>
            <a:r>
              <a:rPr lang="en-US" altLang="zh-CN" dirty="0" err="1"/>
              <a:t>,</a:t>
            </a:r>
            <a:r>
              <a:rPr lang="en-US" altLang="zh-CN" i="1" dirty="0" err="1"/>
              <a:t>b</a:t>
            </a:r>
            <a:r>
              <a:rPr lang="zh-CN" altLang="en-US" dirty="0"/>
              <a:t>（</a:t>
            </a:r>
            <a:r>
              <a:rPr lang="en-US" altLang="zh-CN" dirty="0"/>
              <a:t>0&lt;</a:t>
            </a:r>
            <a:r>
              <a:rPr lang="en-US" altLang="zh-CN" i="1" dirty="0"/>
              <a:t>a</a:t>
            </a:r>
            <a:r>
              <a:rPr lang="en-US" altLang="zh-CN" dirty="0"/>
              <a:t>&lt;</a:t>
            </a:r>
            <a:r>
              <a:rPr lang="en-US" altLang="zh-CN" i="1" dirty="0"/>
              <a:t>b</a:t>
            </a:r>
            <a:r>
              <a:rPr lang="en-US" altLang="zh-CN" dirty="0"/>
              <a:t>&lt;500</a:t>
            </a:r>
            <a:r>
              <a:rPr lang="zh-CN" altLang="en-US" dirty="0"/>
              <a:t>），试编程计算最佳表达式</a:t>
            </a:r>
            <a:r>
              <a:rPr lang="zh-CN" altLang="en-US" dirty="0" smtClean="0"/>
              <a:t>。</a:t>
            </a:r>
            <a:endParaRPr lang="en-US" altLang="zh-CN" dirty="0" smtClean="0"/>
          </a:p>
          <a:p>
            <a:r>
              <a:rPr lang="zh-CN" altLang="en-US" dirty="0"/>
              <a:t/>
            </a:r>
            <a:br>
              <a:rPr lang="zh-CN" altLang="en-US" dirty="0"/>
            </a:br>
            <a:r>
              <a:rPr lang="zh-CN" altLang="en-US" dirty="0"/>
              <a:t>样例输入：</a:t>
            </a:r>
            <a:br>
              <a:rPr lang="zh-CN" altLang="en-US" dirty="0"/>
            </a:br>
            <a:r>
              <a:rPr lang="en-US" altLang="zh-CN" dirty="0"/>
              <a:t>495 </a:t>
            </a:r>
            <a:r>
              <a:rPr lang="en-US" altLang="zh-CN" dirty="0" smtClean="0"/>
              <a:t>499</a:t>
            </a:r>
          </a:p>
          <a:p>
            <a:r>
              <a:rPr lang="en-US" altLang="zh-CN" dirty="0"/>
              <a:t/>
            </a:r>
            <a:br>
              <a:rPr lang="en-US" altLang="zh-CN" dirty="0"/>
            </a:br>
            <a:r>
              <a:rPr lang="zh-CN" altLang="en-US" dirty="0"/>
              <a:t>样例输出：</a:t>
            </a:r>
            <a:br>
              <a:rPr lang="zh-CN" altLang="en-US" dirty="0"/>
            </a:br>
            <a:r>
              <a:rPr lang="en-US" altLang="zh-CN" dirty="0"/>
              <a:t>Case 1: 495/499=1/2+1/5+1/6+1/8+1/3992+1/14970</a:t>
            </a:r>
            <a:endParaRPr lang="zh-CN" altLang="en-US" dirty="0"/>
          </a:p>
        </p:txBody>
      </p:sp>
    </p:spTree>
    <p:extLst>
      <p:ext uri="{BB962C8B-B14F-4D97-AF65-F5344CB8AC3E}">
        <p14:creationId xmlns:p14="http://schemas.microsoft.com/office/powerpoint/2010/main" val="5581822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7.6 </a:t>
            </a:r>
            <a:r>
              <a:rPr lang="en-US" altLang="zh-CN" b="1" dirty="0" smtClean="0"/>
              <a:t>  </a:t>
            </a:r>
            <a:r>
              <a:rPr lang="zh-CN" altLang="en-US" dirty="0" smtClean="0"/>
              <a:t>迭代</a:t>
            </a:r>
            <a:r>
              <a:rPr lang="zh-CN" altLang="en-US" dirty="0"/>
              <a:t>加深搜索 </a:t>
            </a:r>
          </a:p>
        </p:txBody>
      </p:sp>
      <p:sp>
        <p:nvSpPr>
          <p:cNvPr id="5" name="矩形 4"/>
          <p:cNvSpPr/>
          <p:nvPr/>
        </p:nvSpPr>
        <p:spPr>
          <a:xfrm>
            <a:off x="611560" y="1377642"/>
            <a:ext cx="4572000" cy="646331"/>
          </a:xfrm>
          <a:prstGeom prst="rect">
            <a:avLst/>
          </a:prstGeom>
        </p:spPr>
        <p:txBody>
          <a:bodyPr>
            <a:spAutoFit/>
          </a:bodyPr>
          <a:lstStyle/>
          <a:p>
            <a:r>
              <a:rPr lang="zh-CN" altLang="en-US" dirty="0">
                <a:solidFill>
                  <a:schemeClr val="accent1"/>
                </a:solidFill>
              </a:rPr>
              <a:t>埃及分数问题 </a:t>
            </a:r>
            <a:r>
              <a:rPr lang="zh-CN" altLang="en-US" dirty="0"/>
              <a:t/>
            </a:r>
            <a:br>
              <a:rPr lang="zh-CN" altLang="en-US" dirty="0"/>
            </a:br>
            <a:endParaRPr lang="zh-CN" altLang="en-US" dirty="0"/>
          </a:p>
        </p:txBody>
      </p:sp>
      <p:sp>
        <p:nvSpPr>
          <p:cNvPr id="3" name="矩形 2"/>
          <p:cNvSpPr/>
          <p:nvPr/>
        </p:nvSpPr>
        <p:spPr>
          <a:xfrm>
            <a:off x="467544" y="1721809"/>
            <a:ext cx="8532440" cy="4801314"/>
          </a:xfrm>
          <a:prstGeom prst="rect">
            <a:avLst/>
          </a:prstGeom>
        </p:spPr>
        <p:txBody>
          <a:bodyPr wrap="square">
            <a:spAutoFit/>
          </a:bodyPr>
          <a:lstStyle/>
          <a:p>
            <a:r>
              <a:rPr lang="en-US" altLang="zh-CN" dirty="0" smtClean="0"/>
              <a:t>【</a:t>
            </a:r>
            <a:r>
              <a:rPr lang="zh-CN" altLang="en-US" dirty="0"/>
              <a:t>分析</a:t>
            </a:r>
            <a:r>
              <a:rPr lang="en-US" altLang="zh-CN" dirty="0"/>
              <a:t>】</a:t>
            </a:r>
            <a:br>
              <a:rPr lang="en-US" altLang="zh-CN" dirty="0"/>
            </a:br>
            <a:r>
              <a:rPr lang="zh-CN" altLang="en-US" dirty="0"/>
              <a:t>这道题目理论上可以用回溯法求解，但是解答树非常“恐怖”</a:t>
            </a:r>
            <a:r>
              <a:rPr lang="en-US" altLang="zh-CN" dirty="0"/>
              <a:t>——</a:t>
            </a:r>
            <a:r>
              <a:rPr lang="zh-CN" altLang="en-US" dirty="0"/>
              <a:t>不仅深度没有明显的</a:t>
            </a:r>
            <a:r>
              <a:rPr lang="zh-CN" altLang="en-US" dirty="0" smtClean="0"/>
              <a:t>上界</a:t>
            </a:r>
            <a:r>
              <a:rPr lang="zh-CN" altLang="en-US" dirty="0"/>
              <a:t>，而且加数的选择在理论上也是无限的。 换句话说，如果用宽度优先遍历，连一层都</a:t>
            </a:r>
            <a:r>
              <a:rPr lang="zh-CN" altLang="en-US" dirty="0" smtClean="0"/>
              <a:t>扩展不</a:t>
            </a:r>
            <a:r>
              <a:rPr lang="zh-CN" altLang="en-US" dirty="0"/>
              <a:t>完（因为每一层都是无限大的）</a:t>
            </a:r>
            <a:r>
              <a:rPr lang="zh-CN" altLang="en-US" dirty="0" smtClean="0"/>
              <a:t>。解决</a:t>
            </a:r>
            <a:r>
              <a:rPr lang="zh-CN" altLang="en-US" dirty="0"/>
              <a:t>方案是采用迭代加深搜索（</a:t>
            </a:r>
            <a:r>
              <a:rPr lang="en-US" altLang="zh-CN" dirty="0"/>
              <a:t>iterative deepening</a:t>
            </a:r>
            <a:r>
              <a:rPr lang="zh-CN" altLang="en-US" dirty="0"/>
              <a:t>）：从小到大枚举深度上限</a:t>
            </a:r>
            <a:r>
              <a:rPr lang="en-US" altLang="zh-CN" dirty="0" err="1"/>
              <a:t>maxd</a:t>
            </a:r>
            <a:r>
              <a:rPr lang="zh-CN" altLang="en-US" dirty="0"/>
              <a:t>，</a:t>
            </a:r>
            <a:r>
              <a:rPr lang="zh-CN" altLang="en-US" dirty="0" smtClean="0"/>
              <a:t>每次</a:t>
            </a:r>
            <a:r>
              <a:rPr lang="zh-CN" altLang="en-US" dirty="0"/>
              <a:t>执行只考虑深度不超过</a:t>
            </a:r>
            <a:r>
              <a:rPr lang="en-US" altLang="zh-CN" dirty="0" err="1"/>
              <a:t>maxd</a:t>
            </a:r>
            <a:r>
              <a:rPr lang="zh-CN" altLang="en-US" dirty="0"/>
              <a:t>的结点。 这样，只要解的深度有限，则一定可以在有限时间</a:t>
            </a:r>
            <a:r>
              <a:rPr lang="zh-CN" altLang="en-US" dirty="0" smtClean="0"/>
              <a:t>内枚举</a:t>
            </a:r>
            <a:r>
              <a:rPr lang="zh-CN" altLang="en-US" dirty="0"/>
              <a:t>到</a:t>
            </a:r>
            <a:r>
              <a:rPr lang="zh-CN" altLang="en-US" dirty="0" smtClean="0"/>
              <a:t>。</a:t>
            </a:r>
            <a:endParaRPr lang="en-US" altLang="zh-CN" dirty="0" smtClean="0"/>
          </a:p>
          <a:p>
            <a:r>
              <a:rPr lang="zh-CN" altLang="en-US" dirty="0"/>
              <a:t/>
            </a:r>
            <a:br>
              <a:rPr lang="zh-CN" altLang="en-US" dirty="0"/>
            </a:br>
            <a:r>
              <a:rPr lang="zh-CN" altLang="en-US" dirty="0" smtClean="0"/>
              <a:t>提示：</a:t>
            </a:r>
            <a:r>
              <a:rPr lang="zh-CN" altLang="en-US" dirty="0"/>
              <a:t>对于可以用回溯法求解但解答树的深度没有明显上限的题目，可以考虑</a:t>
            </a:r>
            <a:r>
              <a:rPr lang="zh-CN" altLang="en-US" dirty="0" smtClean="0"/>
              <a:t>使用</a:t>
            </a:r>
            <a:r>
              <a:rPr lang="zh-CN" altLang="en-US" dirty="0"/>
              <a:t>迭代加深搜索（</a:t>
            </a:r>
            <a:r>
              <a:rPr lang="en-US" altLang="zh-CN" dirty="0"/>
              <a:t>iterative deepening</a:t>
            </a:r>
            <a:r>
              <a:rPr lang="zh-CN" altLang="en-US" dirty="0"/>
              <a:t>）</a:t>
            </a:r>
            <a:r>
              <a:rPr lang="zh-CN" altLang="en-US" dirty="0" smtClean="0"/>
              <a:t>。</a:t>
            </a:r>
            <a:endParaRPr lang="en-US" altLang="zh-CN" dirty="0" smtClean="0"/>
          </a:p>
          <a:p>
            <a:r>
              <a:rPr lang="zh-CN" altLang="en-US" dirty="0"/>
              <a:t/>
            </a:r>
            <a:br>
              <a:rPr lang="zh-CN" altLang="en-US" dirty="0"/>
            </a:br>
            <a:r>
              <a:rPr lang="zh-CN" altLang="en-US" dirty="0"/>
              <a:t>深度上限</a:t>
            </a:r>
            <a:r>
              <a:rPr lang="en-US" altLang="zh-CN" dirty="0" err="1"/>
              <a:t>maxd</a:t>
            </a:r>
            <a:r>
              <a:rPr lang="zh-CN" altLang="en-US" dirty="0"/>
              <a:t>还可以用来“剪枝”。 按照分母递增的顺序来进行扩展，如果扩展到</a:t>
            </a:r>
            <a:r>
              <a:rPr lang="en-US" altLang="zh-CN" i="1" dirty="0"/>
              <a:t>i</a:t>
            </a:r>
            <a:r>
              <a:rPr lang="zh-CN" altLang="en-US" dirty="0" smtClean="0"/>
              <a:t>层时</a:t>
            </a:r>
            <a:r>
              <a:rPr lang="zh-CN" altLang="en-US" dirty="0"/>
              <a:t>，前</a:t>
            </a:r>
            <a:r>
              <a:rPr lang="en-US" altLang="zh-CN" i="1" dirty="0"/>
              <a:t>i</a:t>
            </a:r>
            <a:r>
              <a:rPr lang="zh-CN" altLang="en-US" dirty="0"/>
              <a:t>个分数之和为</a:t>
            </a:r>
            <a:r>
              <a:rPr lang="en-US" altLang="zh-CN" i="1" dirty="0"/>
              <a:t>c</a:t>
            </a:r>
            <a:r>
              <a:rPr lang="en-US" altLang="zh-CN" dirty="0"/>
              <a:t>/</a:t>
            </a:r>
            <a:r>
              <a:rPr lang="en-US" altLang="zh-CN" i="1" dirty="0"/>
              <a:t>d</a:t>
            </a:r>
            <a:r>
              <a:rPr lang="zh-CN" altLang="en-US" dirty="0"/>
              <a:t>，而第</a:t>
            </a:r>
            <a:r>
              <a:rPr lang="en-US" altLang="zh-CN" i="1" dirty="0"/>
              <a:t>i</a:t>
            </a:r>
            <a:r>
              <a:rPr lang="zh-CN" altLang="en-US" dirty="0"/>
              <a:t>个分数为</a:t>
            </a:r>
            <a:r>
              <a:rPr lang="en-US" altLang="zh-CN" dirty="0"/>
              <a:t>1/</a:t>
            </a:r>
            <a:r>
              <a:rPr lang="en-US" altLang="zh-CN" i="1" dirty="0"/>
              <a:t>e</a:t>
            </a:r>
            <a:r>
              <a:rPr lang="zh-CN" altLang="en-US" dirty="0"/>
              <a:t>，则接下来至少还需要</a:t>
            </a:r>
            <a:r>
              <a:rPr lang="en-US" altLang="zh-CN" dirty="0"/>
              <a:t>(</a:t>
            </a:r>
            <a:r>
              <a:rPr lang="en-US" altLang="zh-CN" i="1" dirty="0"/>
              <a:t>a</a:t>
            </a:r>
            <a:r>
              <a:rPr lang="en-US" altLang="zh-CN" dirty="0"/>
              <a:t>/</a:t>
            </a:r>
            <a:r>
              <a:rPr lang="en-US" altLang="zh-CN" i="1" dirty="0"/>
              <a:t>b</a:t>
            </a:r>
            <a:r>
              <a:rPr lang="en-US" altLang="zh-CN" dirty="0"/>
              <a:t>-</a:t>
            </a:r>
            <a:r>
              <a:rPr lang="en-US" altLang="zh-CN" i="1" dirty="0"/>
              <a:t>c</a:t>
            </a:r>
            <a:r>
              <a:rPr lang="en-US" altLang="zh-CN" dirty="0"/>
              <a:t>/</a:t>
            </a:r>
            <a:r>
              <a:rPr lang="en-US" altLang="zh-CN" i="1" dirty="0"/>
              <a:t>d</a:t>
            </a:r>
            <a:r>
              <a:rPr lang="en-US" altLang="zh-CN" dirty="0"/>
              <a:t>)/(1/</a:t>
            </a:r>
            <a:r>
              <a:rPr lang="en-US" altLang="zh-CN" i="1" dirty="0"/>
              <a:t>e</a:t>
            </a:r>
            <a:r>
              <a:rPr lang="en-US" altLang="zh-CN" dirty="0"/>
              <a:t>)</a:t>
            </a:r>
            <a:r>
              <a:rPr lang="zh-CN" altLang="en-US" dirty="0"/>
              <a:t>个分数，</a:t>
            </a:r>
            <a:r>
              <a:rPr lang="zh-CN" altLang="en-US" dirty="0" smtClean="0"/>
              <a:t>总和</a:t>
            </a:r>
            <a:r>
              <a:rPr lang="zh-CN" altLang="en-US" dirty="0"/>
              <a:t>才能达到</a:t>
            </a:r>
            <a:r>
              <a:rPr lang="en-US" altLang="zh-CN" i="1" dirty="0"/>
              <a:t>a</a:t>
            </a:r>
            <a:r>
              <a:rPr lang="en-US" altLang="zh-CN" dirty="0"/>
              <a:t>/</a:t>
            </a:r>
            <a:r>
              <a:rPr lang="en-US" altLang="zh-CN" i="1" dirty="0"/>
              <a:t>b</a:t>
            </a:r>
            <a:r>
              <a:rPr lang="zh-CN" altLang="en-US" dirty="0"/>
              <a:t>。 例如，当前搜索到</a:t>
            </a:r>
            <a:r>
              <a:rPr lang="en-US" altLang="zh-CN" dirty="0"/>
              <a:t>19/45=1/5+1/100+…</a:t>
            </a:r>
            <a:r>
              <a:rPr lang="zh-CN" altLang="en-US" dirty="0"/>
              <a:t>，则后面的分数每个最大为</a:t>
            </a:r>
            <a:r>
              <a:rPr lang="en-US" altLang="zh-CN" dirty="0"/>
              <a:t>1/101</a:t>
            </a:r>
            <a:r>
              <a:rPr lang="zh-CN" altLang="en-US" dirty="0"/>
              <a:t>，</a:t>
            </a:r>
            <a:r>
              <a:rPr lang="zh-CN" altLang="en-US" dirty="0" smtClean="0"/>
              <a:t>至少</a:t>
            </a:r>
            <a:r>
              <a:rPr lang="zh-CN" altLang="en-US" dirty="0"/>
              <a:t>需要</a:t>
            </a:r>
            <a:r>
              <a:rPr lang="en-US" altLang="zh-CN" dirty="0"/>
              <a:t>(19/45-1/5) / (1/101) =23</a:t>
            </a:r>
            <a:r>
              <a:rPr lang="zh-CN" altLang="en-US" dirty="0"/>
              <a:t>项总和才能达到</a:t>
            </a:r>
            <a:r>
              <a:rPr lang="en-US" altLang="zh-CN" dirty="0"/>
              <a:t>19/45</a:t>
            </a:r>
            <a:r>
              <a:rPr lang="zh-CN" altLang="en-US" dirty="0"/>
              <a:t>，因此前</a:t>
            </a:r>
            <a:r>
              <a:rPr lang="en-US" altLang="zh-CN" dirty="0"/>
              <a:t>22</a:t>
            </a:r>
            <a:r>
              <a:rPr lang="zh-CN" altLang="en-US" dirty="0"/>
              <a:t>次迭代是根本不会考虑这</a:t>
            </a:r>
            <a:r>
              <a:rPr lang="zh-CN" altLang="en-US" dirty="0" smtClean="0"/>
              <a:t>棵子</a:t>
            </a:r>
            <a:r>
              <a:rPr lang="zh-CN" altLang="en-US" dirty="0"/>
              <a:t>树的。 这里的关键在于：可以估计至少还要多少步才能出解。</a:t>
            </a:r>
            <a:r>
              <a:rPr lang="zh-CN" altLang="en-US" dirty="0"/>
              <a:t> </a:t>
            </a:r>
            <a:br>
              <a:rPr lang="zh-CN" altLang="en-US" dirty="0"/>
            </a:br>
            <a:endParaRPr lang="zh-CN" altLang="en-US" dirty="0"/>
          </a:p>
        </p:txBody>
      </p:sp>
    </p:spTree>
    <p:extLst>
      <p:ext uri="{BB962C8B-B14F-4D97-AF65-F5344CB8AC3E}">
        <p14:creationId xmlns:p14="http://schemas.microsoft.com/office/powerpoint/2010/main" val="26123831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7.6 </a:t>
            </a:r>
            <a:r>
              <a:rPr lang="en-US" altLang="zh-CN" b="1" dirty="0" smtClean="0"/>
              <a:t>  </a:t>
            </a:r>
            <a:r>
              <a:rPr lang="zh-CN" altLang="en-US" dirty="0" smtClean="0"/>
              <a:t>迭代</a:t>
            </a:r>
            <a:r>
              <a:rPr lang="zh-CN" altLang="en-US" dirty="0"/>
              <a:t>加深搜索 </a:t>
            </a:r>
          </a:p>
        </p:txBody>
      </p:sp>
      <p:sp>
        <p:nvSpPr>
          <p:cNvPr id="5" name="矩形 4"/>
          <p:cNvSpPr/>
          <p:nvPr/>
        </p:nvSpPr>
        <p:spPr>
          <a:xfrm>
            <a:off x="611560" y="1377642"/>
            <a:ext cx="4572000" cy="646331"/>
          </a:xfrm>
          <a:prstGeom prst="rect">
            <a:avLst/>
          </a:prstGeom>
        </p:spPr>
        <p:txBody>
          <a:bodyPr>
            <a:spAutoFit/>
          </a:bodyPr>
          <a:lstStyle/>
          <a:p>
            <a:r>
              <a:rPr lang="zh-CN" altLang="en-US" dirty="0">
                <a:solidFill>
                  <a:schemeClr val="accent1"/>
                </a:solidFill>
              </a:rPr>
              <a:t>埃及分数问题 </a:t>
            </a:r>
            <a:r>
              <a:rPr lang="zh-CN" altLang="en-US" dirty="0"/>
              <a:t/>
            </a:r>
            <a:br>
              <a:rPr lang="zh-CN" altLang="en-US" dirty="0"/>
            </a:br>
            <a:endParaRPr lang="zh-CN" altLang="en-US" dirty="0"/>
          </a:p>
        </p:txBody>
      </p:sp>
      <p:sp>
        <p:nvSpPr>
          <p:cNvPr id="6" name="矩形 5"/>
          <p:cNvSpPr/>
          <p:nvPr/>
        </p:nvSpPr>
        <p:spPr>
          <a:xfrm>
            <a:off x="598971" y="1772816"/>
            <a:ext cx="9721080" cy="5078313"/>
          </a:xfrm>
          <a:prstGeom prst="rect">
            <a:avLst/>
          </a:prstGeom>
        </p:spPr>
        <p:txBody>
          <a:bodyPr wrap="square">
            <a:spAutoFit/>
          </a:bodyPr>
          <a:lstStyle/>
          <a:p>
            <a:r>
              <a:rPr lang="en-US" altLang="zh-CN" sz="1200" dirty="0" err="1" smtClean="0"/>
              <a:t>bool</a:t>
            </a:r>
            <a:r>
              <a:rPr lang="en-US" altLang="zh-CN" sz="1200" dirty="0" smtClean="0"/>
              <a:t> </a:t>
            </a:r>
            <a:r>
              <a:rPr lang="en-US" altLang="zh-CN" sz="1200" dirty="0"/>
              <a:t>better(</a:t>
            </a:r>
            <a:r>
              <a:rPr lang="en-US" altLang="zh-CN" sz="1200" dirty="0" err="1"/>
              <a:t>int</a:t>
            </a:r>
            <a:r>
              <a:rPr lang="en-US" altLang="zh-CN" sz="1200" dirty="0"/>
              <a:t> d) </a:t>
            </a:r>
            <a:r>
              <a:rPr lang="en-US" altLang="zh-CN" sz="1200" dirty="0" smtClean="0"/>
              <a:t>{</a:t>
            </a:r>
            <a:r>
              <a:rPr lang="en-US" altLang="zh-CN" sz="1200" dirty="0"/>
              <a:t>//</a:t>
            </a:r>
            <a:r>
              <a:rPr lang="zh-CN" altLang="en-US" sz="1200" dirty="0"/>
              <a:t>如果当前解</a:t>
            </a:r>
            <a:r>
              <a:rPr lang="en-US" altLang="zh-CN" sz="1200" dirty="0"/>
              <a:t>v</a:t>
            </a:r>
            <a:r>
              <a:rPr lang="zh-CN" altLang="en-US" sz="1200" dirty="0"/>
              <a:t>比目前最优解</a:t>
            </a:r>
            <a:r>
              <a:rPr lang="en-US" altLang="zh-CN" sz="1200" dirty="0" err="1"/>
              <a:t>ans</a:t>
            </a:r>
            <a:r>
              <a:rPr lang="zh-CN" altLang="en-US" sz="1200" dirty="0"/>
              <a:t>更优，更新</a:t>
            </a:r>
            <a:r>
              <a:rPr lang="en-US" altLang="zh-CN" sz="1200" dirty="0" err="1" smtClean="0"/>
              <a:t>ans</a:t>
            </a:r>
            <a:endParaRPr lang="en-US" altLang="zh-CN" sz="1200" dirty="0"/>
          </a:p>
          <a:p>
            <a:r>
              <a:rPr lang="en-US" altLang="zh-CN" sz="1200" dirty="0" smtClean="0"/>
              <a:t>     for(</a:t>
            </a:r>
            <a:r>
              <a:rPr lang="en-US" altLang="zh-CN" sz="1200" dirty="0" err="1" smtClean="0"/>
              <a:t>int</a:t>
            </a:r>
            <a:r>
              <a:rPr lang="en-US" altLang="zh-CN" sz="1200" dirty="0" smtClean="0"/>
              <a:t> </a:t>
            </a:r>
            <a:r>
              <a:rPr lang="en-US" altLang="zh-CN" sz="1200" dirty="0"/>
              <a:t>i = d; i &gt;= 0; i--) if(v[i] != </a:t>
            </a:r>
            <a:r>
              <a:rPr lang="en-US" altLang="zh-CN" sz="1200" dirty="0" err="1"/>
              <a:t>ans</a:t>
            </a:r>
            <a:r>
              <a:rPr lang="en-US" altLang="zh-CN" sz="1200" dirty="0"/>
              <a:t>[i]) {</a:t>
            </a:r>
          </a:p>
          <a:p>
            <a:r>
              <a:rPr lang="en-US" altLang="zh-CN" sz="1200" dirty="0" smtClean="0"/>
              <a:t>           return </a:t>
            </a:r>
            <a:r>
              <a:rPr lang="en-US" altLang="zh-CN" sz="1200" dirty="0" err="1"/>
              <a:t>ans</a:t>
            </a:r>
            <a:r>
              <a:rPr lang="en-US" altLang="zh-CN" sz="1200" dirty="0"/>
              <a:t>[i] == -1 || v[i] &lt; </a:t>
            </a:r>
            <a:r>
              <a:rPr lang="en-US" altLang="zh-CN" sz="1200" dirty="0" err="1"/>
              <a:t>ans</a:t>
            </a:r>
            <a:r>
              <a:rPr lang="en-US" altLang="zh-CN" sz="1200" dirty="0"/>
              <a:t>[i];</a:t>
            </a:r>
          </a:p>
          <a:p>
            <a:r>
              <a:rPr lang="en-US" altLang="zh-CN" sz="1200" dirty="0" smtClean="0"/>
              <a:t>     } return </a:t>
            </a:r>
            <a:r>
              <a:rPr lang="en-US" altLang="zh-CN" sz="1200" dirty="0"/>
              <a:t>false;</a:t>
            </a:r>
          </a:p>
          <a:p>
            <a:r>
              <a:rPr lang="en-US" altLang="zh-CN" sz="1200" dirty="0"/>
              <a:t>} </a:t>
            </a:r>
            <a:r>
              <a:rPr lang="en-US" altLang="zh-CN" sz="1200" dirty="0" smtClean="0"/>
              <a:t>//</a:t>
            </a:r>
            <a:r>
              <a:rPr lang="zh-CN" altLang="en-US" sz="1200" dirty="0"/>
              <a:t>当前深度为</a:t>
            </a:r>
            <a:r>
              <a:rPr lang="en-US" altLang="zh-CN" sz="1200" dirty="0"/>
              <a:t>d</a:t>
            </a:r>
            <a:r>
              <a:rPr lang="zh-CN" altLang="en-US" sz="1200" dirty="0"/>
              <a:t>，分母不能小于</a:t>
            </a:r>
            <a:r>
              <a:rPr lang="en-US" altLang="zh-CN" sz="1200" dirty="0"/>
              <a:t>from</a:t>
            </a:r>
            <a:r>
              <a:rPr lang="zh-CN" altLang="en-US" sz="1200" dirty="0"/>
              <a:t>，分数之和恰好为</a:t>
            </a:r>
            <a:r>
              <a:rPr lang="en-US" altLang="zh-CN" sz="1200" dirty="0" err="1"/>
              <a:t>aa</a:t>
            </a:r>
            <a:r>
              <a:rPr lang="en-US" altLang="zh-CN" sz="1200" dirty="0"/>
              <a:t>/bb</a:t>
            </a:r>
          </a:p>
          <a:p>
            <a:r>
              <a:rPr lang="en-US" altLang="zh-CN" sz="1200" dirty="0" err="1"/>
              <a:t>bool</a:t>
            </a:r>
            <a:r>
              <a:rPr lang="en-US" altLang="zh-CN" sz="1200" dirty="0"/>
              <a:t> </a:t>
            </a:r>
            <a:r>
              <a:rPr lang="en-US" altLang="zh-CN" sz="1200" dirty="0" err="1"/>
              <a:t>dfs</a:t>
            </a:r>
            <a:r>
              <a:rPr lang="en-US" altLang="zh-CN" sz="1200" dirty="0"/>
              <a:t>(</a:t>
            </a:r>
            <a:r>
              <a:rPr lang="en-US" altLang="zh-CN" sz="1200" dirty="0" err="1"/>
              <a:t>int</a:t>
            </a:r>
            <a:r>
              <a:rPr lang="en-US" altLang="zh-CN" sz="1200" dirty="0"/>
              <a:t> d, </a:t>
            </a:r>
            <a:r>
              <a:rPr lang="en-US" altLang="zh-CN" sz="1200" dirty="0" err="1"/>
              <a:t>int</a:t>
            </a:r>
            <a:r>
              <a:rPr lang="en-US" altLang="zh-CN" sz="1200" dirty="0"/>
              <a:t> from, LL </a:t>
            </a:r>
            <a:r>
              <a:rPr lang="en-US" altLang="zh-CN" sz="1200" dirty="0" err="1"/>
              <a:t>aa</a:t>
            </a:r>
            <a:r>
              <a:rPr lang="en-US" altLang="zh-CN" sz="1200" dirty="0"/>
              <a:t>, LL bb) {</a:t>
            </a:r>
          </a:p>
          <a:p>
            <a:r>
              <a:rPr lang="en-US" altLang="zh-CN" sz="1200" dirty="0" smtClean="0"/>
              <a:t>     if(d </a:t>
            </a:r>
            <a:r>
              <a:rPr lang="en-US" altLang="zh-CN" sz="1200" dirty="0"/>
              <a:t>== </a:t>
            </a:r>
            <a:r>
              <a:rPr lang="en-US" altLang="zh-CN" sz="1200" dirty="0" err="1"/>
              <a:t>maxd</a:t>
            </a:r>
            <a:r>
              <a:rPr lang="en-US" altLang="zh-CN" sz="1200" dirty="0"/>
              <a:t>) {</a:t>
            </a:r>
          </a:p>
          <a:p>
            <a:r>
              <a:rPr lang="en-US" altLang="zh-CN" sz="1200" dirty="0" smtClean="0"/>
              <a:t>            if(bb % </a:t>
            </a:r>
            <a:r>
              <a:rPr lang="en-US" altLang="zh-CN" sz="1200" dirty="0" err="1"/>
              <a:t>aa</a:t>
            </a:r>
            <a:r>
              <a:rPr lang="en-US" altLang="zh-CN" sz="1200" dirty="0"/>
              <a:t>) return false; //</a:t>
            </a:r>
            <a:r>
              <a:rPr lang="en-US" altLang="zh-CN" sz="1200" dirty="0" err="1"/>
              <a:t>aa</a:t>
            </a:r>
            <a:r>
              <a:rPr lang="en-US" altLang="zh-CN" sz="1200" dirty="0"/>
              <a:t>/bb</a:t>
            </a:r>
            <a:r>
              <a:rPr lang="zh-CN" altLang="en-US" sz="1200" dirty="0"/>
              <a:t>必须是埃及分数</a:t>
            </a:r>
          </a:p>
          <a:p>
            <a:r>
              <a:rPr lang="en-US" altLang="zh-CN" sz="1200" dirty="0" smtClean="0"/>
              <a:t>            v[d</a:t>
            </a:r>
            <a:r>
              <a:rPr lang="en-US" altLang="zh-CN" sz="1200" dirty="0"/>
              <a:t>] = bb/</a:t>
            </a:r>
            <a:r>
              <a:rPr lang="en-US" altLang="zh-CN" sz="1200" dirty="0" err="1"/>
              <a:t>aa;if</a:t>
            </a:r>
            <a:r>
              <a:rPr lang="en-US" altLang="zh-CN" sz="1200" dirty="0"/>
              <a:t>(better(d)) </a:t>
            </a:r>
            <a:r>
              <a:rPr lang="en-US" altLang="zh-CN" sz="1200" dirty="0" err="1"/>
              <a:t>memcpy</a:t>
            </a:r>
            <a:r>
              <a:rPr lang="en-US" altLang="zh-CN" sz="1200" dirty="0"/>
              <a:t>(</a:t>
            </a:r>
            <a:r>
              <a:rPr lang="en-US" altLang="zh-CN" sz="1200" dirty="0" err="1"/>
              <a:t>ans</a:t>
            </a:r>
            <a:r>
              <a:rPr lang="en-US" altLang="zh-CN" sz="1200" dirty="0"/>
              <a:t>, v, </a:t>
            </a:r>
            <a:r>
              <a:rPr lang="en-US" altLang="zh-CN" sz="1200" dirty="0" err="1"/>
              <a:t>sizeof</a:t>
            </a:r>
            <a:r>
              <a:rPr lang="en-US" altLang="zh-CN" sz="1200" dirty="0"/>
              <a:t>(LL) * (d+1));</a:t>
            </a:r>
          </a:p>
          <a:p>
            <a:r>
              <a:rPr lang="en-US" altLang="zh-CN" sz="1200" dirty="0" smtClean="0"/>
              <a:t>            return </a:t>
            </a:r>
            <a:r>
              <a:rPr lang="en-US" altLang="zh-CN" sz="1200" dirty="0"/>
              <a:t>true;</a:t>
            </a:r>
          </a:p>
          <a:p>
            <a:r>
              <a:rPr lang="en-US" altLang="zh-CN" sz="1200" dirty="0" smtClean="0"/>
              <a:t>     } </a:t>
            </a:r>
            <a:r>
              <a:rPr lang="en-US" altLang="zh-CN" sz="1200" dirty="0" err="1" smtClean="0"/>
              <a:t>bool</a:t>
            </a:r>
            <a:r>
              <a:rPr lang="en-US" altLang="zh-CN" sz="1200" dirty="0" smtClean="0"/>
              <a:t> </a:t>
            </a:r>
            <a:r>
              <a:rPr lang="en-US" altLang="zh-CN" sz="1200" dirty="0"/>
              <a:t>ok = false;</a:t>
            </a:r>
          </a:p>
          <a:p>
            <a:r>
              <a:rPr lang="en-US" altLang="zh-CN" sz="1200" dirty="0" smtClean="0"/>
              <a:t>      from </a:t>
            </a:r>
            <a:r>
              <a:rPr lang="en-US" altLang="zh-CN" sz="1200" dirty="0"/>
              <a:t>= max(from, </a:t>
            </a:r>
            <a:r>
              <a:rPr lang="en-US" altLang="zh-CN" sz="1200" dirty="0" err="1"/>
              <a:t>get_first</a:t>
            </a:r>
            <a:r>
              <a:rPr lang="en-US" altLang="zh-CN" sz="1200" dirty="0"/>
              <a:t>(</a:t>
            </a:r>
            <a:r>
              <a:rPr lang="en-US" altLang="zh-CN" sz="1200" dirty="0" err="1"/>
              <a:t>aa</a:t>
            </a:r>
            <a:r>
              <a:rPr lang="en-US" altLang="zh-CN" sz="1200" dirty="0"/>
              <a:t>, bb)); //</a:t>
            </a:r>
            <a:r>
              <a:rPr lang="zh-CN" altLang="en-US" sz="1200" dirty="0"/>
              <a:t>枚举的起点</a:t>
            </a:r>
          </a:p>
          <a:p>
            <a:r>
              <a:rPr lang="en-US" altLang="zh-CN" sz="1200" dirty="0" smtClean="0"/>
              <a:t>      for(</a:t>
            </a:r>
            <a:r>
              <a:rPr lang="en-US" altLang="zh-CN" sz="1200" dirty="0" err="1" smtClean="0"/>
              <a:t>int</a:t>
            </a:r>
            <a:r>
              <a:rPr lang="en-US" altLang="zh-CN" sz="1200" dirty="0" smtClean="0"/>
              <a:t> </a:t>
            </a:r>
            <a:r>
              <a:rPr lang="en-US" altLang="zh-CN" sz="1200" dirty="0"/>
              <a:t>i = from; ; i++) </a:t>
            </a:r>
            <a:r>
              <a:rPr lang="en-US" altLang="zh-CN" sz="1200" dirty="0" smtClean="0"/>
              <a:t>{//</a:t>
            </a:r>
            <a:r>
              <a:rPr lang="zh-CN" altLang="en-US" sz="1200" dirty="0"/>
              <a:t>剪枝：如果剩下的</a:t>
            </a:r>
            <a:r>
              <a:rPr lang="en-US" altLang="zh-CN" sz="1200" dirty="0"/>
              <a:t>maxd+1-d</a:t>
            </a:r>
            <a:r>
              <a:rPr lang="zh-CN" altLang="en-US" sz="1200" dirty="0"/>
              <a:t>个分数全部都是</a:t>
            </a:r>
            <a:r>
              <a:rPr lang="en-US" altLang="zh-CN" sz="1200" dirty="0"/>
              <a:t>1/i</a:t>
            </a:r>
            <a:r>
              <a:rPr lang="zh-CN" altLang="en-US" sz="1200" dirty="0"/>
              <a:t>，加起来仍然不超过</a:t>
            </a:r>
            <a:r>
              <a:rPr lang="en-US" altLang="zh-CN" sz="1200" dirty="0" err="1"/>
              <a:t>aa</a:t>
            </a:r>
            <a:r>
              <a:rPr lang="en-US" altLang="zh-CN" sz="1200" dirty="0"/>
              <a:t>/bb</a:t>
            </a:r>
            <a:r>
              <a:rPr lang="zh-CN" altLang="en-US" sz="1200" dirty="0"/>
              <a:t>，则无解</a:t>
            </a:r>
          </a:p>
          <a:p>
            <a:r>
              <a:rPr lang="en-US" altLang="zh-CN" sz="1200" dirty="0" smtClean="0"/>
              <a:t>            if(bb </a:t>
            </a:r>
            <a:r>
              <a:rPr lang="en-US" altLang="zh-CN" sz="1200" dirty="0"/>
              <a:t>* (maxd+1-d) &lt;= i * </a:t>
            </a:r>
            <a:r>
              <a:rPr lang="en-US" altLang="zh-CN" sz="1200" dirty="0" err="1"/>
              <a:t>aa</a:t>
            </a:r>
            <a:r>
              <a:rPr lang="en-US" altLang="zh-CN" sz="1200" dirty="0"/>
              <a:t>) break;</a:t>
            </a:r>
          </a:p>
          <a:p>
            <a:r>
              <a:rPr lang="en-US" altLang="zh-CN" sz="1200" dirty="0" smtClean="0"/>
              <a:t>           v[d</a:t>
            </a:r>
            <a:r>
              <a:rPr lang="en-US" altLang="zh-CN" sz="1200" dirty="0"/>
              <a:t>] = i</a:t>
            </a:r>
            <a:r>
              <a:rPr lang="en-US" altLang="zh-CN" sz="1200" dirty="0" smtClean="0"/>
              <a:t>;</a:t>
            </a:r>
          </a:p>
          <a:p>
            <a:r>
              <a:rPr lang="en-US" altLang="zh-CN" sz="1200" dirty="0"/>
              <a:t> </a:t>
            </a:r>
            <a:r>
              <a:rPr lang="en-US" altLang="zh-CN" sz="1200" dirty="0" smtClean="0"/>
              <a:t>          //</a:t>
            </a:r>
            <a:r>
              <a:rPr lang="zh-CN" altLang="en-US" sz="1200" dirty="0"/>
              <a:t>计算</a:t>
            </a:r>
            <a:r>
              <a:rPr lang="en-US" altLang="zh-CN" sz="1200" dirty="0" err="1"/>
              <a:t>aa</a:t>
            </a:r>
            <a:r>
              <a:rPr lang="en-US" altLang="zh-CN" sz="1200" dirty="0"/>
              <a:t>/bb - 1/i</a:t>
            </a:r>
            <a:r>
              <a:rPr lang="zh-CN" altLang="en-US" sz="1200" dirty="0"/>
              <a:t>，设结果为</a:t>
            </a:r>
            <a:r>
              <a:rPr lang="en-US" altLang="zh-CN" sz="1200" dirty="0"/>
              <a:t>a2/b2</a:t>
            </a:r>
          </a:p>
          <a:p>
            <a:r>
              <a:rPr lang="en-US" altLang="zh-CN" sz="1200" dirty="0" smtClean="0"/>
              <a:t>          LL </a:t>
            </a:r>
            <a:r>
              <a:rPr lang="en-US" altLang="zh-CN" sz="1200" dirty="0"/>
              <a:t>b2 = bb*i;</a:t>
            </a:r>
          </a:p>
          <a:p>
            <a:r>
              <a:rPr lang="en-US" altLang="zh-CN" sz="1200" dirty="0" smtClean="0"/>
              <a:t>          LL </a:t>
            </a:r>
            <a:r>
              <a:rPr lang="en-US" altLang="zh-CN" sz="1200" dirty="0"/>
              <a:t>a2 = </a:t>
            </a:r>
            <a:r>
              <a:rPr lang="en-US" altLang="zh-CN" sz="1200" dirty="0" err="1"/>
              <a:t>aa</a:t>
            </a:r>
            <a:r>
              <a:rPr lang="en-US" altLang="zh-CN" sz="1200" dirty="0"/>
              <a:t>*i - bb;</a:t>
            </a:r>
          </a:p>
          <a:p>
            <a:r>
              <a:rPr lang="en-US" altLang="zh-CN" sz="1200" dirty="0" smtClean="0"/>
              <a:t>          LL </a:t>
            </a:r>
            <a:r>
              <a:rPr lang="en-US" altLang="zh-CN" sz="1200" dirty="0"/>
              <a:t>g = </a:t>
            </a:r>
            <a:r>
              <a:rPr lang="en-US" altLang="zh-CN" sz="1200" dirty="0" err="1"/>
              <a:t>gcd</a:t>
            </a:r>
            <a:r>
              <a:rPr lang="en-US" altLang="zh-CN" sz="1200" dirty="0"/>
              <a:t>(a2, b2); //</a:t>
            </a:r>
            <a:r>
              <a:rPr lang="zh-CN" altLang="en-US" sz="1200" dirty="0"/>
              <a:t>以便约分</a:t>
            </a:r>
          </a:p>
          <a:p>
            <a:r>
              <a:rPr lang="en-US" altLang="zh-CN" sz="1200" dirty="0" smtClean="0"/>
              <a:t>          if(</a:t>
            </a:r>
            <a:r>
              <a:rPr lang="en-US" altLang="zh-CN" sz="1200" dirty="0" err="1" smtClean="0"/>
              <a:t>dfs</a:t>
            </a:r>
            <a:r>
              <a:rPr lang="en-US" altLang="zh-CN" sz="1200" dirty="0" smtClean="0"/>
              <a:t>(d+1</a:t>
            </a:r>
            <a:r>
              <a:rPr lang="en-US" altLang="zh-CN" sz="1200" dirty="0"/>
              <a:t>, i+1, a2/g, b2/g)) ok = true;</a:t>
            </a:r>
          </a:p>
          <a:p>
            <a:r>
              <a:rPr lang="en-US" altLang="zh-CN" sz="1200" dirty="0" smtClean="0"/>
              <a:t>      } return </a:t>
            </a:r>
            <a:r>
              <a:rPr lang="en-US" altLang="zh-CN" sz="1200" dirty="0"/>
              <a:t>ok;</a:t>
            </a:r>
          </a:p>
          <a:p>
            <a:r>
              <a:rPr lang="en-US" altLang="zh-CN" sz="1200" dirty="0" smtClean="0"/>
              <a:t>}</a:t>
            </a:r>
          </a:p>
          <a:p>
            <a:r>
              <a:rPr lang="en-US" altLang="zh-CN" sz="1200" dirty="0" err="1"/>
              <a:t>int</a:t>
            </a:r>
            <a:r>
              <a:rPr lang="en-US" altLang="zh-CN" sz="1200" dirty="0"/>
              <a:t> ok = 0;</a:t>
            </a:r>
          </a:p>
          <a:p>
            <a:r>
              <a:rPr lang="en-US" altLang="zh-CN" sz="1200" dirty="0"/>
              <a:t>for(</a:t>
            </a:r>
            <a:r>
              <a:rPr lang="en-US" altLang="zh-CN" sz="1200" dirty="0" err="1"/>
              <a:t>maxd</a:t>
            </a:r>
            <a:r>
              <a:rPr lang="en-US" altLang="zh-CN" sz="1200" dirty="0"/>
              <a:t> = 1; ; </a:t>
            </a:r>
            <a:r>
              <a:rPr lang="en-US" altLang="zh-CN" sz="1200" dirty="0" err="1"/>
              <a:t>maxd</a:t>
            </a:r>
            <a:r>
              <a:rPr lang="en-US" altLang="zh-CN" sz="1200" dirty="0"/>
              <a:t>++) {</a:t>
            </a:r>
          </a:p>
          <a:p>
            <a:r>
              <a:rPr lang="en-US" altLang="zh-CN" sz="1200" dirty="0" smtClean="0"/>
              <a:t>      </a:t>
            </a:r>
            <a:r>
              <a:rPr lang="en-US" altLang="zh-CN" sz="1200" dirty="0" err="1" smtClean="0"/>
              <a:t>memset</a:t>
            </a:r>
            <a:r>
              <a:rPr lang="en-US" altLang="zh-CN" sz="1200" dirty="0" smtClean="0"/>
              <a:t>(</a:t>
            </a:r>
            <a:r>
              <a:rPr lang="en-US" altLang="zh-CN" sz="1200" dirty="0" err="1" smtClean="0"/>
              <a:t>ans</a:t>
            </a:r>
            <a:r>
              <a:rPr lang="en-US" altLang="zh-CN" sz="1200" dirty="0"/>
              <a:t>, -1, </a:t>
            </a:r>
            <a:r>
              <a:rPr lang="en-US" altLang="zh-CN" sz="1200" dirty="0" err="1"/>
              <a:t>sizeof</a:t>
            </a:r>
            <a:r>
              <a:rPr lang="en-US" altLang="zh-CN" sz="1200" dirty="0"/>
              <a:t>(</a:t>
            </a:r>
            <a:r>
              <a:rPr lang="en-US" altLang="zh-CN" sz="1200" dirty="0" err="1"/>
              <a:t>ans</a:t>
            </a:r>
            <a:r>
              <a:rPr lang="en-US" altLang="zh-CN" sz="1200" dirty="0"/>
              <a:t>));</a:t>
            </a:r>
          </a:p>
          <a:p>
            <a:r>
              <a:rPr lang="en-US" altLang="zh-CN" sz="1200" dirty="0" smtClean="0"/>
              <a:t>      if(</a:t>
            </a:r>
            <a:r>
              <a:rPr lang="en-US" altLang="zh-CN" sz="1200" dirty="0" err="1" smtClean="0"/>
              <a:t>dfs</a:t>
            </a:r>
            <a:r>
              <a:rPr lang="en-US" altLang="zh-CN" sz="1200" dirty="0" smtClean="0"/>
              <a:t>(0</a:t>
            </a:r>
            <a:r>
              <a:rPr lang="en-US" altLang="zh-CN" sz="1200" dirty="0"/>
              <a:t>, </a:t>
            </a:r>
            <a:r>
              <a:rPr lang="en-US" altLang="zh-CN" sz="1200" dirty="0" err="1"/>
              <a:t>get_first</a:t>
            </a:r>
            <a:r>
              <a:rPr lang="en-US" altLang="zh-CN" sz="1200" dirty="0"/>
              <a:t>(a, b), a, b)) { ok = 1; break; </a:t>
            </a:r>
            <a:r>
              <a:rPr lang="en-US" altLang="zh-CN" sz="1200" dirty="0" smtClean="0"/>
              <a:t>}//</a:t>
            </a:r>
            <a:r>
              <a:rPr lang="zh-CN" altLang="en-US" sz="1200" dirty="0" smtClean="0"/>
              <a:t>其中</a:t>
            </a:r>
            <a:r>
              <a:rPr lang="en-US" altLang="zh-CN" sz="1200" dirty="0" err="1"/>
              <a:t>get_first</a:t>
            </a:r>
            <a:r>
              <a:rPr lang="en-US" altLang="zh-CN" sz="1200" dirty="0"/>
              <a:t>(a, b)</a:t>
            </a:r>
            <a:r>
              <a:rPr lang="zh-CN" altLang="en-US" sz="1200" dirty="0"/>
              <a:t>是满足</a:t>
            </a:r>
            <a:r>
              <a:rPr lang="en-US" altLang="zh-CN" sz="1200" dirty="0"/>
              <a:t>1/</a:t>
            </a:r>
            <a:r>
              <a:rPr lang="en-US" altLang="zh-CN" sz="1200" dirty="0" err="1"/>
              <a:t>c≤a</a:t>
            </a:r>
            <a:r>
              <a:rPr lang="en-US" altLang="zh-CN" sz="1200" dirty="0"/>
              <a:t>/b</a:t>
            </a:r>
            <a:r>
              <a:rPr lang="zh-CN" altLang="en-US" sz="1200" dirty="0"/>
              <a:t>的最小</a:t>
            </a:r>
            <a:r>
              <a:rPr lang="en-US" altLang="zh-CN" sz="1200" dirty="0"/>
              <a:t>c</a:t>
            </a:r>
            <a:r>
              <a:rPr lang="zh-CN" altLang="en-US" sz="1200" dirty="0" smtClean="0"/>
              <a:t>。</a:t>
            </a:r>
            <a:endParaRPr lang="en-US" altLang="zh-CN" sz="1200" dirty="0"/>
          </a:p>
          <a:p>
            <a:r>
              <a:rPr lang="en-US" altLang="zh-CN" sz="1200" dirty="0" smtClean="0"/>
              <a:t>}</a:t>
            </a:r>
            <a:endParaRPr lang="en-US" altLang="zh-CN" sz="1200" dirty="0"/>
          </a:p>
        </p:txBody>
      </p:sp>
    </p:spTree>
    <p:extLst>
      <p:ext uri="{BB962C8B-B14F-4D97-AF65-F5344CB8AC3E}">
        <p14:creationId xmlns:p14="http://schemas.microsoft.com/office/powerpoint/2010/main" val="210204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7.7 </a:t>
            </a:r>
            <a:r>
              <a:rPr lang="zh-CN" altLang="en-US" dirty="0"/>
              <a:t>竞赛题目选讲 </a:t>
            </a:r>
          </a:p>
        </p:txBody>
      </p:sp>
      <p:sp>
        <p:nvSpPr>
          <p:cNvPr id="6" name="矩形 5"/>
          <p:cNvSpPr/>
          <p:nvPr/>
        </p:nvSpPr>
        <p:spPr>
          <a:xfrm>
            <a:off x="424050" y="2037523"/>
            <a:ext cx="9721080" cy="3231654"/>
          </a:xfrm>
          <a:prstGeom prst="rect">
            <a:avLst/>
          </a:prstGeom>
        </p:spPr>
        <p:txBody>
          <a:bodyPr wrap="square">
            <a:spAutoFit/>
          </a:bodyPr>
          <a:lstStyle/>
          <a:p>
            <a:r>
              <a:rPr lang="en-US" altLang="zh-CN" sz="2400" dirty="0" smtClean="0"/>
              <a:t>1.</a:t>
            </a:r>
            <a:r>
              <a:rPr lang="zh-CN" altLang="en-US" sz="2400" dirty="0" smtClean="0"/>
              <a:t>直接</a:t>
            </a:r>
            <a:r>
              <a:rPr lang="zh-CN" altLang="en-US" sz="2400" dirty="0"/>
              <a:t>枚举。 </a:t>
            </a:r>
            <a:endParaRPr lang="en-US" altLang="zh-CN" sz="2400" dirty="0" smtClean="0"/>
          </a:p>
          <a:p>
            <a:r>
              <a:rPr lang="en-US" altLang="zh-CN" sz="2400" dirty="0" smtClean="0"/>
              <a:t>2.</a:t>
            </a:r>
            <a:r>
              <a:rPr lang="zh-CN" altLang="en-US" sz="2400" dirty="0" smtClean="0"/>
              <a:t>枚举</a:t>
            </a:r>
            <a:r>
              <a:rPr lang="zh-CN" altLang="en-US" sz="2400" dirty="0"/>
              <a:t>子集和排列。 </a:t>
            </a:r>
            <a:endParaRPr lang="en-US" altLang="zh-CN" sz="2400" i="1" dirty="0" smtClean="0"/>
          </a:p>
          <a:p>
            <a:r>
              <a:rPr lang="zh-CN" altLang="en-US" sz="2400" dirty="0" smtClean="0"/>
              <a:t>      </a:t>
            </a:r>
            <a:r>
              <a:rPr lang="en-US" altLang="zh-CN" sz="2400" dirty="0" smtClean="0"/>
              <a:t>a.</a:t>
            </a:r>
            <a:r>
              <a:rPr lang="zh-CN" altLang="en-US" sz="2400" dirty="0" smtClean="0"/>
              <a:t>递归的方法枚举</a:t>
            </a:r>
            <a:endParaRPr lang="en-US" altLang="zh-CN" sz="2400" dirty="0" smtClean="0"/>
          </a:p>
          <a:p>
            <a:r>
              <a:rPr lang="zh-CN" altLang="en-US" sz="2400" dirty="0" smtClean="0"/>
              <a:t>      </a:t>
            </a:r>
            <a:r>
              <a:rPr lang="en-US" altLang="zh-CN" sz="2400" dirty="0" smtClean="0"/>
              <a:t>b.</a:t>
            </a:r>
            <a:r>
              <a:rPr lang="zh-CN" altLang="en-US" sz="2400" dirty="0" smtClean="0"/>
              <a:t>二进制的方法枚举。 </a:t>
            </a:r>
            <a:endParaRPr lang="en-US" altLang="zh-CN" sz="2400" dirty="0" smtClean="0"/>
          </a:p>
          <a:p>
            <a:r>
              <a:rPr lang="zh-CN" altLang="en-US" sz="2400" dirty="0" smtClean="0"/>
              <a:t>      </a:t>
            </a:r>
            <a:r>
              <a:rPr lang="en-US" altLang="zh-CN" sz="2400" dirty="0" smtClean="0"/>
              <a:t>c.</a:t>
            </a:r>
            <a:r>
              <a:rPr lang="zh-CN" altLang="en-US" sz="2400" dirty="0" smtClean="0"/>
              <a:t>用</a:t>
            </a:r>
            <a:r>
              <a:rPr lang="en-US" altLang="zh-CN" sz="2400" dirty="0"/>
              <a:t>STL</a:t>
            </a:r>
            <a:r>
              <a:rPr lang="zh-CN" altLang="en-US" sz="2400" dirty="0" smtClean="0"/>
              <a:t>的</a:t>
            </a:r>
            <a:r>
              <a:rPr lang="en-US" altLang="zh-CN" sz="2400" dirty="0" err="1" smtClean="0"/>
              <a:t>next_permutation</a:t>
            </a:r>
            <a:r>
              <a:rPr lang="zh-CN" altLang="en-US" sz="2400" dirty="0"/>
              <a:t>来</a:t>
            </a:r>
            <a:r>
              <a:rPr lang="zh-CN" altLang="en-US" sz="2400" dirty="0" smtClean="0"/>
              <a:t>枚举</a:t>
            </a:r>
            <a:endParaRPr lang="en-US" altLang="zh-CN" sz="2400" dirty="0" smtClean="0"/>
          </a:p>
          <a:p>
            <a:r>
              <a:rPr lang="en-US" altLang="zh-CN" sz="2400" dirty="0" smtClean="0"/>
              <a:t>3.</a:t>
            </a:r>
            <a:r>
              <a:rPr lang="zh-CN" altLang="en-US" sz="2400" dirty="0" smtClean="0"/>
              <a:t>回溯法</a:t>
            </a:r>
            <a:endParaRPr lang="en-US" altLang="zh-CN" sz="2400" dirty="0" smtClean="0"/>
          </a:p>
          <a:p>
            <a:r>
              <a:rPr lang="en-US" altLang="zh-CN" sz="2400" dirty="0" smtClean="0"/>
              <a:t>4.</a:t>
            </a:r>
            <a:r>
              <a:rPr lang="zh-CN" altLang="en-US" sz="2400" dirty="0" smtClean="0"/>
              <a:t>状态空间搜索</a:t>
            </a:r>
            <a:endParaRPr lang="en-US" altLang="zh-CN" sz="2400" dirty="0" smtClean="0"/>
          </a:p>
          <a:p>
            <a:r>
              <a:rPr lang="en-US" altLang="zh-CN" sz="2400" dirty="0" smtClean="0"/>
              <a:t>5.</a:t>
            </a:r>
            <a:r>
              <a:rPr lang="zh-CN" altLang="en-US" sz="2400" dirty="0" smtClean="0"/>
              <a:t>迭代</a:t>
            </a:r>
            <a:r>
              <a:rPr lang="zh-CN" altLang="en-US" sz="2400" dirty="0"/>
              <a:t>加深搜索。 </a:t>
            </a:r>
            <a:r>
              <a:rPr lang="zh-CN" altLang="en-US" sz="1200" dirty="0"/>
              <a:t/>
            </a:r>
            <a:br>
              <a:rPr lang="zh-CN" altLang="en-US" sz="1200" dirty="0"/>
            </a:br>
            <a:endParaRPr lang="en-US" altLang="zh-CN" sz="1200" dirty="0"/>
          </a:p>
        </p:txBody>
      </p:sp>
      <p:sp>
        <p:nvSpPr>
          <p:cNvPr id="3" name="矩形 2"/>
          <p:cNvSpPr/>
          <p:nvPr/>
        </p:nvSpPr>
        <p:spPr>
          <a:xfrm>
            <a:off x="395536" y="1340768"/>
            <a:ext cx="4572000" cy="523220"/>
          </a:xfrm>
          <a:prstGeom prst="rect">
            <a:avLst/>
          </a:prstGeom>
        </p:spPr>
        <p:txBody>
          <a:bodyPr>
            <a:spAutoFit/>
          </a:bodyPr>
          <a:lstStyle/>
          <a:p>
            <a:r>
              <a:rPr lang="zh-CN" altLang="en-US" sz="2800" b="1" dirty="0">
                <a:solidFill>
                  <a:schemeClr val="accent1"/>
                </a:solidFill>
              </a:rPr>
              <a:t>思路总结 </a:t>
            </a:r>
          </a:p>
        </p:txBody>
      </p:sp>
    </p:spTree>
    <p:extLst>
      <p:ext uri="{BB962C8B-B14F-4D97-AF65-F5344CB8AC3E}">
        <p14:creationId xmlns:p14="http://schemas.microsoft.com/office/powerpoint/2010/main" val="1855060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4000" dirty="0">
                <a:latin typeface="Times New Roman" panose="02020603050405020304" pitchFamily="18" charset="0"/>
                <a:ea typeface="+mn-ea"/>
                <a:cs typeface="Times New Roman" panose="02020603050405020304" pitchFamily="18" charset="0"/>
              </a:rPr>
              <a:t>例题</a:t>
            </a:r>
            <a:r>
              <a:rPr lang="en-US" altLang="zh-CN" sz="4000" b="1" dirty="0" smtClean="0">
                <a:latin typeface="Times New Roman" panose="02020603050405020304" pitchFamily="18" charset="0"/>
                <a:ea typeface="+mn-ea"/>
                <a:cs typeface="Times New Roman" panose="02020603050405020304" pitchFamily="18" charset="0"/>
              </a:rPr>
              <a:t>7-2 </a:t>
            </a:r>
            <a:r>
              <a:rPr lang="zh-CN" altLang="en-US" sz="4000" dirty="0">
                <a:latin typeface="Times New Roman" panose="02020603050405020304" pitchFamily="18" charset="0"/>
                <a:ea typeface="+mn-ea"/>
                <a:cs typeface="Times New Roman" panose="02020603050405020304" pitchFamily="18" charset="0"/>
              </a:rPr>
              <a:t> </a:t>
            </a:r>
            <a:r>
              <a:rPr lang="zh-CN" altLang="en-US" sz="4000" dirty="0" smtClean="0">
                <a:latin typeface="Times New Roman" panose="02020603050405020304" pitchFamily="18" charset="0"/>
                <a:ea typeface="+mn-ea"/>
                <a:cs typeface="Times New Roman" panose="02020603050405020304" pitchFamily="18" charset="0"/>
              </a:rPr>
              <a:t>最大乘积</a:t>
            </a:r>
            <a:r>
              <a:rPr lang="en-US" altLang="zh-CN" sz="4000" dirty="0" smtClean="0">
                <a:latin typeface="Times New Roman" panose="02020603050405020304" pitchFamily="18" charset="0"/>
                <a:ea typeface="+mn-ea"/>
                <a:cs typeface="Times New Roman" panose="02020603050405020304" pitchFamily="18" charset="0"/>
              </a:rPr>
              <a:t/>
            </a:r>
            <a:br>
              <a:rPr lang="en-US" altLang="zh-CN" sz="4000" dirty="0" smtClean="0">
                <a:latin typeface="Times New Roman" panose="02020603050405020304" pitchFamily="18" charset="0"/>
                <a:ea typeface="+mn-ea"/>
                <a:cs typeface="Times New Roman" panose="02020603050405020304" pitchFamily="18" charset="0"/>
              </a:rPr>
            </a:br>
            <a:r>
              <a:rPr lang="zh-CN" altLang="en-US" sz="4000" dirty="0" smtClean="0">
                <a:latin typeface="Times New Roman" panose="02020603050405020304" pitchFamily="18" charset="0"/>
                <a:ea typeface="+mn-ea"/>
                <a:cs typeface="Times New Roman" panose="02020603050405020304" pitchFamily="18" charset="0"/>
              </a:rPr>
              <a:t>（</a:t>
            </a:r>
            <a:r>
              <a:rPr lang="en-US" altLang="zh-CN" sz="4000" b="1" dirty="0">
                <a:latin typeface="Times New Roman" panose="02020603050405020304" pitchFamily="18" charset="0"/>
                <a:ea typeface="+mn-ea"/>
                <a:cs typeface="Times New Roman" panose="02020603050405020304" pitchFamily="18" charset="0"/>
              </a:rPr>
              <a:t>Maximum Product, </a:t>
            </a:r>
            <a:r>
              <a:rPr lang="en-US" altLang="zh-CN" sz="4000" b="1" dirty="0" err="1">
                <a:latin typeface="Times New Roman" panose="02020603050405020304" pitchFamily="18" charset="0"/>
                <a:ea typeface="+mn-ea"/>
                <a:cs typeface="Times New Roman" panose="02020603050405020304" pitchFamily="18" charset="0"/>
              </a:rPr>
              <a:t>UVa</a:t>
            </a:r>
            <a:r>
              <a:rPr lang="en-US" altLang="zh-CN" sz="4000" b="1" dirty="0">
                <a:latin typeface="Times New Roman" panose="02020603050405020304" pitchFamily="18" charset="0"/>
                <a:ea typeface="+mn-ea"/>
                <a:cs typeface="Times New Roman" panose="02020603050405020304" pitchFamily="18" charset="0"/>
              </a:rPr>
              <a:t> 11059</a:t>
            </a:r>
            <a:r>
              <a:rPr lang="zh-CN" altLang="en-US" sz="4000" dirty="0" smtClean="0">
                <a:latin typeface="Times New Roman" panose="02020603050405020304" pitchFamily="18" charset="0"/>
                <a:ea typeface="+mn-ea"/>
                <a:cs typeface="Times New Roman" panose="02020603050405020304" pitchFamily="18" charset="0"/>
              </a:rPr>
              <a:t>）</a:t>
            </a:r>
            <a:r>
              <a:rPr lang="en-US" altLang="zh-CN" sz="4000" dirty="0" smtClean="0">
                <a:latin typeface="Times New Roman" panose="02020603050405020304" pitchFamily="18" charset="0"/>
                <a:ea typeface="+mn-ea"/>
                <a:cs typeface="Times New Roman" panose="02020603050405020304" pitchFamily="18" charset="0"/>
              </a:rPr>
              <a:t> </a:t>
            </a:r>
            <a:endParaRPr lang="zh-CN" altLang="en-US" dirty="0">
              <a:latin typeface="Times New Roman" panose="02020603050405020304" pitchFamily="18" charset="0"/>
              <a:ea typeface="+mn-ea"/>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文本框 3"/>
              <p:cNvSpPr txBox="1"/>
              <p:nvPr/>
            </p:nvSpPr>
            <p:spPr>
              <a:xfrm>
                <a:off x="611560" y="1650570"/>
                <a:ext cx="8075240" cy="875881"/>
              </a:xfrm>
              <a:prstGeom prst="rect">
                <a:avLst/>
              </a:prstGeom>
              <a:noFill/>
            </p:spPr>
            <p:txBody>
              <a:bodyPr wrap="square" rtlCol="0">
                <a:spAutoFit/>
              </a:bodyPr>
              <a:lstStyle/>
              <a:p>
                <a:pPr indent="457200">
                  <a:lnSpc>
                    <a:spcPct val="150000"/>
                  </a:lnSpc>
                </a:pPr>
                <a:r>
                  <a:rPr lang="zh-CN" altLang="en-US" dirty="0" smtClean="0"/>
                  <a:t>输入</a:t>
                </a:r>
                <a:r>
                  <a:rPr lang="en-US" altLang="zh-CN" dirty="0" smtClean="0"/>
                  <a:t>n</a:t>
                </a:r>
                <a:r>
                  <a:rPr lang="zh-CN" altLang="en-US" dirty="0" smtClean="0"/>
                  <a:t>个元素组成的序列</a:t>
                </a:r>
                <a:r>
                  <a:rPr lang="en-US" altLang="zh-CN" dirty="0" smtClean="0"/>
                  <a:t>S</a:t>
                </a:r>
                <a:r>
                  <a:rPr lang="zh-CN" altLang="en-US" dirty="0" smtClean="0"/>
                  <a:t>，你需要找出一个乘积最大的连续子序列。如果这个最大的乘积不是正数，应输出</a:t>
                </a:r>
                <a:r>
                  <a:rPr lang="en-US" altLang="zh-CN" dirty="0" smtClean="0"/>
                  <a:t>0</a:t>
                </a:r>
                <a:r>
                  <a:rPr lang="zh-CN" altLang="en-US" dirty="0" smtClean="0"/>
                  <a:t>（表示无解）。</a:t>
                </a:r>
                <a14:m>
                  <m:oMath xmlns:m="http://schemas.openxmlformats.org/officeDocument/2006/math">
                    <m:r>
                      <a:rPr lang="en-US" altLang="zh-CN" b="0" i="1" smtClean="0">
                        <a:latin typeface="Cambria Math" panose="02040503050406030204" pitchFamily="18" charset="0"/>
                      </a:rPr>
                      <m:t>1</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𝑛</m:t>
                    </m:r>
                    <m:r>
                      <a:rPr lang="en-US" altLang="zh-CN" b="0" i="1" smtClean="0">
                        <a:latin typeface="Cambria Math" panose="02040503050406030204" pitchFamily="18" charset="0"/>
                        <a:ea typeface="Cambria Math" panose="02040503050406030204" pitchFamily="18" charset="0"/>
                      </a:rPr>
                      <m:t>≤18, −10≤</m:t>
                    </m:r>
                    <m:r>
                      <a:rPr lang="en-US" altLang="zh-CN" b="0" i="1" smtClean="0">
                        <a:latin typeface="Cambria Math" panose="02040503050406030204" pitchFamily="18" charset="0"/>
                        <a:ea typeface="Cambria Math" panose="02040503050406030204" pitchFamily="18" charset="0"/>
                      </a:rPr>
                      <m:t>𝑆𝑖</m:t>
                    </m:r>
                    <m:r>
                      <a:rPr lang="en-US" altLang="zh-CN" b="0" i="1" smtClean="0">
                        <a:latin typeface="Cambria Math" panose="02040503050406030204" pitchFamily="18" charset="0"/>
                        <a:ea typeface="Cambria Math" panose="02040503050406030204" pitchFamily="18" charset="0"/>
                      </a:rPr>
                      <m:t>≤10</m:t>
                    </m:r>
                  </m:oMath>
                </a14:m>
                <a:r>
                  <a:rPr lang="zh-CN" altLang="en-US" dirty="0" smtClean="0"/>
                  <a:t>。</a:t>
                </a:r>
                <a:endParaRPr lang="zh-CN" altLang="en-US" dirty="0"/>
              </a:p>
            </p:txBody>
          </p:sp>
        </mc:Choice>
        <mc:Fallback xmlns="">
          <p:sp>
            <p:nvSpPr>
              <p:cNvPr id="4" name="文本框 3"/>
              <p:cNvSpPr txBox="1">
                <a:spLocks noRot="1" noChangeAspect="1" noMove="1" noResize="1" noEditPoints="1" noAdjustHandles="1" noChangeArrowheads="1" noChangeShapeType="1" noTextEdit="1"/>
              </p:cNvSpPr>
              <p:nvPr/>
            </p:nvSpPr>
            <p:spPr>
              <a:xfrm>
                <a:off x="611560" y="1650570"/>
                <a:ext cx="8075240" cy="875881"/>
              </a:xfrm>
              <a:prstGeom prst="rect">
                <a:avLst/>
              </a:prstGeom>
              <a:blipFill rotWithShape="0">
                <a:blip r:embed="rId2"/>
                <a:stretch>
                  <a:fillRect l="-604" r="-3472" b="-11189"/>
                </a:stretch>
              </a:blipFill>
            </p:spPr>
            <p:txBody>
              <a:bodyPr/>
              <a:lstStyle/>
              <a:p>
                <a:r>
                  <a:rPr lang="zh-CN" altLang="en-US">
                    <a:noFill/>
                  </a:rPr>
                  <a:t> </a:t>
                </a:r>
              </a:p>
            </p:txBody>
          </p:sp>
        </mc:Fallback>
      </mc:AlternateContent>
      <p:sp>
        <p:nvSpPr>
          <p:cNvPr id="5" name="文本框 4"/>
          <p:cNvSpPr txBox="1"/>
          <p:nvPr/>
        </p:nvSpPr>
        <p:spPr>
          <a:xfrm>
            <a:off x="1115616" y="2759383"/>
            <a:ext cx="6696744" cy="3416320"/>
          </a:xfrm>
          <a:prstGeom prst="rect">
            <a:avLst/>
          </a:prstGeom>
          <a:noFill/>
        </p:spPr>
        <p:txBody>
          <a:bodyPr wrap="square" rtlCol="0">
            <a:spAutoFit/>
          </a:bodyPr>
          <a:lstStyle/>
          <a:p>
            <a:pPr>
              <a:lnSpc>
                <a:spcPct val="150000"/>
              </a:lnSpc>
            </a:pPr>
            <a:r>
              <a:rPr lang="zh-CN" altLang="en-US" b="1" dirty="0" smtClean="0"/>
              <a:t>样例输入</a:t>
            </a:r>
            <a:r>
              <a:rPr lang="zh-CN" altLang="en-US" dirty="0" smtClean="0"/>
              <a:t>：</a:t>
            </a:r>
            <a:endParaRPr lang="en-US" altLang="zh-CN" dirty="0" smtClean="0"/>
          </a:p>
          <a:p>
            <a:pPr>
              <a:lnSpc>
                <a:spcPct val="150000"/>
              </a:lnSpc>
            </a:pPr>
            <a:r>
              <a:rPr lang="en-US" altLang="zh-CN" dirty="0" smtClean="0"/>
              <a:t>3</a:t>
            </a:r>
          </a:p>
          <a:p>
            <a:pPr>
              <a:lnSpc>
                <a:spcPct val="150000"/>
              </a:lnSpc>
            </a:pPr>
            <a:r>
              <a:rPr lang="en-US" altLang="zh-CN" dirty="0" smtClean="0"/>
              <a:t>2 4-3</a:t>
            </a:r>
          </a:p>
          <a:p>
            <a:pPr>
              <a:lnSpc>
                <a:spcPct val="150000"/>
              </a:lnSpc>
            </a:pPr>
            <a:r>
              <a:rPr lang="en-US" altLang="zh-CN" dirty="0" smtClean="0"/>
              <a:t>5</a:t>
            </a:r>
          </a:p>
          <a:p>
            <a:pPr>
              <a:lnSpc>
                <a:spcPct val="150000"/>
              </a:lnSpc>
            </a:pPr>
            <a:r>
              <a:rPr lang="en-US" altLang="zh-CN" dirty="0" smtClean="0"/>
              <a:t>2 5 - 1 2 - 1 </a:t>
            </a:r>
          </a:p>
          <a:p>
            <a:pPr>
              <a:lnSpc>
                <a:spcPct val="150000"/>
              </a:lnSpc>
            </a:pPr>
            <a:r>
              <a:rPr lang="zh-CN" altLang="en-US" b="1" dirty="0" smtClean="0"/>
              <a:t>样例输出：</a:t>
            </a:r>
            <a:endParaRPr lang="en-US" altLang="zh-CN" b="1" dirty="0" smtClean="0"/>
          </a:p>
          <a:p>
            <a:pPr>
              <a:lnSpc>
                <a:spcPct val="150000"/>
              </a:lnSpc>
            </a:pPr>
            <a:r>
              <a:rPr lang="en-US" altLang="zh-CN" dirty="0" smtClean="0"/>
              <a:t>8</a:t>
            </a:r>
          </a:p>
          <a:p>
            <a:pPr>
              <a:lnSpc>
                <a:spcPct val="150000"/>
              </a:lnSpc>
            </a:pPr>
            <a:r>
              <a:rPr lang="en-US" altLang="zh-CN" dirty="0" smtClean="0"/>
              <a:t>20</a:t>
            </a:r>
          </a:p>
        </p:txBody>
      </p:sp>
    </p:spTree>
    <p:extLst>
      <p:ext uri="{BB962C8B-B14F-4D97-AF65-F5344CB8AC3E}">
        <p14:creationId xmlns:p14="http://schemas.microsoft.com/office/powerpoint/2010/main" val="21072595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7.7 </a:t>
            </a:r>
            <a:r>
              <a:rPr lang="zh-CN" altLang="en-US" dirty="0"/>
              <a:t>竞赛题目选讲 </a:t>
            </a:r>
          </a:p>
        </p:txBody>
      </p:sp>
      <p:sp>
        <p:nvSpPr>
          <p:cNvPr id="6" name="矩形 5"/>
          <p:cNvSpPr/>
          <p:nvPr/>
        </p:nvSpPr>
        <p:spPr>
          <a:xfrm>
            <a:off x="424050" y="2037523"/>
            <a:ext cx="9721080" cy="1569660"/>
          </a:xfrm>
          <a:prstGeom prst="rect">
            <a:avLst/>
          </a:prstGeom>
        </p:spPr>
        <p:txBody>
          <a:bodyPr wrap="square">
            <a:spAutoFit/>
          </a:bodyPr>
          <a:lstStyle/>
          <a:p>
            <a:r>
              <a:rPr lang="zh-CN" altLang="en-US" sz="2400" dirty="0"/>
              <a:t>例题</a:t>
            </a:r>
            <a:r>
              <a:rPr lang="en-US" altLang="zh-CN" sz="2400" dirty="0"/>
              <a:t>7-12 UVa1343 The </a:t>
            </a:r>
            <a:r>
              <a:rPr lang="en-US" altLang="zh-CN" sz="2400" dirty="0" smtClean="0"/>
              <a:t>Rotation Game </a:t>
            </a:r>
          </a:p>
          <a:p>
            <a:r>
              <a:rPr lang="zh-CN" altLang="en-US" sz="2400" dirty="0" smtClean="0"/>
              <a:t>例题</a:t>
            </a:r>
            <a:r>
              <a:rPr lang="en-US" altLang="zh-CN" sz="2400" dirty="0"/>
              <a:t>7-13 UVa1374 Power Calculus </a:t>
            </a:r>
            <a:endParaRPr lang="en-US" altLang="zh-CN" sz="2400" dirty="0" smtClean="0"/>
          </a:p>
          <a:p>
            <a:r>
              <a:rPr lang="zh-CN" altLang="en-US" sz="2400" dirty="0" smtClean="0"/>
              <a:t>例题</a:t>
            </a:r>
            <a:r>
              <a:rPr lang="en-US" altLang="zh-CN" sz="2400" dirty="0"/>
              <a:t>7-14 UVa1602 Lattice Animals </a:t>
            </a:r>
            <a:endParaRPr lang="en-US" altLang="zh-CN" sz="2400" dirty="0" smtClean="0"/>
          </a:p>
          <a:p>
            <a:r>
              <a:rPr lang="zh-CN" altLang="en-US" sz="2400" dirty="0" smtClean="0"/>
              <a:t>例题</a:t>
            </a:r>
            <a:r>
              <a:rPr lang="en-US" altLang="zh-CN" sz="2400" dirty="0"/>
              <a:t>7-15 UVa1603 </a:t>
            </a:r>
            <a:r>
              <a:rPr lang="en-US" altLang="zh-CN" sz="2400" dirty="0" smtClean="0"/>
              <a:t>Square</a:t>
            </a:r>
            <a:endParaRPr lang="en-US" altLang="zh-CN" sz="2400" dirty="0"/>
          </a:p>
        </p:txBody>
      </p:sp>
      <p:sp>
        <p:nvSpPr>
          <p:cNvPr id="3" name="矩形 2"/>
          <p:cNvSpPr/>
          <p:nvPr/>
        </p:nvSpPr>
        <p:spPr>
          <a:xfrm>
            <a:off x="395536" y="1340768"/>
            <a:ext cx="4572000" cy="523220"/>
          </a:xfrm>
          <a:prstGeom prst="rect">
            <a:avLst/>
          </a:prstGeom>
        </p:spPr>
        <p:txBody>
          <a:bodyPr>
            <a:spAutoFit/>
          </a:bodyPr>
          <a:lstStyle/>
          <a:p>
            <a:r>
              <a:rPr lang="zh-CN" altLang="en-US" sz="2800" b="1" dirty="0" smtClean="0">
                <a:solidFill>
                  <a:schemeClr val="accent1"/>
                </a:solidFill>
              </a:rPr>
              <a:t>练习题</a:t>
            </a:r>
            <a:endParaRPr lang="en-US" altLang="zh-CN" sz="2800" b="1" dirty="0" smtClean="0">
              <a:solidFill>
                <a:schemeClr val="accent1"/>
              </a:solidFill>
            </a:endParaRPr>
          </a:p>
        </p:txBody>
      </p:sp>
    </p:spTree>
    <p:extLst>
      <p:ext uri="{BB962C8B-B14F-4D97-AF65-F5344CB8AC3E}">
        <p14:creationId xmlns:p14="http://schemas.microsoft.com/office/powerpoint/2010/main" val="1061877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34380" y="3140968"/>
            <a:ext cx="8152420" cy="1754326"/>
          </a:xfrm>
          <a:prstGeom prst="rect">
            <a:avLst/>
          </a:prstGeom>
          <a:noFill/>
        </p:spPr>
        <p:txBody>
          <a:bodyPr wrap="square" rtlCol="0">
            <a:spAutoFit/>
          </a:bodyPr>
          <a:lstStyle/>
          <a:p>
            <a:pPr>
              <a:lnSpc>
                <a:spcPct val="150000"/>
              </a:lnSpc>
            </a:pPr>
            <a:r>
              <a:rPr lang="en-US" altLang="zh-CN" dirty="0" smtClean="0">
                <a:latin typeface="Arial Unicode MS" panose="020B0604020202020204" pitchFamily="34" charset="-122"/>
                <a:ea typeface="Arial Unicode MS" panose="020B0604020202020204" pitchFamily="34" charset="-122"/>
                <a:cs typeface="Arial Unicode MS" panose="020B0604020202020204" pitchFamily="34" charset="-122"/>
              </a:rPr>
              <a:t>【</a:t>
            </a:r>
            <a:r>
              <a:rPr lang="zh-CN" altLang="en-US" dirty="0" smtClean="0">
                <a:latin typeface="Arial Unicode MS" panose="020B0604020202020204" pitchFamily="34" charset="-122"/>
                <a:ea typeface="Arial Unicode MS" panose="020B0604020202020204" pitchFamily="34" charset="-122"/>
                <a:cs typeface="Arial Unicode MS" panose="020B0604020202020204" pitchFamily="34" charset="-122"/>
              </a:rPr>
              <a:t>分析</a:t>
            </a:r>
            <a:r>
              <a:rPr lang="en-US" altLang="zh-CN" dirty="0" smtClean="0">
                <a:latin typeface="Arial Unicode MS" panose="020B0604020202020204" pitchFamily="34" charset="-122"/>
                <a:ea typeface="Arial Unicode MS" panose="020B0604020202020204" pitchFamily="34" charset="-122"/>
                <a:cs typeface="Arial Unicode MS" panose="020B0604020202020204" pitchFamily="34" charset="-122"/>
              </a:rPr>
              <a:t>】</a:t>
            </a:r>
          </a:p>
          <a:p>
            <a:pPr indent="457200">
              <a:lnSpc>
                <a:spcPct val="150000"/>
              </a:lnSpc>
            </a:pPr>
            <a:r>
              <a:rPr lang="zh-CN" altLang="en-US" dirty="0" smtClean="0">
                <a:latin typeface="+mn-ea"/>
                <a:cs typeface="Arial Unicode MS" panose="020B0604020202020204" pitchFamily="34" charset="-122"/>
              </a:rPr>
              <a:t>连续子序列有两个要素：起点和终点，因此只需枚举起点和终点即可。由于每个元素的绝对值不超过</a:t>
            </a:r>
            <a:r>
              <a:rPr lang="en-US" altLang="zh-CN" dirty="0" smtClean="0">
                <a:latin typeface="+mn-ea"/>
                <a:cs typeface="Arial Unicode MS" panose="020B0604020202020204" pitchFamily="34" charset="-122"/>
              </a:rPr>
              <a:t>10</a:t>
            </a:r>
            <a:r>
              <a:rPr lang="zh-CN" altLang="en-US" dirty="0" smtClean="0">
                <a:latin typeface="+mn-ea"/>
                <a:cs typeface="Arial Unicode MS" panose="020B0604020202020204" pitchFamily="34" charset="-122"/>
              </a:rPr>
              <a:t>且不超过</a:t>
            </a:r>
            <a:r>
              <a:rPr lang="en-US" altLang="zh-CN" dirty="0" smtClean="0">
                <a:latin typeface="+mn-ea"/>
                <a:cs typeface="Arial Unicode MS" panose="020B0604020202020204" pitchFamily="34" charset="-122"/>
              </a:rPr>
              <a:t>18</a:t>
            </a:r>
            <a:r>
              <a:rPr lang="zh-CN" altLang="en-US" dirty="0" smtClean="0">
                <a:latin typeface="+mn-ea"/>
                <a:cs typeface="Arial Unicode MS" panose="020B0604020202020204" pitchFamily="34" charset="-122"/>
              </a:rPr>
              <a:t>个元素，最大可能的乘积不会超过</a:t>
            </a:r>
            <a:r>
              <a:rPr lang="en-US" altLang="zh-CN" dirty="0" smtClean="0">
                <a:latin typeface="+mn-ea"/>
                <a:cs typeface="Arial Unicode MS" panose="020B0604020202020204" pitchFamily="34" charset="-122"/>
              </a:rPr>
              <a:t>10</a:t>
            </a:r>
            <a:r>
              <a:rPr lang="en-US" altLang="zh-CN" baseline="30000" dirty="0" smtClean="0">
                <a:latin typeface="+mn-ea"/>
                <a:cs typeface="Arial Unicode MS" panose="020B0604020202020204" pitchFamily="34" charset="-122"/>
              </a:rPr>
              <a:t>18</a:t>
            </a:r>
            <a:r>
              <a:rPr lang="zh-CN" altLang="en-US" dirty="0" smtClean="0">
                <a:latin typeface="+mn-ea"/>
                <a:cs typeface="Arial Unicode MS" panose="020B0604020202020204" pitchFamily="34" charset="-122"/>
              </a:rPr>
              <a:t>，可以用</a:t>
            </a:r>
            <a:r>
              <a:rPr lang="en-US" altLang="zh-CN" dirty="0" err="1" smtClean="0">
                <a:latin typeface="+mn-ea"/>
                <a:cs typeface="Arial Unicode MS" panose="020B0604020202020204" pitchFamily="34" charset="-122"/>
              </a:rPr>
              <a:t>longlong</a:t>
            </a:r>
            <a:r>
              <a:rPr lang="zh-CN" altLang="en-US" dirty="0" smtClean="0">
                <a:latin typeface="+mn-ea"/>
                <a:cs typeface="Arial Unicode MS" panose="020B0604020202020204" pitchFamily="34" charset="-122"/>
              </a:rPr>
              <a:t>存储。</a:t>
            </a:r>
            <a:endParaRPr lang="en-US" altLang="zh-CN" dirty="0" smtClean="0">
              <a:latin typeface="+mn-ea"/>
              <a:cs typeface="Arial Unicode MS" panose="020B0604020202020204" pitchFamily="34" charset="-122"/>
            </a:endParaRPr>
          </a:p>
        </p:txBody>
      </p:sp>
      <p:sp>
        <p:nvSpPr>
          <p:cNvPr id="5" name="标题 1"/>
          <p:cNvSpPr>
            <a:spLocks noGrp="1"/>
          </p:cNvSpPr>
          <p:nvPr>
            <p:ph type="title"/>
          </p:nvPr>
        </p:nvSpPr>
        <p:spPr>
          <a:xfrm>
            <a:off x="457200" y="274638"/>
            <a:ext cx="8229600" cy="1143000"/>
          </a:xfrm>
        </p:spPr>
        <p:txBody>
          <a:bodyPr>
            <a:normAutofit fontScale="90000"/>
          </a:bodyPr>
          <a:lstStyle/>
          <a:p>
            <a:r>
              <a:rPr lang="zh-CN" altLang="en-US" sz="4000" dirty="0">
                <a:latin typeface="Times New Roman" panose="02020603050405020304" pitchFamily="18" charset="0"/>
                <a:ea typeface="+mn-ea"/>
                <a:cs typeface="Times New Roman" panose="02020603050405020304" pitchFamily="18" charset="0"/>
              </a:rPr>
              <a:t>例题</a:t>
            </a:r>
            <a:r>
              <a:rPr lang="en-US" altLang="zh-CN" sz="4000" b="1" dirty="0" smtClean="0">
                <a:latin typeface="Times New Roman" panose="02020603050405020304" pitchFamily="18" charset="0"/>
                <a:ea typeface="+mn-ea"/>
                <a:cs typeface="Times New Roman" panose="02020603050405020304" pitchFamily="18" charset="0"/>
              </a:rPr>
              <a:t>7-2 </a:t>
            </a:r>
            <a:r>
              <a:rPr lang="zh-CN" altLang="en-US" sz="4000" dirty="0">
                <a:latin typeface="Times New Roman" panose="02020603050405020304" pitchFamily="18" charset="0"/>
                <a:ea typeface="+mn-ea"/>
                <a:cs typeface="Times New Roman" panose="02020603050405020304" pitchFamily="18" charset="0"/>
              </a:rPr>
              <a:t> </a:t>
            </a:r>
            <a:r>
              <a:rPr lang="zh-CN" altLang="en-US" sz="4000" dirty="0" smtClean="0">
                <a:latin typeface="Times New Roman" panose="02020603050405020304" pitchFamily="18" charset="0"/>
                <a:ea typeface="+mn-ea"/>
                <a:cs typeface="Times New Roman" panose="02020603050405020304" pitchFamily="18" charset="0"/>
              </a:rPr>
              <a:t>最大乘积</a:t>
            </a:r>
            <a:r>
              <a:rPr lang="en-US" altLang="zh-CN" sz="4000" dirty="0" smtClean="0">
                <a:latin typeface="Times New Roman" panose="02020603050405020304" pitchFamily="18" charset="0"/>
                <a:ea typeface="+mn-ea"/>
                <a:cs typeface="Times New Roman" panose="02020603050405020304" pitchFamily="18" charset="0"/>
              </a:rPr>
              <a:t/>
            </a:r>
            <a:br>
              <a:rPr lang="en-US" altLang="zh-CN" sz="4000" dirty="0" smtClean="0">
                <a:latin typeface="Times New Roman" panose="02020603050405020304" pitchFamily="18" charset="0"/>
                <a:ea typeface="+mn-ea"/>
                <a:cs typeface="Times New Roman" panose="02020603050405020304" pitchFamily="18" charset="0"/>
              </a:rPr>
            </a:br>
            <a:r>
              <a:rPr lang="zh-CN" altLang="en-US" sz="4000" dirty="0" smtClean="0">
                <a:latin typeface="Times New Roman" panose="02020603050405020304" pitchFamily="18" charset="0"/>
                <a:ea typeface="+mn-ea"/>
                <a:cs typeface="Times New Roman" panose="02020603050405020304" pitchFamily="18" charset="0"/>
              </a:rPr>
              <a:t>（</a:t>
            </a:r>
            <a:r>
              <a:rPr lang="en-US" altLang="zh-CN" sz="4000" b="1" dirty="0">
                <a:latin typeface="Times New Roman" panose="02020603050405020304" pitchFamily="18" charset="0"/>
                <a:ea typeface="+mn-ea"/>
                <a:cs typeface="Times New Roman" panose="02020603050405020304" pitchFamily="18" charset="0"/>
              </a:rPr>
              <a:t>Maximum Product, </a:t>
            </a:r>
            <a:r>
              <a:rPr lang="en-US" altLang="zh-CN" sz="4000" b="1" dirty="0" err="1">
                <a:latin typeface="Times New Roman" panose="02020603050405020304" pitchFamily="18" charset="0"/>
                <a:ea typeface="+mn-ea"/>
                <a:cs typeface="Times New Roman" panose="02020603050405020304" pitchFamily="18" charset="0"/>
              </a:rPr>
              <a:t>UVa</a:t>
            </a:r>
            <a:r>
              <a:rPr lang="en-US" altLang="zh-CN" sz="4000" b="1" dirty="0">
                <a:latin typeface="Times New Roman" panose="02020603050405020304" pitchFamily="18" charset="0"/>
                <a:ea typeface="+mn-ea"/>
                <a:cs typeface="Times New Roman" panose="02020603050405020304" pitchFamily="18" charset="0"/>
              </a:rPr>
              <a:t> 11059</a:t>
            </a:r>
            <a:r>
              <a:rPr lang="zh-CN" altLang="en-US" sz="4000" dirty="0" smtClean="0">
                <a:latin typeface="Times New Roman" panose="02020603050405020304" pitchFamily="18" charset="0"/>
                <a:ea typeface="+mn-ea"/>
                <a:cs typeface="Times New Roman" panose="02020603050405020304" pitchFamily="18" charset="0"/>
              </a:rPr>
              <a:t>）</a:t>
            </a:r>
            <a:r>
              <a:rPr lang="en-US" altLang="zh-CN" sz="4000" dirty="0" smtClean="0">
                <a:latin typeface="Times New Roman" panose="02020603050405020304" pitchFamily="18" charset="0"/>
                <a:ea typeface="+mn-ea"/>
                <a:cs typeface="Times New Roman" panose="02020603050405020304" pitchFamily="18" charset="0"/>
              </a:rPr>
              <a:t> </a:t>
            </a:r>
            <a:endParaRPr lang="zh-CN" altLang="en-US" dirty="0">
              <a:latin typeface="Times New Roman" panose="02020603050405020304" pitchFamily="18" charset="0"/>
              <a:ea typeface="+mn-ea"/>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文本框 5"/>
              <p:cNvSpPr txBox="1"/>
              <p:nvPr/>
            </p:nvSpPr>
            <p:spPr>
              <a:xfrm>
                <a:off x="534380" y="1628800"/>
                <a:ext cx="8075240" cy="875881"/>
              </a:xfrm>
              <a:prstGeom prst="rect">
                <a:avLst/>
              </a:prstGeom>
              <a:noFill/>
            </p:spPr>
            <p:txBody>
              <a:bodyPr wrap="square" rtlCol="0">
                <a:spAutoFit/>
              </a:bodyPr>
              <a:lstStyle/>
              <a:p>
                <a:pPr indent="457200">
                  <a:lnSpc>
                    <a:spcPct val="150000"/>
                  </a:lnSpc>
                </a:pPr>
                <a:r>
                  <a:rPr lang="zh-CN" altLang="en-US" dirty="0" smtClean="0"/>
                  <a:t>输入</a:t>
                </a:r>
                <a:r>
                  <a:rPr lang="en-US" altLang="zh-CN" dirty="0" smtClean="0"/>
                  <a:t>n</a:t>
                </a:r>
                <a:r>
                  <a:rPr lang="zh-CN" altLang="en-US" dirty="0" smtClean="0"/>
                  <a:t>个元素组成的序列</a:t>
                </a:r>
                <a:r>
                  <a:rPr lang="en-US" altLang="zh-CN" dirty="0" smtClean="0"/>
                  <a:t>S</a:t>
                </a:r>
                <a:r>
                  <a:rPr lang="zh-CN" altLang="en-US" dirty="0" smtClean="0"/>
                  <a:t>，你需要找出一个乘积最大的连续子序列。如果这个最大的乘积不是正数，应输出</a:t>
                </a:r>
                <a:r>
                  <a:rPr lang="en-US" altLang="zh-CN" dirty="0" smtClean="0"/>
                  <a:t>0</a:t>
                </a:r>
                <a:r>
                  <a:rPr lang="zh-CN" altLang="en-US" dirty="0" smtClean="0"/>
                  <a:t>（表示无解）。</a:t>
                </a:r>
                <a14:m>
                  <m:oMath xmlns:m="http://schemas.openxmlformats.org/officeDocument/2006/math">
                    <m:r>
                      <a:rPr lang="en-US" altLang="zh-CN" b="0" i="1" smtClean="0">
                        <a:latin typeface="Cambria Math" panose="02040503050406030204" pitchFamily="18" charset="0"/>
                      </a:rPr>
                      <m:t>1</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𝑛</m:t>
                    </m:r>
                    <m:r>
                      <a:rPr lang="en-US" altLang="zh-CN" b="0" i="1" smtClean="0">
                        <a:latin typeface="Cambria Math" panose="02040503050406030204" pitchFamily="18" charset="0"/>
                        <a:ea typeface="Cambria Math" panose="02040503050406030204" pitchFamily="18" charset="0"/>
                      </a:rPr>
                      <m:t>≤18, −10≤</m:t>
                    </m:r>
                    <m:r>
                      <a:rPr lang="en-US" altLang="zh-CN" b="0" i="1" smtClean="0">
                        <a:latin typeface="Cambria Math" panose="02040503050406030204" pitchFamily="18" charset="0"/>
                        <a:ea typeface="Cambria Math" panose="02040503050406030204" pitchFamily="18" charset="0"/>
                      </a:rPr>
                      <m:t>𝑆𝑖</m:t>
                    </m:r>
                    <m:r>
                      <a:rPr lang="en-US" altLang="zh-CN" b="0" i="1" smtClean="0">
                        <a:latin typeface="Cambria Math" panose="02040503050406030204" pitchFamily="18" charset="0"/>
                        <a:ea typeface="Cambria Math" panose="02040503050406030204" pitchFamily="18" charset="0"/>
                      </a:rPr>
                      <m:t>≤10</m:t>
                    </m:r>
                  </m:oMath>
                </a14:m>
                <a:r>
                  <a:rPr lang="zh-CN" altLang="en-US" dirty="0" smtClean="0"/>
                  <a:t>。</a:t>
                </a:r>
                <a:endParaRPr lang="zh-CN" altLang="en-US" dirty="0"/>
              </a:p>
            </p:txBody>
          </p:sp>
        </mc:Choice>
        <mc:Fallback xmlns="">
          <p:sp>
            <p:nvSpPr>
              <p:cNvPr id="6" name="文本框 5"/>
              <p:cNvSpPr txBox="1">
                <a:spLocks noRot="1" noChangeAspect="1" noMove="1" noResize="1" noEditPoints="1" noAdjustHandles="1" noChangeArrowheads="1" noChangeShapeType="1" noTextEdit="1"/>
              </p:cNvSpPr>
              <p:nvPr/>
            </p:nvSpPr>
            <p:spPr>
              <a:xfrm>
                <a:off x="534380" y="1628800"/>
                <a:ext cx="8075240" cy="875881"/>
              </a:xfrm>
              <a:prstGeom prst="rect">
                <a:avLst/>
              </a:prstGeom>
              <a:blipFill rotWithShape="0">
                <a:blip r:embed="rId2"/>
                <a:stretch>
                  <a:fillRect l="-680" r="-3474" b="-10417"/>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043744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3600" dirty="0"/>
              <a:t>例题</a:t>
            </a:r>
            <a:r>
              <a:rPr lang="en-US" altLang="zh-CN" sz="3600" dirty="0"/>
              <a:t>7-3</a:t>
            </a:r>
            <a:r>
              <a:rPr lang="zh-CN" altLang="en-US" sz="3600" dirty="0"/>
              <a:t>　分数</a:t>
            </a:r>
            <a:r>
              <a:rPr lang="zh-CN" altLang="en-US" sz="3600" dirty="0" smtClean="0"/>
              <a:t>拆分</a:t>
            </a:r>
            <a:r>
              <a:rPr lang="en-US" altLang="zh-CN" sz="3600" dirty="0" smtClean="0"/>
              <a:t/>
            </a:r>
            <a:br>
              <a:rPr lang="en-US" altLang="zh-CN" sz="3600" dirty="0" smtClean="0"/>
            </a:br>
            <a:r>
              <a:rPr lang="zh-CN" altLang="en-US" sz="3600" dirty="0" smtClean="0"/>
              <a:t>（</a:t>
            </a:r>
            <a:r>
              <a:rPr lang="en-US" altLang="zh-CN" sz="3600" dirty="0"/>
              <a:t>Fractions Again?!, </a:t>
            </a:r>
            <a:r>
              <a:rPr lang="en-US" altLang="zh-CN" sz="3600" dirty="0" err="1"/>
              <a:t>UVa</a:t>
            </a:r>
            <a:r>
              <a:rPr lang="en-US" altLang="zh-CN" sz="3600" dirty="0"/>
              <a:t> 10976</a:t>
            </a:r>
            <a:r>
              <a:rPr lang="zh-CN" altLang="en-US" sz="3600" dirty="0"/>
              <a:t>）</a:t>
            </a:r>
          </a:p>
        </p:txBody>
      </p:sp>
      <p:sp>
        <p:nvSpPr>
          <p:cNvPr id="4" name="内容占位符 3"/>
          <p:cNvSpPr>
            <a:spLocks noGrp="1"/>
          </p:cNvSpPr>
          <p:nvPr>
            <p:ph sz="half" idx="2"/>
          </p:nvPr>
        </p:nvSpPr>
        <p:spPr>
          <a:xfrm>
            <a:off x="1763688" y="2415007"/>
            <a:ext cx="1594520" cy="3345235"/>
          </a:xfrm>
        </p:spPr>
        <p:txBody>
          <a:bodyPr>
            <a:normAutofit/>
          </a:bodyPr>
          <a:lstStyle/>
          <a:p>
            <a:pPr marL="0" indent="0">
              <a:buNone/>
            </a:pPr>
            <a:r>
              <a:rPr lang="zh-CN" altLang="en-US" sz="1800" b="1" dirty="0" smtClean="0"/>
              <a:t>样例输入：</a:t>
            </a:r>
            <a:endParaRPr lang="en-US" altLang="zh-CN" sz="1800" b="1" dirty="0" smtClean="0"/>
          </a:p>
          <a:p>
            <a:pPr marL="0" indent="0">
              <a:buNone/>
            </a:pPr>
            <a:r>
              <a:rPr lang="en-US" altLang="zh-CN" sz="1800" dirty="0" smtClean="0"/>
              <a:t>2</a:t>
            </a:r>
          </a:p>
          <a:p>
            <a:pPr marL="0" indent="0">
              <a:buNone/>
            </a:pPr>
            <a:r>
              <a:rPr lang="en-US" altLang="zh-CN" sz="1800" dirty="0" smtClean="0"/>
              <a:t>12</a:t>
            </a:r>
            <a:endParaRPr lang="zh-CN" altLang="en-US" sz="1800" dirty="0"/>
          </a:p>
        </p:txBody>
      </p:sp>
      <p:sp>
        <p:nvSpPr>
          <p:cNvPr id="6" name="内容占位符 5"/>
          <p:cNvSpPr>
            <a:spLocks noGrp="1"/>
          </p:cNvSpPr>
          <p:nvPr>
            <p:ph sz="quarter" idx="4"/>
          </p:nvPr>
        </p:nvSpPr>
        <p:spPr>
          <a:xfrm>
            <a:off x="4645025" y="2415007"/>
            <a:ext cx="4041775" cy="4077073"/>
          </a:xfrm>
        </p:spPr>
        <p:txBody>
          <a:bodyPr/>
          <a:lstStyle/>
          <a:p>
            <a:pPr marL="0" indent="0">
              <a:buNone/>
            </a:pPr>
            <a:r>
              <a:rPr lang="zh-CN" altLang="en-US" sz="1800" b="1" dirty="0" smtClean="0"/>
              <a:t>样例输出：</a:t>
            </a:r>
            <a:endParaRPr lang="en-US" altLang="zh-CN" sz="1800" b="1" dirty="0" smtClean="0"/>
          </a:p>
          <a:p>
            <a:pPr marL="0" indent="0">
              <a:buNone/>
            </a:pPr>
            <a:r>
              <a:rPr lang="en-US" altLang="zh-CN" sz="1800" dirty="0" smtClean="0"/>
              <a:t>2</a:t>
            </a:r>
          </a:p>
          <a:p>
            <a:pPr marL="0" indent="0">
              <a:buNone/>
            </a:pPr>
            <a:r>
              <a:rPr lang="en-US" altLang="zh-CN" sz="1800" dirty="0" smtClean="0"/>
              <a:t>1/2 = 1/6 +1/3 </a:t>
            </a:r>
          </a:p>
          <a:p>
            <a:pPr marL="0" indent="0">
              <a:buNone/>
            </a:pPr>
            <a:r>
              <a:rPr lang="en-US" altLang="zh-CN" sz="1800" dirty="0" smtClean="0"/>
              <a:t>1/2 = 1/4 +1/4</a:t>
            </a:r>
          </a:p>
          <a:p>
            <a:pPr marL="0" indent="0">
              <a:buNone/>
            </a:pPr>
            <a:r>
              <a:rPr lang="en-US" altLang="zh-CN" sz="1800" dirty="0" smtClean="0"/>
              <a:t>8</a:t>
            </a:r>
          </a:p>
          <a:p>
            <a:pPr marL="0" indent="0">
              <a:buNone/>
            </a:pPr>
            <a:r>
              <a:rPr lang="en-US" altLang="zh-CN" sz="1800" dirty="0" smtClean="0"/>
              <a:t>1/12 = 1/156+1/13</a:t>
            </a:r>
          </a:p>
          <a:p>
            <a:pPr marL="0" indent="0">
              <a:buNone/>
            </a:pPr>
            <a:r>
              <a:rPr lang="en-US" altLang="zh-CN" sz="1800" dirty="0" smtClean="0"/>
              <a:t>1/12 = 1/84+1/14</a:t>
            </a:r>
          </a:p>
          <a:p>
            <a:pPr marL="0" indent="0">
              <a:buNone/>
            </a:pPr>
            <a:r>
              <a:rPr lang="en-US" altLang="zh-CN" sz="1800" dirty="0" smtClean="0"/>
              <a:t>1/12 = 1/60+1/15</a:t>
            </a:r>
          </a:p>
          <a:p>
            <a:pPr marL="0" indent="0">
              <a:buNone/>
            </a:pPr>
            <a:r>
              <a:rPr lang="en-US" altLang="zh-CN" sz="1800" dirty="0" smtClean="0"/>
              <a:t>1/12 = 1/48+1/16</a:t>
            </a:r>
          </a:p>
          <a:p>
            <a:pPr marL="0" indent="0">
              <a:buNone/>
            </a:pPr>
            <a:r>
              <a:rPr lang="en-US" altLang="zh-CN" sz="1800" dirty="0" smtClean="0"/>
              <a:t>1/12 = 1/30+1/20</a:t>
            </a:r>
          </a:p>
          <a:p>
            <a:pPr marL="0" indent="0">
              <a:buNone/>
            </a:pPr>
            <a:r>
              <a:rPr lang="en-US" altLang="zh-CN" sz="1800" dirty="0" smtClean="0"/>
              <a:t>1/12 = 1/28+1/21</a:t>
            </a:r>
          </a:p>
          <a:p>
            <a:pPr marL="0" indent="0">
              <a:buNone/>
            </a:pPr>
            <a:r>
              <a:rPr lang="en-US" altLang="zh-CN" sz="1800" dirty="0" smtClean="0"/>
              <a:t>1/12 = 1/24+1/24</a:t>
            </a:r>
          </a:p>
          <a:p>
            <a:pPr marL="0" indent="0">
              <a:buNone/>
            </a:pPr>
            <a:endParaRPr lang="en-US" altLang="zh-CN" dirty="0" smtClean="0"/>
          </a:p>
          <a:p>
            <a:pPr marL="0" indent="0">
              <a:buNone/>
            </a:pPr>
            <a:endParaRPr lang="zh-CN" altLang="en-US" dirty="0"/>
          </a:p>
        </p:txBody>
      </p:sp>
      <mc:AlternateContent xmlns:mc="http://schemas.openxmlformats.org/markup-compatibility/2006" xmlns:a14="http://schemas.microsoft.com/office/drawing/2010/main">
        <mc:Choice Requires="a14">
          <p:sp>
            <p:nvSpPr>
              <p:cNvPr id="7" name="文本框 6"/>
              <p:cNvSpPr txBox="1"/>
              <p:nvPr/>
            </p:nvSpPr>
            <p:spPr>
              <a:xfrm>
                <a:off x="1187624" y="1658367"/>
                <a:ext cx="8229600" cy="515910"/>
              </a:xfrm>
              <a:prstGeom prst="rect">
                <a:avLst/>
              </a:prstGeom>
              <a:noFill/>
            </p:spPr>
            <p:txBody>
              <a:bodyPr wrap="square" rtlCol="0">
                <a:spAutoFit/>
              </a:bodyPr>
              <a:lstStyle/>
              <a:p>
                <a:r>
                  <a:rPr lang="zh-CN" altLang="en-US" dirty="0" smtClean="0"/>
                  <a:t>输入正整数</a:t>
                </a:r>
                <a:r>
                  <a:rPr lang="en-US" altLang="zh-CN" dirty="0" smtClean="0"/>
                  <a:t>k</a:t>
                </a:r>
                <a:r>
                  <a:rPr lang="zh-CN" altLang="en-US" dirty="0" smtClean="0"/>
                  <a:t>，找到所有的正整数 </a:t>
                </a:r>
                <a14:m>
                  <m:oMath xmlns:m="http://schemas.openxmlformats.org/officeDocument/2006/math">
                    <m:r>
                      <a:rPr lang="en-US" altLang="zh-CN" b="0" i="1" smtClean="0">
                        <a:latin typeface="Cambria Math" panose="02040503050406030204" pitchFamily="18" charset="0"/>
                      </a:rPr>
                      <m:t>𝑥</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𝑦</m:t>
                    </m:r>
                  </m:oMath>
                </a14:m>
                <a:r>
                  <a:rPr lang="zh-CN" altLang="en-US" dirty="0" smtClean="0"/>
                  <a:t>，使得</a:t>
                </a:r>
                <a14:m>
                  <m:oMath xmlns:m="http://schemas.openxmlformats.org/officeDocument/2006/math">
                    <m:f>
                      <m:fPr>
                        <m:ctrlPr>
                          <a:rPr lang="en-US" altLang="zh-CN"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𝑘</m:t>
                        </m:r>
                      </m:den>
                    </m:f>
                    <m:r>
                      <a:rPr lang="en-US" altLang="zh-CN" b="0" i="1" smtClean="0">
                        <a:latin typeface="Cambria Math" panose="02040503050406030204" pitchFamily="18" charset="0"/>
                      </a:rPr>
                      <m:t>=</m:t>
                    </m:r>
                    <m:f>
                      <m:fPr>
                        <m:ctrlPr>
                          <a:rPr lang="en-US" altLang="zh-CN" b="0"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𝑥</m:t>
                        </m:r>
                      </m:den>
                    </m:f>
                    <m:r>
                      <a:rPr lang="en-US" altLang="zh-CN" b="0" i="1" smtClean="0">
                        <a:latin typeface="Cambria Math" panose="02040503050406030204" pitchFamily="18" charset="0"/>
                      </a:rPr>
                      <m:t>+</m:t>
                    </m:r>
                    <m:f>
                      <m:fPr>
                        <m:ctrlPr>
                          <a:rPr lang="en-US" altLang="zh-CN" b="0"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𝑦</m:t>
                        </m:r>
                      </m:den>
                    </m:f>
                    <m:r>
                      <a:rPr lang="en-US" altLang="zh-CN" b="0" i="0" smtClean="0">
                        <a:latin typeface="Cambria Math" panose="02040503050406030204" pitchFamily="18" charset="0"/>
                      </a:rPr>
                      <m:t> </m:t>
                    </m:r>
                  </m:oMath>
                </a14:m>
                <a:r>
                  <a:rPr lang="zh-CN" altLang="en-US" dirty="0" smtClean="0"/>
                  <a:t> 。</a:t>
                </a:r>
                <a:endParaRPr lang="zh-CN" altLang="en-US" dirty="0"/>
              </a:p>
            </p:txBody>
          </p:sp>
        </mc:Choice>
        <mc:Fallback xmlns="">
          <p:sp>
            <p:nvSpPr>
              <p:cNvPr id="7" name="文本框 6"/>
              <p:cNvSpPr txBox="1">
                <a:spLocks noRot="1" noChangeAspect="1" noMove="1" noResize="1" noEditPoints="1" noAdjustHandles="1" noChangeArrowheads="1" noChangeShapeType="1" noTextEdit="1"/>
              </p:cNvSpPr>
              <p:nvPr/>
            </p:nvSpPr>
            <p:spPr>
              <a:xfrm>
                <a:off x="1187624" y="1658367"/>
                <a:ext cx="8229600" cy="515910"/>
              </a:xfrm>
              <a:prstGeom prst="rect">
                <a:avLst/>
              </a:prstGeom>
              <a:blipFill rotWithShape="0">
                <a:blip r:embed="rId2"/>
                <a:stretch>
                  <a:fillRect l="-667" b="-2353"/>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812783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3600" dirty="0"/>
              <a:t>例题</a:t>
            </a:r>
            <a:r>
              <a:rPr lang="en-US" altLang="zh-CN" sz="3600" dirty="0"/>
              <a:t>7-3</a:t>
            </a:r>
            <a:r>
              <a:rPr lang="zh-CN" altLang="en-US" sz="3600" dirty="0"/>
              <a:t>　分数</a:t>
            </a:r>
            <a:r>
              <a:rPr lang="zh-CN" altLang="en-US" sz="3600" dirty="0" smtClean="0"/>
              <a:t>拆分</a:t>
            </a:r>
            <a:r>
              <a:rPr lang="en-US" altLang="zh-CN" sz="3600" dirty="0" smtClean="0"/>
              <a:t/>
            </a:r>
            <a:br>
              <a:rPr lang="en-US" altLang="zh-CN" sz="3600" dirty="0" smtClean="0"/>
            </a:br>
            <a:r>
              <a:rPr lang="zh-CN" altLang="en-US" sz="3600" dirty="0" smtClean="0"/>
              <a:t>（</a:t>
            </a:r>
            <a:r>
              <a:rPr lang="en-US" altLang="zh-CN" sz="3600" dirty="0"/>
              <a:t>Fractions Again?!, </a:t>
            </a:r>
            <a:r>
              <a:rPr lang="en-US" altLang="zh-CN" sz="3600" dirty="0" err="1"/>
              <a:t>UVa</a:t>
            </a:r>
            <a:r>
              <a:rPr lang="en-US" altLang="zh-CN" sz="3600" dirty="0"/>
              <a:t> 10976</a:t>
            </a:r>
            <a:r>
              <a:rPr lang="zh-CN" altLang="en-US" sz="3600" dirty="0"/>
              <a:t>）</a:t>
            </a:r>
          </a:p>
        </p:txBody>
      </p:sp>
      <mc:AlternateContent xmlns:mc="http://schemas.openxmlformats.org/markup-compatibility/2006" xmlns:a14="http://schemas.microsoft.com/office/drawing/2010/main">
        <mc:Choice Requires="a14">
          <p:sp>
            <p:nvSpPr>
              <p:cNvPr id="7" name="文本框 6"/>
              <p:cNvSpPr txBox="1"/>
              <p:nvPr/>
            </p:nvSpPr>
            <p:spPr>
              <a:xfrm>
                <a:off x="1317848" y="1761524"/>
                <a:ext cx="6249888" cy="515910"/>
              </a:xfrm>
              <a:prstGeom prst="rect">
                <a:avLst/>
              </a:prstGeom>
              <a:noFill/>
            </p:spPr>
            <p:txBody>
              <a:bodyPr wrap="square" rtlCol="0">
                <a:spAutoFit/>
              </a:bodyPr>
              <a:lstStyle/>
              <a:p>
                <a:r>
                  <a:rPr lang="zh-CN" altLang="en-US" dirty="0" smtClean="0"/>
                  <a:t>输入正整数</a:t>
                </a:r>
                <a:r>
                  <a:rPr lang="en-US" altLang="zh-CN" dirty="0" smtClean="0"/>
                  <a:t>k</a:t>
                </a:r>
                <a:r>
                  <a:rPr lang="zh-CN" altLang="en-US" dirty="0" smtClean="0"/>
                  <a:t>，找到所有的正整数 </a:t>
                </a:r>
                <a14:m>
                  <m:oMath xmlns:m="http://schemas.openxmlformats.org/officeDocument/2006/math">
                    <m:r>
                      <a:rPr lang="en-US" altLang="zh-CN" b="0" i="1" smtClean="0">
                        <a:latin typeface="Cambria Math" panose="02040503050406030204" pitchFamily="18" charset="0"/>
                      </a:rPr>
                      <m:t>𝑥</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𝑦</m:t>
                    </m:r>
                  </m:oMath>
                </a14:m>
                <a:r>
                  <a:rPr lang="zh-CN" altLang="en-US" dirty="0" smtClean="0"/>
                  <a:t>，使得</a:t>
                </a:r>
                <a14:m>
                  <m:oMath xmlns:m="http://schemas.openxmlformats.org/officeDocument/2006/math">
                    <m:f>
                      <m:fPr>
                        <m:ctrlPr>
                          <a:rPr lang="en-US" altLang="zh-CN"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𝑘</m:t>
                        </m:r>
                      </m:den>
                    </m:f>
                    <m:r>
                      <a:rPr lang="en-US" altLang="zh-CN" b="0" i="1" smtClean="0">
                        <a:latin typeface="Cambria Math" panose="02040503050406030204" pitchFamily="18" charset="0"/>
                      </a:rPr>
                      <m:t>=</m:t>
                    </m:r>
                    <m:f>
                      <m:fPr>
                        <m:ctrlPr>
                          <a:rPr lang="en-US" altLang="zh-CN" b="0"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𝑥</m:t>
                        </m:r>
                      </m:den>
                    </m:f>
                    <m:r>
                      <a:rPr lang="en-US" altLang="zh-CN" b="0" i="1" smtClean="0">
                        <a:latin typeface="Cambria Math" panose="02040503050406030204" pitchFamily="18" charset="0"/>
                      </a:rPr>
                      <m:t>+</m:t>
                    </m:r>
                    <m:f>
                      <m:fPr>
                        <m:ctrlPr>
                          <a:rPr lang="en-US" altLang="zh-CN" b="0"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𝑦</m:t>
                        </m:r>
                      </m:den>
                    </m:f>
                    <m:r>
                      <a:rPr lang="en-US" altLang="zh-CN" b="0" i="0" smtClean="0">
                        <a:latin typeface="Cambria Math" panose="02040503050406030204" pitchFamily="18" charset="0"/>
                      </a:rPr>
                      <m:t> </m:t>
                    </m:r>
                  </m:oMath>
                </a14:m>
                <a:r>
                  <a:rPr lang="zh-CN" altLang="en-US" dirty="0" smtClean="0"/>
                  <a:t> 。</a:t>
                </a:r>
                <a:endParaRPr lang="zh-CN" altLang="en-US" dirty="0"/>
              </a:p>
            </p:txBody>
          </p:sp>
        </mc:Choice>
        <mc:Fallback xmlns="">
          <p:sp>
            <p:nvSpPr>
              <p:cNvPr id="7" name="文本框 6"/>
              <p:cNvSpPr txBox="1">
                <a:spLocks noRot="1" noChangeAspect="1" noMove="1" noResize="1" noEditPoints="1" noAdjustHandles="1" noChangeArrowheads="1" noChangeShapeType="1" noTextEdit="1"/>
              </p:cNvSpPr>
              <p:nvPr/>
            </p:nvSpPr>
            <p:spPr>
              <a:xfrm>
                <a:off x="1317848" y="1761524"/>
                <a:ext cx="6249888" cy="515910"/>
              </a:xfrm>
              <a:prstGeom prst="rect">
                <a:avLst/>
              </a:prstGeom>
              <a:blipFill rotWithShape="0">
                <a:blip r:embed="rId2"/>
                <a:stretch>
                  <a:fillRect l="-780" b="-117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8" name="文本框 7"/>
              <p:cNvSpPr txBox="1"/>
              <p:nvPr/>
            </p:nvSpPr>
            <p:spPr>
              <a:xfrm>
                <a:off x="914400" y="2621320"/>
                <a:ext cx="7056784" cy="3220690"/>
              </a:xfrm>
              <a:prstGeom prst="rect">
                <a:avLst/>
              </a:prstGeom>
              <a:noFill/>
            </p:spPr>
            <p:txBody>
              <a:bodyPr wrap="square" rtlCol="0">
                <a:spAutoFit/>
              </a:bodyPr>
              <a:lstStyle/>
              <a:p>
                <a:pPr>
                  <a:lnSpc>
                    <a:spcPct val="150000"/>
                  </a:lnSpc>
                </a:pPr>
                <a:r>
                  <a:rPr lang="en-US" altLang="zh-CN" dirty="0" smtClean="0">
                    <a:latin typeface="Arial Unicode MS" panose="020B0604020202020204" pitchFamily="34" charset="-122"/>
                    <a:ea typeface="Arial Unicode MS" panose="020B0604020202020204" pitchFamily="34" charset="-122"/>
                    <a:cs typeface="Arial Unicode MS" panose="020B0604020202020204" pitchFamily="34" charset="-122"/>
                  </a:rPr>
                  <a:t>【</a:t>
                </a:r>
                <a:r>
                  <a:rPr lang="zh-CN" altLang="en-US" dirty="0">
                    <a:latin typeface="Arial Unicode MS" panose="020B0604020202020204" pitchFamily="34" charset="-122"/>
                    <a:ea typeface="Arial Unicode MS" panose="020B0604020202020204" pitchFamily="34" charset="-122"/>
                    <a:cs typeface="Arial Unicode MS" panose="020B0604020202020204" pitchFamily="34" charset="-122"/>
                  </a:rPr>
                  <a:t>分析</a:t>
                </a:r>
                <a:r>
                  <a:rPr lang="en-US" altLang="zh-CN" dirty="0">
                    <a:latin typeface="Arial Unicode MS" panose="020B0604020202020204" pitchFamily="34" charset="-122"/>
                    <a:ea typeface="Arial Unicode MS" panose="020B0604020202020204" pitchFamily="34" charset="-122"/>
                    <a:cs typeface="Arial Unicode MS" panose="020B0604020202020204" pitchFamily="34" charset="-122"/>
                  </a:rPr>
                  <a:t>】</a:t>
                </a:r>
              </a:p>
              <a:p>
                <a:pPr indent="457200">
                  <a:lnSpc>
                    <a:spcPct val="150000"/>
                  </a:lnSpc>
                </a:pPr>
                <a:r>
                  <a:rPr lang="zh-CN" altLang="en-US" dirty="0" smtClean="0">
                    <a:latin typeface="Times New Roman" panose="02020603050405020304" pitchFamily="18" charset="0"/>
                    <a:cs typeface="Times New Roman" panose="02020603050405020304" pitchFamily="18" charset="0"/>
                  </a:rPr>
                  <a:t>既然要求找出所有的</a:t>
                </a:r>
                <a:r>
                  <a:rPr lang="en-US" altLang="zh-CN" dirty="0" smtClean="0">
                    <a:latin typeface="Times New Roman" panose="02020603050405020304" pitchFamily="18" charset="0"/>
                    <a:cs typeface="Times New Roman" panose="02020603050405020304" pitchFamily="18" charset="0"/>
                  </a:rPr>
                  <a:t>x</a:t>
                </a:r>
                <a:r>
                  <a:rPr lang="zh-CN" altLang="en-US" dirty="0" smtClean="0">
                    <a:latin typeface="Times New Roman" panose="02020603050405020304" pitchFamily="18" charset="0"/>
                    <a:cs typeface="Times New Roman" panose="02020603050405020304" pitchFamily="18" charset="0"/>
                  </a:rPr>
                  <a:t>、</a:t>
                </a:r>
                <a:r>
                  <a:rPr lang="en-US" altLang="zh-CN" dirty="0" smtClean="0">
                    <a:latin typeface="Times New Roman" panose="02020603050405020304" pitchFamily="18" charset="0"/>
                    <a:cs typeface="Times New Roman" panose="02020603050405020304" pitchFamily="18" charset="0"/>
                  </a:rPr>
                  <a:t>y</a:t>
                </a:r>
                <a:r>
                  <a:rPr lang="zh-CN" altLang="en-US" dirty="0" smtClean="0">
                    <a:latin typeface="Times New Roman" panose="02020603050405020304" pitchFamily="18" charset="0"/>
                    <a:cs typeface="Times New Roman" panose="02020603050405020304" pitchFamily="18" charset="0"/>
                  </a:rPr>
                  <a:t>，枚举对象自然就是</a:t>
                </a:r>
                <a:r>
                  <a:rPr lang="en-US" altLang="zh-CN" dirty="0">
                    <a:latin typeface="Times New Roman" panose="02020603050405020304" pitchFamily="18" charset="0"/>
                    <a:cs typeface="Times New Roman" panose="02020603050405020304" pitchFamily="18" charset="0"/>
                  </a:rPr>
                  <a:t>x</a:t>
                </a:r>
                <a:r>
                  <a:rPr lang="zh-CN" altLang="en-US" dirty="0">
                    <a:latin typeface="Times New Roman" panose="02020603050405020304" pitchFamily="18" charset="0"/>
                    <a:cs typeface="Times New Roman" panose="02020603050405020304" pitchFamily="18" charset="0"/>
                  </a:rPr>
                  <a:t>、</a:t>
                </a:r>
                <a:r>
                  <a:rPr lang="en-US" altLang="zh-CN" dirty="0" smtClean="0">
                    <a:latin typeface="Times New Roman" panose="02020603050405020304" pitchFamily="18" charset="0"/>
                    <a:cs typeface="Times New Roman" panose="02020603050405020304" pitchFamily="18" charset="0"/>
                  </a:rPr>
                  <a:t>y</a:t>
                </a:r>
                <a:r>
                  <a:rPr lang="zh-CN" altLang="en-US" dirty="0" smtClean="0">
                    <a:latin typeface="Times New Roman" panose="02020603050405020304" pitchFamily="18" charset="0"/>
                    <a:cs typeface="Times New Roman" panose="02020603050405020304" pitchFamily="18" charset="0"/>
                  </a:rPr>
                  <a:t>了。可问题在于，枚举的范围如何？</a:t>
                </a:r>
                <a:endParaRPr lang="en-US" altLang="zh-CN" dirty="0" smtClean="0">
                  <a:latin typeface="Times New Roman" panose="02020603050405020304" pitchFamily="18" charset="0"/>
                  <a:cs typeface="Times New Roman" panose="02020603050405020304" pitchFamily="18" charset="0"/>
                </a:endParaRPr>
              </a:p>
              <a:p>
                <a:pPr indent="457200">
                  <a:lnSpc>
                    <a:spcPct val="150000"/>
                  </a:lnSpc>
                </a:pPr>
                <a:r>
                  <a:rPr lang="zh-CN" altLang="en-US" dirty="0" smtClean="0">
                    <a:latin typeface="Times New Roman" panose="02020603050405020304" pitchFamily="18" charset="0"/>
                    <a:cs typeface="Times New Roman" panose="02020603050405020304" pitchFamily="18" charset="0"/>
                  </a:rPr>
                  <a:t>从</a:t>
                </a:r>
                <a:r>
                  <a:rPr lang="en-US" altLang="zh-CN" dirty="0" smtClean="0">
                    <a:latin typeface="Times New Roman" panose="02020603050405020304" pitchFamily="18" charset="0"/>
                    <a:cs typeface="Times New Roman" panose="02020603050405020304" pitchFamily="18" charset="0"/>
                  </a:rPr>
                  <a:t>1/12 = 1/156 + 1/13 </a:t>
                </a:r>
                <a:r>
                  <a:rPr lang="zh-CN" altLang="en-US" dirty="0" smtClean="0">
                    <a:latin typeface="Times New Roman" panose="02020603050405020304" pitchFamily="18" charset="0"/>
                    <a:cs typeface="Times New Roman" panose="02020603050405020304" pitchFamily="18" charset="0"/>
                  </a:rPr>
                  <a:t>可以看出，</a:t>
                </a:r>
                <a:r>
                  <a:rPr lang="en-US" altLang="zh-CN" dirty="0" smtClean="0">
                    <a:latin typeface="Times New Roman" panose="02020603050405020304" pitchFamily="18" charset="0"/>
                    <a:cs typeface="Times New Roman" panose="02020603050405020304" pitchFamily="18" charset="0"/>
                  </a:rPr>
                  <a:t>x</a:t>
                </a:r>
                <a:r>
                  <a:rPr lang="zh-CN" altLang="en-US" dirty="0" smtClean="0">
                    <a:latin typeface="Times New Roman" panose="02020603050405020304" pitchFamily="18" charset="0"/>
                    <a:cs typeface="Times New Roman" panose="02020603050405020304" pitchFamily="18" charset="0"/>
                  </a:rPr>
                  <a:t>可以比</a:t>
                </a:r>
                <a:r>
                  <a:rPr lang="en-US" altLang="zh-CN" dirty="0" smtClean="0">
                    <a:latin typeface="Times New Roman" panose="02020603050405020304" pitchFamily="18" charset="0"/>
                    <a:cs typeface="Times New Roman" panose="02020603050405020304" pitchFamily="18" charset="0"/>
                  </a:rPr>
                  <a:t>y</a:t>
                </a:r>
                <a:r>
                  <a:rPr lang="zh-CN" altLang="en-US" dirty="0" smtClean="0">
                    <a:latin typeface="Times New Roman" panose="02020603050405020304" pitchFamily="18" charset="0"/>
                    <a:cs typeface="Times New Roman" panose="02020603050405020304" pitchFamily="18" charset="0"/>
                  </a:rPr>
                  <a:t>大很多。难道要无休止的枚举下去？</a:t>
                </a:r>
                <a:endParaRPr lang="en-US" altLang="zh-CN" dirty="0" smtClean="0">
                  <a:latin typeface="Times New Roman" panose="02020603050405020304" pitchFamily="18" charset="0"/>
                  <a:cs typeface="Times New Roman" panose="02020603050405020304" pitchFamily="18" charset="0"/>
                </a:endParaRPr>
              </a:p>
              <a:p>
                <a:pPr indent="457200">
                  <a:lnSpc>
                    <a:spcPct val="150000"/>
                  </a:lnSpc>
                </a:pPr>
                <a:r>
                  <a:rPr lang="zh-CN" altLang="en-US" dirty="0" smtClean="0">
                    <a:latin typeface="Times New Roman" panose="02020603050405020304" pitchFamily="18" charset="0"/>
                    <a:cs typeface="Times New Roman" panose="02020603050405020304" pitchFamily="18" charset="0"/>
                  </a:rPr>
                  <a:t>当然不是。由于</a:t>
                </a:r>
                <a14:m>
                  <m:oMath xmlns:m="http://schemas.openxmlformats.org/officeDocument/2006/math">
                    <m:r>
                      <a:rPr lang="en-US" altLang="zh-CN" b="0" i="1" smtClean="0">
                        <a:latin typeface="Cambria Math" panose="02040503050406030204" pitchFamily="18" charset="0"/>
                      </a:rPr>
                      <m:t>𝑥</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𝑦</m:t>
                    </m:r>
                  </m:oMath>
                </a14:m>
                <a:r>
                  <a:rPr lang="zh-CN" altLang="en-US" dirty="0" smtClean="0">
                    <a:latin typeface="Times New Roman" panose="02020603050405020304" pitchFamily="18" charset="0"/>
                    <a:cs typeface="Times New Roman" panose="02020603050405020304" pitchFamily="18" charset="0"/>
                  </a:rPr>
                  <a:t>，有</a:t>
                </a:r>
                <a14:m>
                  <m:oMath xmlns:m="http://schemas.openxmlformats.org/officeDocument/2006/math">
                    <m:f>
                      <m:fPr>
                        <m:ctrlPr>
                          <a:rPr lang="en-US" altLang="zh-CN"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𝑘</m:t>
                        </m:r>
                      </m:den>
                    </m:f>
                    <m:r>
                      <a:rPr lang="en-US" altLang="zh-CN" b="0" i="1" smtClean="0">
                        <a:latin typeface="Cambria Math" panose="02040503050406030204" pitchFamily="18" charset="0"/>
                      </a:rPr>
                      <m:t>−</m:t>
                    </m:r>
                    <m:f>
                      <m:fPr>
                        <m:ctrlPr>
                          <a:rPr lang="en-US" altLang="zh-CN" b="0" i="1" smtClean="0">
                            <a:latin typeface="Cambria Math"/>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𝑦</m:t>
                        </m:r>
                      </m:den>
                    </m:f>
                    <m:r>
                      <a:rPr lang="en-US" altLang="zh-CN" b="0" i="1" smtClean="0">
                        <a:latin typeface="Cambria Math" panose="02040503050406030204" pitchFamily="18" charset="0"/>
                        <a:ea typeface="Cambria Math" panose="02040503050406030204" pitchFamily="18" charset="0"/>
                      </a:rPr>
                      <m:t>≤</m:t>
                    </m:r>
                    <m:f>
                      <m:fPr>
                        <m:ctrlPr>
                          <a:rPr lang="en-US" altLang="zh-CN" b="0" i="1" smtClean="0">
                            <a:latin typeface="Cambria Math"/>
                            <a:ea typeface="Cambria Math" panose="02040503050406030204" pitchFamily="18" charset="0"/>
                          </a:rPr>
                        </m:ctrlPr>
                      </m:fPr>
                      <m:num>
                        <m:r>
                          <a:rPr lang="en-US" altLang="zh-CN" b="0" i="1" smtClean="0">
                            <a:latin typeface="Cambria Math" panose="02040503050406030204" pitchFamily="18" charset="0"/>
                            <a:ea typeface="Cambria Math" panose="02040503050406030204" pitchFamily="18" charset="0"/>
                          </a:rPr>
                          <m:t>1</m:t>
                        </m:r>
                      </m:num>
                      <m:den>
                        <m:r>
                          <a:rPr lang="en-US" altLang="zh-CN" b="0" i="1" smtClean="0">
                            <a:latin typeface="Cambria Math" panose="02040503050406030204" pitchFamily="18" charset="0"/>
                            <a:ea typeface="Cambria Math" panose="02040503050406030204" pitchFamily="18" charset="0"/>
                          </a:rPr>
                          <m:t>𝑦</m:t>
                        </m:r>
                      </m:den>
                    </m:f>
                  </m:oMath>
                </a14:m>
                <a:r>
                  <a:rPr lang="zh-CN" altLang="en-US" dirty="0" smtClean="0">
                    <a:latin typeface="Times New Roman" panose="02020603050405020304" pitchFamily="18" charset="0"/>
                    <a:cs typeface="Times New Roman" panose="02020603050405020304" pitchFamily="18" charset="0"/>
                  </a:rPr>
                  <a:t>，即</a:t>
                </a:r>
                <a14:m>
                  <m:oMath xmlns:m="http://schemas.openxmlformats.org/officeDocument/2006/math">
                    <m:r>
                      <a:rPr lang="en-US" altLang="zh-CN" b="0" i="1" smtClean="0">
                        <a:latin typeface="Cambria Math" panose="02040503050406030204" pitchFamily="18" charset="0"/>
                      </a:rPr>
                      <m:t>𝑦</m:t>
                    </m:r>
                    <m:r>
                      <a:rPr lang="en-US" altLang="zh-CN" b="0" i="1" smtClean="0">
                        <a:latin typeface="Cambria Math" panose="02040503050406030204" pitchFamily="18" charset="0"/>
                        <a:ea typeface="Cambria Math" panose="02040503050406030204" pitchFamily="18" charset="0"/>
                      </a:rPr>
                      <m:t>≤2</m:t>
                    </m:r>
                    <m:r>
                      <a:rPr lang="en-US" altLang="zh-CN" b="0" i="1" smtClean="0">
                        <a:latin typeface="Cambria Math" panose="02040503050406030204" pitchFamily="18" charset="0"/>
                        <a:ea typeface="Cambria Math" panose="02040503050406030204" pitchFamily="18" charset="0"/>
                      </a:rPr>
                      <m:t>𝑘</m:t>
                    </m:r>
                  </m:oMath>
                </a14:m>
                <a:r>
                  <a:rPr lang="zh-CN" altLang="en-US" dirty="0" smtClean="0">
                    <a:latin typeface="Times New Roman" panose="02020603050405020304" pitchFamily="18" charset="0"/>
                    <a:cs typeface="Times New Roman" panose="02020603050405020304" pitchFamily="18" charset="0"/>
                  </a:rPr>
                  <a:t>。这样，只需要在</a:t>
                </a:r>
                <a:r>
                  <a:rPr lang="en-US" altLang="zh-CN" dirty="0" smtClean="0">
                    <a:latin typeface="Times New Roman" panose="02020603050405020304" pitchFamily="18" charset="0"/>
                    <a:cs typeface="Times New Roman" panose="02020603050405020304" pitchFamily="18" charset="0"/>
                  </a:rPr>
                  <a:t>2k</a:t>
                </a:r>
                <a:r>
                  <a:rPr lang="zh-CN" altLang="en-US" dirty="0" smtClean="0">
                    <a:latin typeface="Times New Roman" panose="02020603050405020304" pitchFamily="18" charset="0"/>
                    <a:cs typeface="Times New Roman" panose="02020603050405020304" pitchFamily="18" charset="0"/>
                  </a:rPr>
                  <a:t>范围内枚举</a:t>
                </a:r>
                <a:r>
                  <a:rPr lang="en-US" altLang="zh-CN" dirty="0" smtClean="0">
                    <a:latin typeface="Times New Roman" panose="02020603050405020304" pitchFamily="18" charset="0"/>
                    <a:cs typeface="Times New Roman" panose="02020603050405020304" pitchFamily="18" charset="0"/>
                  </a:rPr>
                  <a:t>y</a:t>
                </a:r>
                <a:r>
                  <a:rPr lang="zh-CN" altLang="en-US" dirty="0" smtClean="0">
                    <a:latin typeface="Times New Roman" panose="02020603050405020304" pitchFamily="18" charset="0"/>
                    <a:cs typeface="Times New Roman" panose="02020603050405020304" pitchFamily="18" charset="0"/>
                  </a:rPr>
                  <a:t>，然后根据</a:t>
                </a:r>
                <a:r>
                  <a:rPr lang="en-US" altLang="zh-CN" dirty="0" smtClean="0">
                    <a:latin typeface="Times New Roman" panose="02020603050405020304" pitchFamily="18" charset="0"/>
                    <a:cs typeface="Times New Roman" panose="02020603050405020304" pitchFamily="18" charset="0"/>
                  </a:rPr>
                  <a:t>y</a:t>
                </a:r>
                <a:r>
                  <a:rPr lang="zh-CN" altLang="en-US" dirty="0" smtClean="0">
                    <a:latin typeface="Times New Roman" panose="02020603050405020304" pitchFamily="18" charset="0"/>
                    <a:cs typeface="Times New Roman" panose="02020603050405020304" pitchFamily="18" charset="0"/>
                  </a:rPr>
                  <a:t>尝试计算出</a:t>
                </a:r>
                <a:r>
                  <a:rPr lang="en-US" altLang="zh-CN" dirty="0" smtClean="0">
                    <a:latin typeface="Times New Roman" panose="02020603050405020304" pitchFamily="18" charset="0"/>
                    <a:cs typeface="Times New Roman" panose="02020603050405020304" pitchFamily="18" charset="0"/>
                  </a:rPr>
                  <a:t>x</a:t>
                </a:r>
                <a:r>
                  <a:rPr lang="zh-CN" altLang="en-US" dirty="0" smtClean="0">
                    <a:latin typeface="Times New Roman" panose="02020603050405020304" pitchFamily="18" charset="0"/>
                    <a:cs typeface="Times New Roman" panose="02020603050405020304" pitchFamily="18" charset="0"/>
                  </a:rPr>
                  <a:t>即可。</a:t>
                </a:r>
                <a:endParaRPr lang="zh-CN" altLang="en-US" dirty="0">
                  <a:latin typeface="Times New Roman" panose="02020603050405020304" pitchFamily="18" charset="0"/>
                  <a:cs typeface="Times New Roman" panose="02020603050405020304" pitchFamily="18" charset="0"/>
                </a:endParaRPr>
              </a:p>
            </p:txBody>
          </p:sp>
        </mc:Choice>
        <mc:Fallback xmlns="">
          <p:sp>
            <p:nvSpPr>
              <p:cNvPr id="8" name="文本框 7"/>
              <p:cNvSpPr txBox="1">
                <a:spLocks noRot="1" noChangeAspect="1" noMove="1" noResize="1" noEditPoints="1" noAdjustHandles="1" noChangeArrowheads="1" noChangeShapeType="1" noTextEdit="1"/>
              </p:cNvSpPr>
              <p:nvPr/>
            </p:nvSpPr>
            <p:spPr>
              <a:xfrm>
                <a:off x="914400" y="2621320"/>
                <a:ext cx="7056784" cy="3220690"/>
              </a:xfrm>
              <a:prstGeom prst="rect">
                <a:avLst/>
              </a:prstGeom>
              <a:blipFill rotWithShape="0">
                <a:blip r:embed="rId3"/>
                <a:stretch>
                  <a:fillRect l="-691" r="-691" b="-56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351568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t>7.2 </a:t>
            </a:r>
            <a:r>
              <a:rPr lang="zh-CN" altLang="en-US" dirty="0" smtClean="0"/>
              <a:t>枚举</a:t>
            </a:r>
            <a:r>
              <a:rPr lang="zh-CN" altLang="en-US" dirty="0"/>
              <a:t>排列 </a:t>
            </a:r>
          </a:p>
        </p:txBody>
      </p:sp>
      <p:sp>
        <p:nvSpPr>
          <p:cNvPr id="3" name="内容占位符 2"/>
          <p:cNvSpPr>
            <a:spLocks noGrp="1"/>
          </p:cNvSpPr>
          <p:nvPr>
            <p:ph idx="1"/>
          </p:nvPr>
        </p:nvSpPr>
        <p:spPr>
          <a:xfrm>
            <a:off x="806217" y="1916832"/>
            <a:ext cx="7848872" cy="2448272"/>
          </a:xfrm>
        </p:spPr>
        <p:txBody>
          <a:bodyPr>
            <a:normAutofit/>
          </a:bodyPr>
          <a:lstStyle/>
          <a:p>
            <a:pPr indent="457200">
              <a:lnSpc>
                <a:spcPct val="150000"/>
              </a:lnSpc>
            </a:pPr>
            <a:r>
              <a:rPr lang="zh-CN" altLang="en-US" sz="1800" dirty="0" smtClean="0"/>
              <a:t>有没有想过如何打印所有排列呢？输入整数</a:t>
            </a:r>
            <a:r>
              <a:rPr lang="en-US" altLang="zh-CN" sz="1800" dirty="0" smtClean="0"/>
              <a:t>n</a:t>
            </a:r>
            <a:r>
              <a:rPr lang="zh-CN" altLang="en-US" sz="1800" dirty="0" smtClean="0"/>
              <a:t>，按照字典顺序从小到大的顺序输出前</a:t>
            </a:r>
            <a:r>
              <a:rPr lang="en-US" altLang="zh-CN" sz="1800" dirty="0" smtClean="0"/>
              <a:t>n</a:t>
            </a:r>
            <a:r>
              <a:rPr lang="zh-CN" altLang="en-US" sz="1800" dirty="0" smtClean="0"/>
              <a:t>个数的所有排列。前面讲过，前两个序列的字典序大小关系等价于从头开始第一个不相同位置处的大小关系。例如，</a:t>
            </a:r>
            <a:r>
              <a:rPr lang="en-US" altLang="zh-CN" sz="1800" dirty="0" smtClean="0"/>
              <a:t>(1,3,2) &lt; (2,1,3)</a:t>
            </a:r>
            <a:r>
              <a:rPr lang="zh-CN" altLang="en-US" sz="1800" dirty="0" smtClean="0"/>
              <a:t>，字典序最小的排列是</a:t>
            </a:r>
            <a:r>
              <a:rPr lang="en-US" altLang="zh-CN" sz="1800" dirty="0" smtClean="0"/>
              <a:t>(1,2,3,4, … , n)</a:t>
            </a:r>
            <a:r>
              <a:rPr lang="zh-CN" altLang="en-US" sz="1800" dirty="0" smtClean="0"/>
              <a:t>，最大排列是</a:t>
            </a:r>
            <a:r>
              <a:rPr lang="en-US" altLang="zh-CN" sz="1800" dirty="0" smtClean="0"/>
              <a:t>(n, n-1, n-2, … , 1)</a:t>
            </a:r>
            <a:r>
              <a:rPr lang="zh-CN" altLang="en-US" sz="1800" dirty="0" smtClean="0"/>
              <a:t>。</a:t>
            </a:r>
            <a:r>
              <a:rPr lang="en-US" altLang="zh-CN" sz="1800" dirty="0" smtClean="0"/>
              <a:t>n = 3</a:t>
            </a:r>
            <a:r>
              <a:rPr lang="zh-CN" altLang="en-US" sz="1800" dirty="0" smtClean="0"/>
              <a:t>时，所有排列的排序结果是</a:t>
            </a:r>
            <a:r>
              <a:rPr lang="en-US" altLang="zh-CN" sz="1800" dirty="0" smtClean="0"/>
              <a:t>(1,2,3)</a:t>
            </a:r>
            <a:r>
              <a:rPr lang="zh-CN" altLang="en-US" sz="1800" dirty="0" smtClean="0"/>
              <a:t>、</a:t>
            </a:r>
            <a:r>
              <a:rPr lang="en-US" altLang="zh-CN" sz="1800" dirty="0" smtClean="0"/>
              <a:t>(1,3.2)</a:t>
            </a:r>
            <a:r>
              <a:rPr lang="zh-CN" altLang="en-US" sz="1800" dirty="0" smtClean="0"/>
              <a:t>、</a:t>
            </a:r>
            <a:r>
              <a:rPr lang="en-US" altLang="zh-CN" sz="1800" dirty="0" smtClean="0"/>
              <a:t>(2,1,3)</a:t>
            </a:r>
            <a:r>
              <a:rPr lang="zh-CN" altLang="en-US" sz="1800" dirty="0" smtClean="0"/>
              <a:t>、</a:t>
            </a:r>
            <a:r>
              <a:rPr lang="en-US" altLang="zh-CN" sz="1800" dirty="0" smtClean="0"/>
              <a:t>(2,3,1)</a:t>
            </a:r>
            <a:r>
              <a:rPr lang="zh-CN" altLang="en-US" sz="1800" dirty="0" smtClean="0"/>
              <a:t>、</a:t>
            </a:r>
            <a:r>
              <a:rPr lang="en-US" altLang="zh-CN" sz="1800" dirty="0" smtClean="0"/>
              <a:t>(3,1,2)</a:t>
            </a:r>
            <a:r>
              <a:rPr lang="zh-CN" altLang="en-US" sz="1800" dirty="0" smtClean="0"/>
              <a:t>、</a:t>
            </a:r>
            <a:r>
              <a:rPr lang="en-US" altLang="zh-CN" sz="1800" dirty="0" smtClean="0"/>
              <a:t>(3,2,1)</a:t>
            </a:r>
            <a:r>
              <a:rPr lang="zh-CN" altLang="en-US" sz="1800" dirty="0" smtClean="0"/>
              <a:t>。</a:t>
            </a:r>
            <a:endParaRPr lang="zh-CN" altLang="en-US" sz="1800" dirty="0"/>
          </a:p>
        </p:txBody>
      </p:sp>
    </p:spTree>
    <p:extLst>
      <p:ext uri="{BB962C8B-B14F-4D97-AF65-F5344CB8AC3E}">
        <p14:creationId xmlns:p14="http://schemas.microsoft.com/office/powerpoint/2010/main" val="2402716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1549432"/>
            <a:ext cx="2880319" cy="379623"/>
          </a:xfrm>
        </p:spPr>
        <p:txBody>
          <a:bodyPr>
            <a:normAutofit/>
          </a:bodyPr>
          <a:lstStyle/>
          <a:p>
            <a:r>
              <a:rPr lang="en-US" altLang="zh-CN" sz="1800" dirty="0">
                <a:latin typeface="Times New Roman" panose="02020603050405020304" pitchFamily="18" charset="0"/>
                <a:cs typeface="Times New Roman" panose="02020603050405020304" pitchFamily="18" charset="0"/>
              </a:rPr>
              <a:t>7.2.1 </a:t>
            </a:r>
            <a:r>
              <a:rPr lang="zh-CN" altLang="en-US" sz="1800" dirty="0">
                <a:latin typeface="Times New Roman" panose="02020603050405020304" pitchFamily="18" charset="0"/>
                <a:cs typeface="Times New Roman" panose="02020603050405020304" pitchFamily="18" charset="0"/>
              </a:rPr>
              <a:t>生成</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a:t>
            </a:r>
            <a:r>
              <a:rPr lang="en-US" altLang="zh-CN" sz="1800" dirty="0">
                <a:latin typeface="Times New Roman" panose="02020603050405020304" pitchFamily="18" charset="0"/>
                <a:cs typeface="Times New Roman" panose="02020603050405020304" pitchFamily="18" charset="0"/>
              </a:rPr>
              <a:t>n</a:t>
            </a:r>
            <a:r>
              <a:rPr lang="zh-CN" altLang="en-US" sz="1800" dirty="0">
                <a:latin typeface="Times New Roman" panose="02020603050405020304" pitchFamily="18" charset="0"/>
                <a:cs typeface="Times New Roman" panose="02020603050405020304" pitchFamily="18" charset="0"/>
              </a:rPr>
              <a:t>的排列 </a:t>
            </a:r>
            <a:endParaRPr lang="en-US" altLang="zh-CN" sz="1800"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520462" y="1943390"/>
            <a:ext cx="8229600" cy="4104456"/>
          </a:xfrm>
        </p:spPr>
        <p:txBody>
          <a:bodyPr>
            <a:normAutofit/>
          </a:bodyPr>
          <a:lstStyle/>
          <a:p>
            <a:pPr indent="457200">
              <a:lnSpc>
                <a:spcPct val="150000"/>
              </a:lnSpc>
            </a:pPr>
            <a:r>
              <a:rPr lang="zh-CN" altLang="en-US" sz="1800" dirty="0">
                <a:latin typeface="Times New Roman" panose="02020603050405020304" pitchFamily="18" charset="0"/>
                <a:cs typeface="Times New Roman" panose="02020603050405020304" pitchFamily="18" charset="0"/>
              </a:rPr>
              <a:t>我们尝试用递归的思想解决：先输出所有以</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开头的排列（这一步是递归调用），</a:t>
            </a:r>
            <a:r>
              <a:rPr lang="zh-CN" altLang="en-US" sz="1800" dirty="0" smtClean="0">
                <a:latin typeface="Times New Roman" panose="02020603050405020304" pitchFamily="18" charset="0"/>
                <a:cs typeface="Times New Roman" panose="02020603050405020304" pitchFamily="18" charset="0"/>
              </a:rPr>
              <a:t>然后输出</a:t>
            </a:r>
            <a:r>
              <a:rPr lang="zh-CN" altLang="en-US" sz="1800" dirty="0">
                <a:latin typeface="Times New Roman" panose="02020603050405020304" pitchFamily="18" charset="0"/>
                <a:cs typeface="Times New Roman" panose="02020603050405020304" pitchFamily="18" charset="0"/>
              </a:rPr>
              <a:t>以</a:t>
            </a:r>
            <a:r>
              <a:rPr lang="en-US" altLang="zh-CN" sz="1800" dirty="0">
                <a:latin typeface="Times New Roman" panose="02020603050405020304" pitchFamily="18" charset="0"/>
                <a:cs typeface="Times New Roman" panose="02020603050405020304" pitchFamily="18" charset="0"/>
              </a:rPr>
              <a:t>2</a:t>
            </a:r>
            <a:r>
              <a:rPr lang="zh-CN" altLang="en-US" sz="1800" dirty="0">
                <a:latin typeface="Times New Roman" panose="02020603050405020304" pitchFamily="18" charset="0"/>
                <a:cs typeface="Times New Roman" panose="02020603050405020304" pitchFamily="18" charset="0"/>
              </a:rPr>
              <a:t>开头的排列（又是递归调用），接着是以</a:t>
            </a:r>
            <a:r>
              <a:rPr lang="en-US" altLang="zh-CN" sz="1800" dirty="0">
                <a:latin typeface="Times New Roman" panose="02020603050405020304" pitchFamily="18" charset="0"/>
                <a:cs typeface="Times New Roman" panose="02020603050405020304" pitchFamily="18" charset="0"/>
              </a:rPr>
              <a:t>3</a:t>
            </a:r>
            <a:r>
              <a:rPr lang="zh-CN" altLang="en-US" sz="1800" dirty="0">
                <a:latin typeface="Times New Roman" panose="02020603050405020304" pitchFamily="18" charset="0"/>
                <a:cs typeface="Times New Roman" panose="02020603050405020304" pitchFamily="18" charset="0"/>
              </a:rPr>
              <a:t>开头的排列</a:t>
            </a:r>
            <a:r>
              <a:rPr lang="en-US" altLang="zh-CN" sz="1800" dirty="0">
                <a:latin typeface="Times New Roman" panose="02020603050405020304" pitchFamily="18" charset="0"/>
                <a:cs typeface="Times New Roman" panose="02020603050405020304" pitchFamily="18" charset="0"/>
              </a:rPr>
              <a:t>……</a:t>
            </a:r>
            <a:r>
              <a:rPr lang="zh-CN" altLang="en-US" sz="1800" dirty="0">
                <a:latin typeface="Times New Roman" panose="02020603050405020304" pitchFamily="18" charset="0"/>
                <a:cs typeface="Times New Roman" panose="02020603050405020304" pitchFamily="18" charset="0"/>
              </a:rPr>
              <a:t>最后才是以</a:t>
            </a:r>
            <a:r>
              <a:rPr lang="en-US" altLang="zh-CN" sz="1800" dirty="0">
                <a:latin typeface="Times New Roman" panose="02020603050405020304" pitchFamily="18" charset="0"/>
                <a:cs typeface="Times New Roman" panose="02020603050405020304" pitchFamily="18" charset="0"/>
              </a:rPr>
              <a:t>n</a:t>
            </a:r>
            <a:r>
              <a:rPr lang="zh-CN" altLang="en-US" sz="1800" dirty="0">
                <a:latin typeface="Times New Roman" panose="02020603050405020304" pitchFamily="18" charset="0"/>
                <a:cs typeface="Times New Roman" panose="02020603050405020304" pitchFamily="18" charset="0"/>
              </a:rPr>
              <a:t>开头的</a:t>
            </a:r>
            <a:r>
              <a:rPr lang="zh-CN" altLang="en-US" sz="1800" dirty="0" smtClean="0">
                <a:latin typeface="Times New Roman" panose="02020603050405020304" pitchFamily="18" charset="0"/>
                <a:cs typeface="Times New Roman" panose="02020603050405020304" pitchFamily="18" charset="0"/>
              </a:rPr>
              <a:t>排列</a:t>
            </a:r>
            <a:r>
              <a:rPr lang="zh-CN" altLang="en-US" sz="1800" dirty="0">
                <a:latin typeface="Times New Roman" panose="02020603050405020304" pitchFamily="18" charset="0"/>
                <a:cs typeface="Times New Roman" panose="02020603050405020304" pitchFamily="18" charset="0"/>
              </a:rPr>
              <a:t>。</a:t>
            </a:r>
          </a:p>
          <a:p>
            <a:pPr indent="457200">
              <a:lnSpc>
                <a:spcPct val="150000"/>
              </a:lnSpc>
            </a:pPr>
            <a:r>
              <a:rPr lang="zh-CN" altLang="en-US" sz="1800" dirty="0">
                <a:latin typeface="Times New Roman" panose="02020603050405020304" pitchFamily="18" charset="0"/>
                <a:cs typeface="Times New Roman" panose="02020603050405020304" pitchFamily="18" charset="0"/>
              </a:rPr>
              <a:t>以</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开头的排列的特点是：第一位是</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，后面是</a:t>
            </a:r>
            <a:r>
              <a:rPr lang="en-US" altLang="zh-CN" sz="1800" dirty="0">
                <a:latin typeface="Times New Roman" panose="02020603050405020304" pitchFamily="18" charset="0"/>
                <a:cs typeface="Times New Roman" panose="02020603050405020304" pitchFamily="18" charset="0"/>
              </a:rPr>
              <a:t>2</a:t>
            </a:r>
            <a:r>
              <a:rPr lang="zh-CN" altLang="en-US" sz="1800" dirty="0">
                <a:latin typeface="Times New Roman" panose="02020603050405020304" pitchFamily="18" charset="0"/>
                <a:cs typeface="Times New Roman" panose="02020603050405020304" pitchFamily="18" charset="0"/>
              </a:rPr>
              <a:t>～</a:t>
            </a:r>
            <a:r>
              <a:rPr lang="en-US" altLang="zh-CN" sz="1800" dirty="0">
                <a:latin typeface="Times New Roman" panose="02020603050405020304" pitchFamily="18" charset="0"/>
                <a:cs typeface="Times New Roman" panose="02020603050405020304" pitchFamily="18" charset="0"/>
              </a:rPr>
              <a:t>9</a:t>
            </a:r>
            <a:r>
              <a:rPr lang="zh-CN" altLang="en-US" sz="1800" dirty="0">
                <a:latin typeface="Times New Roman" panose="02020603050405020304" pitchFamily="18" charset="0"/>
                <a:cs typeface="Times New Roman" panose="02020603050405020304" pitchFamily="18" charset="0"/>
              </a:rPr>
              <a:t>的排列。根据字典序的定义，这些</a:t>
            </a:r>
            <a:r>
              <a:rPr lang="en-US" altLang="zh-CN" sz="1800" dirty="0" smtClean="0">
                <a:latin typeface="Times New Roman" panose="02020603050405020304" pitchFamily="18" charset="0"/>
                <a:cs typeface="Times New Roman" panose="02020603050405020304" pitchFamily="18" charset="0"/>
              </a:rPr>
              <a:t>2</a:t>
            </a:r>
            <a:r>
              <a:rPr lang="zh-CN" altLang="en-US" sz="1800" dirty="0" smtClean="0">
                <a:latin typeface="Times New Roman" panose="02020603050405020304" pitchFamily="18" charset="0"/>
                <a:cs typeface="Times New Roman" panose="02020603050405020304" pitchFamily="18" charset="0"/>
              </a:rPr>
              <a:t>～</a:t>
            </a:r>
            <a:r>
              <a:rPr lang="en-US" altLang="zh-CN" sz="1800" dirty="0">
                <a:latin typeface="Times New Roman" panose="02020603050405020304" pitchFamily="18" charset="0"/>
                <a:cs typeface="Times New Roman" panose="02020603050405020304" pitchFamily="18" charset="0"/>
              </a:rPr>
              <a:t>9</a:t>
            </a:r>
            <a:r>
              <a:rPr lang="zh-CN" altLang="en-US" sz="1800" dirty="0">
                <a:latin typeface="Times New Roman" panose="02020603050405020304" pitchFamily="18" charset="0"/>
                <a:cs typeface="Times New Roman" panose="02020603050405020304" pitchFamily="18" charset="0"/>
              </a:rPr>
              <a:t>的排列也必须按照字典序排列。换句话说，需要“按照字典序输出</a:t>
            </a:r>
            <a:r>
              <a:rPr lang="en-US" altLang="zh-CN" sz="1800" dirty="0">
                <a:latin typeface="Times New Roman" panose="02020603050405020304" pitchFamily="18" charset="0"/>
                <a:cs typeface="Times New Roman" panose="02020603050405020304" pitchFamily="18" charset="0"/>
              </a:rPr>
              <a:t>2</a:t>
            </a:r>
            <a:r>
              <a:rPr lang="zh-CN" altLang="en-US" sz="1800" dirty="0">
                <a:latin typeface="Times New Roman" panose="02020603050405020304" pitchFamily="18" charset="0"/>
                <a:cs typeface="Times New Roman" panose="02020603050405020304" pitchFamily="18" charset="0"/>
              </a:rPr>
              <a:t>～</a:t>
            </a:r>
            <a:r>
              <a:rPr lang="en-US" altLang="zh-CN" sz="1800" dirty="0">
                <a:latin typeface="Times New Roman" panose="02020603050405020304" pitchFamily="18" charset="0"/>
                <a:cs typeface="Times New Roman" panose="02020603050405020304" pitchFamily="18" charset="0"/>
              </a:rPr>
              <a:t>9</a:t>
            </a:r>
            <a:r>
              <a:rPr lang="zh-CN" altLang="en-US" sz="1800" dirty="0">
                <a:latin typeface="Times New Roman" panose="02020603050405020304" pitchFamily="18" charset="0"/>
                <a:cs typeface="Times New Roman" panose="02020603050405020304" pitchFamily="18" charset="0"/>
              </a:rPr>
              <a:t>的排列”，不过</a:t>
            </a:r>
            <a:r>
              <a:rPr lang="zh-CN" altLang="en-US" sz="1800" dirty="0" smtClean="0">
                <a:latin typeface="Times New Roman" panose="02020603050405020304" pitchFamily="18" charset="0"/>
                <a:cs typeface="Times New Roman" panose="02020603050405020304" pitchFamily="18" charset="0"/>
              </a:rPr>
              <a:t>需注意</a:t>
            </a:r>
            <a:r>
              <a:rPr lang="zh-CN" altLang="en-US" sz="1800" dirty="0">
                <a:latin typeface="Times New Roman" panose="02020603050405020304" pitchFamily="18" charset="0"/>
                <a:cs typeface="Times New Roman" panose="02020603050405020304" pitchFamily="18" charset="0"/>
              </a:rPr>
              <a:t>的是，在输出时，每个排列的最前面要加上“</a:t>
            </a:r>
            <a:r>
              <a:rPr lang="en-US" altLang="zh-CN" sz="1800" dirty="0">
                <a:latin typeface="Times New Roman" panose="02020603050405020304" pitchFamily="18" charset="0"/>
                <a:cs typeface="Times New Roman" panose="02020603050405020304" pitchFamily="18" charset="0"/>
              </a:rPr>
              <a:t>1”</a:t>
            </a:r>
            <a:r>
              <a:rPr lang="zh-CN" altLang="en-US" sz="1800" dirty="0">
                <a:latin typeface="Times New Roman" panose="02020603050405020304" pitchFamily="18" charset="0"/>
                <a:cs typeface="Times New Roman" panose="02020603050405020304" pitchFamily="18" charset="0"/>
              </a:rPr>
              <a:t>。</a:t>
            </a:r>
            <a:r>
              <a:rPr lang="zh-CN" altLang="en-US" sz="1800" dirty="0" smtClean="0">
                <a:latin typeface="Times New Roman" panose="02020603050405020304" pitchFamily="18" charset="0"/>
                <a:cs typeface="Times New Roman" panose="02020603050405020304" pitchFamily="18" charset="0"/>
              </a:rPr>
              <a:t>这样一来</a:t>
            </a:r>
            <a:r>
              <a:rPr lang="zh-CN" altLang="en-US" sz="1800" dirty="0">
                <a:latin typeface="Times New Roman" panose="02020603050405020304" pitchFamily="18" charset="0"/>
                <a:cs typeface="Times New Roman" panose="02020603050405020304" pitchFamily="18" charset="0"/>
              </a:rPr>
              <a:t>，所设计的递归函数需要</a:t>
            </a:r>
            <a:r>
              <a:rPr lang="zh-CN" altLang="en-US" sz="1800" dirty="0" smtClean="0">
                <a:latin typeface="Times New Roman" panose="02020603050405020304" pitchFamily="18" charset="0"/>
                <a:cs typeface="Times New Roman" panose="02020603050405020304" pitchFamily="18" charset="0"/>
              </a:rPr>
              <a:t>以下</a:t>
            </a:r>
            <a:r>
              <a:rPr lang="zh-CN" altLang="en-US" sz="1800" dirty="0">
                <a:latin typeface="Times New Roman" panose="02020603050405020304" pitchFamily="18" charset="0"/>
                <a:cs typeface="Times New Roman" panose="02020603050405020304" pitchFamily="18" charset="0"/>
              </a:rPr>
              <a:t>参数</a:t>
            </a:r>
            <a:r>
              <a:rPr lang="zh-CN" altLang="en-US" sz="1800" dirty="0" smtClean="0">
                <a:latin typeface="Times New Roman" panose="02020603050405020304" pitchFamily="18" charset="0"/>
                <a:cs typeface="Times New Roman" panose="02020603050405020304" pitchFamily="18" charset="0"/>
              </a:rPr>
              <a:t>：</a:t>
            </a:r>
            <a:endParaRPr lang="en-US" altLang="zh-CN" sz="1800" dirty="0" smtClean="0">
              <a:latin typeface="Times New Roman" panose="02020603050405020304" pitchFamily="18" charset="0"/>
              <a:cs typeface="Times New Roman" panose="02020603050405020304" pitchFamily="18" charset="0"/>
            </a:endParaRPr>
          </a:p>
          <a:p>
            <a:pPr marL="285750" indent="457200">
              <a:lnSpc>
                <a:spcPct val="150000"/>
              </a:lnSpc>
              <a:buFont typeface="Wingdings" panose="05000000000000000000" pitchFamily="2" charset="2"/>
              <a:buChar char="Ø"/>
            </a:pPr>
            <a:r>
              <a:rPr lang="zh-CN" altLang="en-US" sz="1800" dirty="0" smtClean="0">
                <a:latin typeface="Times New Roman" panose="02020603050405020304" pitchFamily="18" charset="0"/>
                <a:cs typeface="Times New Roman" panose="02020603050405020304" pitchFamily="18" charset="0"/>
              </a:rPr>
              <a:t>已经确定的“前缀”序列，以便输出。</a:t>
            </a:r>
            <a:endParaRPr lang="en-US" altLang="zh-CN" sz="1800" dirty="0" smtClean="0">
              <a:latin typeface="Times New Roman" panose="02020603050405020304" pitchFamily="18" charset="0"/>
              <a:cs typeface="Times New Roman" panose="02020603050405020304" pitchFamily="18" charset="0"/>
            </a:endParaRPr>
          </a:p>
          <a:p>
            <a:pPr marL="285750" indent="457200">
              <a:lnSpc>
                <a:spcPct val="150000"/>
              </a:lnSpc>
              <a:buFont typeface="Wingdings" panose="05000000000000000000" pitchFamily="2" charset="2"/>
              <a:buChar char="Ø"/>
            </a:pPr>
            <a:r>
              <a:rPr lang="zh-CN" altLang="en-US" sz="1800" dirty="0" smtClean="0">
                <a:latin typeface="Times New Roman" panose="02020603050405020304" pitchFamily="18" charset="0"/>
                <a:cs typeface="Times New Roman" panose="02020603050405020304" pitchFamily="18" charset="0"/>
              </a:rPr>
              <a:t>需要进行全排列的元素集合，以便依次选做第一个元素。</a:t>
            </a:r>
            <a:endParaRPr lang="zh-CN" altLang="en-US" sz="1800" dirty="0">
              <a:latin typeface="Times New Roman" panose="02020603050405020304" pitchFamily="18" charset="0"/>
              <a:cs typeface="Times New Roman" panose="02020603050405020304" pitchFamily="18" charset="0"/>
            </a:endParaRPr>
          </a:p>
        </p:txBody>
      </p:sp>
      <p:sp>
        <p:nvSpPr>
          <p:cNvPr id="4" name="标题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b="1" dirty="0" smtClean="0"/>
              <a:t>7.1 </a:t>
            </a:r>
            <a:r>
              <a:rPr lang="zh-CN" altLang="en-US" dirty="0" smtClean="0"/>
              <a:t>简单枚举 </a:t>
            </a:r>
            <a:endParaRPr lang="zh-CN" altLang="en-US" dirty="0"/>
          </a:p>
        </p:txBody>
      </p:sp>
    </p:spTree>
    <p:extLst>
      <p:ext uri="{BB962C8B-B14F-4D97-AF65-F5344CB8AC3E}">
        <p14:creationId xmlns:p14="http://schemas.microsoft.com/office/powerpoint/2010/main" val="2338718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4097</Words>
  <Application>Microsoft Office PowerPoint</Application>
  <PresentationFormat>全屏显示(4:3)</PresentationFormat>
  <Paragraphs>382</Paragraphs>
  <Slides>40</Slides>
  <Notes>0</Notes>
  <HiddenSlides>0</HiddenSlides>
  <MMClips>0</MMClips>
  <ScaleCrop>false</ScaleCrop>
  <HeadingPairs>
    <vt:vector size="4" baseType="variant">
      <vt:variant>
        <vt:lpstr>主题</vt:lpstr>
      </vt:variant>
      <vt:variant>
        <vt:i4>1</vt:i4>
      </vt:variant>
      <vt:variant>
        <vt:lpstr>幻灯片标题</vt:lpstr>
      </vt:variant>
      <vt:variant>
        <vt:i4>40</vt:i4>
      </vt:variant>
    </vt:vector>
  </HeadingPairs>
  <TitlesOfParts>
    <vt:vector size="41" baseType="lpstr">
      <vt:lpstr>Office 主题</vt:lpstr>
      <vt:lpstr>PowerPoint 演示文稿</vt:lpstr>
      <vt:lpstr>例题7-1 除法（Division, UVa 725） </vt:lpstr>
      <vt:lpstr>例题7-1 除法（Division, UVa 725） </vt:lpstr>
      <vt:lpstr>例题7-2  最大乘积 （Maximum Product, UVa 11059） </vt:lpstr>
      <vt:lpstr>例题7-2  最大乘积 （Maximum Product, UVa 11059） </vt:lpstr>
      <vt:lpstr>例题7-3　分数拆分 （Fractions Again?!, UVa 10976）</vt:lpstr>
      <vt:lpstr>例题7-3　分数拆分 （Fractions Again?!, UVa 10976）</vt:lpstr>
      <vt:lpstr>7.2 枚举排列 </vt:lpstr>
      <vt:lpstr>7.2.1 生成1～n的排列 </vt:lpstr>
      <vt:lpstr>7.2.1 生成1～n的排列 </vt:lpstr>
      <vt:lpstr>7.2 枚举排列 </vt:lpstr>
      <vt:lpstr>7.2.2 生成可重集的排列</vt:lpstr>
      <vt:lpstr>7.2 枚举排列 </vt:lpstr>
      <vt:lpstr>7.2 枚举排列 </vt:lpstr>
      <vt:lpstr>7.2 枚举排列 </vt:lpstr>
      <vt:lpstr>7.3 子集生成 </vt:lpstr>
      <vt:lpstr>7.3 子集生成 </vt:lpstr>
      <vt:lpstr>7.3 子集生成 </vt:lpstr>
      <vt:lpstr>7.3 子集生成 </vt:lpstr>
      <vt:lpstr>7.4 回溯法 </vt:lpstr>
      <vt:lpstr>7.4 回溯法 </vt:lpstr>
      <vt:lpstr>7.4 回溯法 </vt:lpstr>
      <vt:lpstr>7.4 回溯法 </vt:lpstr>
      <vt:lpstr>7.4 回溯法 </vt:lpstr>
      <vt:lpstr>7.4 回溯法 </vt:lpstr>
      <vt:lpstr>7.4 回溯法 </vt:lpstr>
      <vt:lpstr>7.4 回溯法 </vt:lpstr>
      <vt:lpstr>7.4 回溯法 </vt:lpstr>
      <vt:lpstr>7.5　路径寻找问题</vt:lpstr>
      <vt:lpstr>7.5　路径寻找问题</vt:lpstr>
      <vt:lpstr>7.5　路径寻找问题</vt:lpstr>
      <vt:lpstr>7.5　路径寻找问题</vt:lpstr>
      <vt:lpstr>7.5　路径寻找问题</vt:lpstr>
      <vt:lpstr>7.5　路径寻找问题</vt:lpstr>
      <vt:lpstr>7.5　路径寻找问题</vt:lpstr>
      <vt:lpstr>7.6   迭代加深搜索 </vt:lpstr>
      <vt:lpstr>7.6   迭代加深搜索 </vt:lpstr>
      <vt:lpstr>7.6   迭代加深搜索 </vt:lpstr>
      <vt:lpstr>7.7 竞赛题目选讲 </vt:lpstr>
      <vt:lpstr>7.7 竞赛题目选讲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薛明亮</cp:lastModifiedBy>
  <cp:revision>31</cp:revision>
  <dcterms:created xsi:type="dcterms:W3CDTF">2017-09-25T10:16:12Z</dcterms:created>
  <dcterms:modified xsi:type="dcterms:W3CDTF">2017-09-29T13:58:54Z</dcterms:modified>
</cp:coreProperties>
</file>