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2" r:id="rId7"/>
    <p:sldId id="273" r:id="rId8"/>
    <p:sldId id="263" r:id="rId9"/>
    <p:sldId id="290" r:id="rId10"/>
    <p:sldId id="272" r:id="rId11"/>
    <p:sldId id="274" r:id="rId12"/>
    <p:sldId id="275" r:id="rId13"/>
    <p:sldId id="276" r:id="rId14"/>
    <p:sldId id="266" r:id="rId15"/>
    <p:sldId id="267" r:id="rId16"/>
    <p:sldId id="268" r:id="rId17"/>
    <p:sldId id="269" r:id="rId18"/>
    <p:sldId id="270" r:id="rId19"/>
    <p:sldId id="271" r:id="rId20"/>
    <p:sldId id="277" r:id="rId21"/>
    <p:sldId id="278" r:id="rId22"/>
    <p:sldId id="279" r:id="rId23"/>
    <p:sldId id="280" r:id="rId24"/>
    <p:sldId id="281" r:id="rId25"/>
    <p:sldId id="282" r:id="rId26"/>
    <p:sldId id="285" r:id="rId27"/>
    <p:sldId id="286" r:id="rId28"/>
    <p:sldId id="287" r:id="rId29"/>
    <p:sldId id="288" r:id="rId30"/>
    <p:sldId id="283" r:id="rId31"/>
    <p:sldId id="284" r:id="rId32"/>
    <p:sldId id="289"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01" autoAdjust="0"/>
    <p:restoredTop sz="94660"/>
  </p:normalViewPr>
  <p:slideViewPr>
    <p:cSldViewPr>
      <p:cViewPr varScale="1">
        <p:scale>
          <a:sx n="108" d="100"/>
          <a:sy n="108" d="100"/>
        </p:scale>
        <p:origin x="-1146" y="-150"/>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01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EF1817-9055-4604-A2FC-B97454A5FB26}" type="datetimeFigureOut">
              <a:rPr lang="zh-CN" altLang="en-US" smtClean="0"/>
              <a:t>2017/10/20</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D60CE2-8802-486C-8E7C-4D59DFC1593F}" type="slidenum">
              <a:rPr lang="zh-CN" altLang="en-US" smtClean="0"/>
              <a:t>‹#›</a:t>
            </a:fld>
            <a:endParaRPr lang="zh-CN" altLang="en-US"/>
          </a:p>
        </p:txBody>
      </p:sp>
    </p:spTree>
    <p:extLst>
      <p:ext uri="{BB962C8B-B14F-4D97-AF65-F5344CB8AC3E}">
        <p14:creationId xmlns:p14="http://schemas.microsoft.com/office/powerpoint/2010/main" val="1887099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7D60CE2-8802-486C-8E7C-4D59DFC1593F}" type="slidenum">
              <a:rPr lang="zh-CN" altLang="en-US" smtClean="0"/>
              <a:t>2</a:t>
            </a:fld>
            <a:endParaRPr lang="zh-CN" altLang="en-US"/>
          </a:p>
        </p:txBody>
      </p:sp>
    </p:spTree>
    <p:extLst>
      <p:ext uri="{BB962C8B-B14F-4D97-AF65-F5344CB8AC3E}">
        <p14:creationId xmlns:p14="http://schemas.microsoft.com/office/powerpoint/2010/main" val="2710570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xmlns="" id="{EE1CB530-B548-4AFB-B874-5562828763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99" y="6356350"/>
            <a:ext cx="9144000" cy="501650"/>
          </a:xfrm>
          <a:prstGeom prst="rect">
            <a:avLst/>
          </a:prstGeom>
        </p:spPr>
      </p:pic>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5" name="页脚占位符 4"/>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页脚占位符 4">
            <a:extLst>
              <a:ext uri="{FF2B5EF4-FFF2-40B4-BE49-F238E27FC236}">
                <a16:creationId xmlns:a16="http://schemas.microsoft.com/office/drawing/2014/main" xmlns="" id="{762F64B4-FEEA-4AD7-AC23-0FA431BE5129}"/>
              </a:ext>
            </a:extLst>
          </p:cNvPr>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页脚占位符 4">
            <a:extLst>
              <a:ext uri="{FF2B5EF4-FFF2-40B4-BE49-F238E27FC236}">
                <a16:creationId xmlns:a16="http://schemas.microsoft.com/office/drawing/2014/main" xmlns="" id="{D01D9D0E-E4E0-4BF0-857C-2476479965AC}"/>
              </a:ext>
            </a:extLst>
          </p:cNvPr>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a:t>单击此处编辑母版标题样式</a:t>
            </a:r>
          </a:p>
        </p:txBody>
      </p:sp>
      <p:sp>
        <p:nvSpPr>
          <p:cNvPr id="3" name="文本占位符 2"/>
          <p:cNvSpPr>
            <a:spLocks noGrp="1"/>
          </p:cNvSpPr>
          <p:nvPr>
            <p:ph type="body" sz="half" idx="1"/>
          </p:nvPr>
        </p:nvSpPr>
        <p:spPr>
          <a:xfrm>
            <a:off x="457200" y="1600200"/>
            <a:ext cx="4038600"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48200" y="1600200"/>
            <a:ext cx="4038600" cy="21859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4648200" y="3938588"/>
            <a:ext cx="4038600" cy="21875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8" name="灯片编号占位符 7"/>
          <p:cNvSpPr>
            <a:spLocks noGrp="1"/>
          </p:cNvSpPr>
          <p:nvPr>
            <p:ph type="sldNum" sz="quarter" idx="12"/>
          </p:nvPr>
        </p:nvSpPr>
        <p:spPr>
          <a:xfrm>
            <a:off x="6553200" y="6245225"/>
            <a:ext cx="2133600" cy="476250"/>
          </a:xfrm>
        </p:spPr>
        <p:txBody>
          <a:bodyPr/>
          <a:lstStyle>
            <a:lvl1pPr>
              <a:defRPr/>
            </a:lvl1pPr>
          </a:lstStyle>
          <a:p>
            <a:fld id="{468065A4-6A80-4860-ACC1-FB0A162EC3EF}" type="slidenum">
              <a:rPr lang="en-US" altLang="zh-CN"/>
              <a:pPr/>
              <a:t>‹#›</a:t>
            </a:fld>
            <a:endParaRPr lang="en-US" altLang="zh-CN"/>
          </a:p>
        </p:txBody>
      </p:sp>
      <p:sp>
        <p:nvSpPr>
          <p:cNvPr id="9" name="页脚占位符 4">
            <a:extLst>
              <a:ext uri="{FF2B5EF4-FFF2-40B4-BE49-F238E27FC236}">
                <a16:creationId xmlns:a16="http://schemas.microsoft.com/office/drawing/2014/main" xmlns="" id="{485E2E5C-1A8A-4CA4-B718-2F62EDFE9C7F}"/>
              </a:ext>
            </a:extLst>
          </p:cNvPr>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extLst>
      <p:ext uri="{BB962C8B-B14F-4D97-AF65-F5344CB8AC3E}">
        <p14:creationId xmlns:p14="http://schemas.microsoft.com/office/powerpoint/2010/main" val="2672564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a:t>单击此处编辑母版标题样式</a:t>
            </a:r>
          </a:p>
        </p:txBody>
      </p:sp>
      <p:sp>
        <p:nvSpPr>
          <p:cNvPr id="3" name="文本占位符 2"/>
          <p:cNvSpPr>
            <a:spLocks noGrp="1"/>
          </p:cNvSpPr>
          <p:nvPr>
            <p:ph type="body" sz="half" idx="1"/>
          </p:nvPr>
        </p:nvSpPr>
        <p:spPr>
          <a:xfrm>
            <a:off x="457200" y="1600200"/>
            <a:ext cx="4038600"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fld id="{3A6795E4-0FD3-4F2F-A7C2-63638911DCC0}" type="slidenum">
              <a:rPr lang="en-US" altLang="zh-CN"/>
              <a:pPr/>
              <a:t>‹#›</a:t>
            </a:fld>
            <a:endParaRPr lang="en-US" altLang="zh-CN"/>
          </a:p>
        </p:txBody>
      </p:sp>
      <p:sp>
        <p:nvSpPr>
          <p:cNvPr id="8" name="页脚占位符 4">
            <a:extLst>
              <a:ext uri="{FF2B5EF4-FFF2-40B4-BE49-F238E27FC236}">
                <a16:creationId xmlns:a16="http://schemas.microsoft.com/office/drawing/2014/main" xmlns="" id="{BCD517F3-B46D-4C24-99A9-5BD5902C63FD}"/>
              </a:ext>
            </a:extLst>
          </p:cNvPr>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extLst>
      <p:ext uri="{BB962C8B-B14F-4D97-AF65-F5344CB8AC3E}">
        <p14:creationId xmlns:p14="http://schemas.microsoft.com/office/powerpoint/2010/main" val="3204198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xmlns="" id="{04D0759D-2B58-4B01-B872-838A804F602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99" y="6356350"/>
            <a:ext cx="9144000" cy="501650"/>
          </a:xfrm>
          <a:prstGeom prst="rect">
            <a:avLst/>
          </a:prstGeom>
        </p:spPr>
      </p:pic>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0" name="页脚占位符 4">
            <a:extLst>
              <a:ext uri="{FF2B5EF4-FFF2-40B4-BE49-F238E27FC236}">
                <a16:creationId xmlns:a16="http://schemas.microsoft.com/office/drawing/2014/main" xmlns="" id="{E2AD30B4-9184-4ED6-BEBD-2B9B98EC085A}"/>
              </a:ext>
            </a:extLst>
          </p:cNvPr>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页脚占位符 4">
            <a:extLst>
              <a:ext uri="{FF2B5EF4-FFF2-40B4-BE49-F238E27FC236}">
                <a16:creationId xmlns:a16="http://schemas.microsoft.com/office/drawing/2014/main" xmlns="" id="{D8E7BE6A-F576-4ED1-9557-C94E6B1AFF94}"/>
              </a:ext>
            </a:extLst>
          </p:cNvPr>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8" name="页脚占位符 4">
            <a:extLst>
              <a:ext uri="{FF2B5EF4-FFF2-40B4-BE49-F238E27FC236}">
                <a16:creationId xmlns:a16="http://schemas.microsoft.com/office/drawing/2014/main" xmlns="" id="{083F7D6B-F08A-434B-BACC-D95F6566F404}"/>
              </a:ext>
            </a:extLst>
          </p:cNvPr>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0" name="页脚占位符 4">
            <a:extLst>
              <a:ext uri="{FF2B5EF4-FFF2-40B4-BE49-F238E27FC236}">
                <a16:creationId xmlns:a16="http://schemas.microsoft.com/office/drawing/2014/main" xmlns="" id="{4B2292ED-DA05-475C-AC82-5602E9235EAF}"/>
              </a:ext>
            </a:extLst>
          </p:cNvPr>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6" name="页脚占位符 4">
            <a:extLst>
              <a:ext uri="{FF2B5EF4-FFF2-40B4-BE49-F238E27FC236}">
                <a16:creationId xmlns:a16="http://schemas.microsoft.com/office/drawing/2014/main" xmlns="" id="{9A651FF9-6FA7-45F2-AFD7-52AFF4E153D8}"/>
              </a:ext>
            </a:extLst>
          </p:cNvPr>
          <p:cNvSpPr>
            <a:spLocks noGrp="1"/>
          </p:cNvSpPr>
          <p:nvPr>
            <p:ph type="ftr" sz="quarter" idx="11"/>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6356350"/>
            <a:ext cx="2133600" cy="365125"/>
          </a:xfrm>
          <a:prstGeom prst="rect">
            <a:avLst/>
          </a:prstGeom>
        </p:spPr>
        <p:txBody>
          <a:bodyPr/>
          <a:lstStyle/>
          <a:p>
            <a:fld id="{6274B105-C81D-4455-B7C0-7CDE43CCD42A}" type="datetime1">
              <a:rPr lang="zh-CN" altLang="en-US" smtClean="0"/>
              <a:t>2017/10/20</a:t>
            </a:fld>
            <a:endParaRPr lang="zh-CN" altLang="en-US"/>
          </a:p>
        </p:txBody>
      </p:sp>
      <p:sp>
        <p:nvSpPr>
          <p:cNvPr id="3" name="页脚占位符 2"/>
          <p:cNvSpPr>
            <a:spLocks noGrp="1"/>
          </p:cNvSpPr>
          <p:nvPr>
            <p:ph type="ftr" sz="quarter" idx="11"/>
          </p:nvPr>
        </p:nvSpPr>
        <p:spPr>
          <a:xfrm>
            <a:off x="3124200" y="6356350"/>
            <a:ext cx="2895600" cy="365125"/>
          </a:xfrm>
          <a:prstGeom prst="rect">
            <a:avLst/>
          </a:prstGeom>
        </p:spPr>
        <p:txBody>
          <a:bodyPr/>
          <a:lstStyle/>
          <a:p>
            <a:r>
              <a:rPr lang="zh-CN" altLang="en-US"/>
              <a:t>山东大学 计算机科学与技术学院 汪云海</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a:xfrm>
            <a:off x="457200" y="6356350"/>
            <a:ext cx="2133600" cy="365125"/>
          </a:xfrm>
          <a:prstGeom prst="rect">
            <a:avLst/>
          </a:prstGeom>
        </p:spPr>
        <p:txBody>
          <a:bodyPr/>
          <a:lstStyle/>
          <a:p>
            <a:fld id="{A3FF98BD-4FDD-4C85-A126-ECFDA94D9FDE}" type="datetime1">
              <a:rPr lang="zh-CN" altLang="en-US" smtClean="0"/>
              <a:t>2017/10/20</a:t>
            </a:fld>
            <a:endParaRPr lang="zh-CN" altLang="en-US"/>
          </a:p>
        </p:txBody>
      </p:sp>
      <p:sp>
        <p:nvSpPr>
          <p:cNvPr id="6" name="页脚占位符 5"/>
          <p:cNvSpPr>
            <a:spLocks noGrp="1"/>
          </p:cNvSpPr>
          <p:nvPr>
            <p:ph type="ftr" sz="quarter" idx="11"/>
          </p:nvPr>
        </p:nvSpPr>
        <p:spPr>
          <a:xfrm>
            <a:off x="3124200" y="6356350"/>
            <a:ext cx="2895600" cy="365125"/>
          </a:xfrm>
          <a:prstGeom prst="rect">
            <a:avLst/>
          </a:prstGeom>
        </p:spPr>
        <p:txBody>
          <a:bodyPr/>
          <a:lstStyle/>
          <a:p>
            <a:r>
              <a:rPr lang="zh-CN" altLang="en-US"/>
              <a:t>山东大学 计算机科学与技术学院 汪云海</a:t>
            </a:r>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a:xfrm>
            <a:off x="457200" y="6356350"/>
            <a:ext cx="2133600" cy="365125"/>
          </a:xfrm>
          <a:prstGeom prst="rect">
            <a:avLst/>
          </a:prstGeom>
        </p:spPr>
        <p:txBody>
          <a:bodyPr/>
          <a:lstStyle/>
          <a:p>
            <a:fld id="{94A2A274-617C-4CD1-8118-408388468B51}" type="datetime1">
              <a:rPr lang="zh-CN" altLang="en-US" smtClean="0"/>
              <a:t>2017/10/20</a:t>
            </a:fld>
            <a:endParaRPr lang="zh-CN" altLang="en-US"/>
          </a:p>
        </p:txBody>
      </p:sp>
      <p:sp>
        <p:nvSpPr>
          <p:cNvPr id="6" name="页脚占位符 5"/>
          <p:cNvSpPr>
            <a:spLocks noGrp="1"/>
          </p:cNvSpPr>
          <p:nvPr>
            <p:ph type="ftr" sz="quarter" idx="11"/>
          </p:nvPr>
        </p:nvSpPr>
        <p:spPr>
          <a:xfrm>
            <a:off x="3124200" y="6356350"/>
            <a:ext cx="2895600" cy="365125"/>
          </a:xfrm>
          <a:prstGeom prst="rect">
            <a:avLst/>
          </a:prstGeom>
        </p:spPr>
        <p:txBody>
          <a:bodyPr/>
          <a:lstStyle/>
          <a:p>
            <a:r>
              <a:rPr lang="zh-CN" altLang="en-US"/>
              <a:t>山东大学 计算机科学与技术学院 汪云海</a:t>
            </a:r>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xmlns="" id="{884893EF-7360-4343-B960-D4CA0B7F27BC}"/>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099" y="6356350"/>
            <a:ext cx="9144000" cy="501650"/>
          </a:xfrm>
          <a:prstGeom prst="rect">
            <a:avLst/>
          </a:prstGeom>
        </p:spPr>
      </p:pic>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灯片编号占位符 5"/>
          <p:cNvSpPr>
            <a:spLocks noGrp="1"/>
          </p:cNvSpPr>
          <p:nvPr>
            <p:ph type="sldNum" sz="quarter" idx="4"/>
          </p:nvPr>
        </p:nvSpPr>
        <p:spPr>
          <a:xfrm>
            <a:off x="6561513" y="642461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
        <p:nvSpPr>
          <p:cNvPr id="8" name="页脚占位符 4">
            <a:extLst>
              <a:ext uri="{FF2B5EF4-FFF2-40B4-BE49-F238E27FC236}">
                <a16:creationId xmlns:a16="http://schemas.microsoft.com/office/drawing/2014/main" xmlns="" id="{8DB71F75-EC02-4D0B-8399-D5FFE0BC6414}"/>
              </a:ext>
            </a:extLst>
          </p:cNvPr>
          <p:cNvSpPr>
            <a:spLocks noGrp="1"/>
          </p:cNvSpPr>
          <p:nvPr>
            <p:ph type="ftr" sz="quarter" idx="3"/>
          </p:nvPr>
        </p:nvSpPr>
        <p:spPr>
          <a:xfrm>
            <a:off x="-8099" y="6424612"/>
            <a:ext cx="2895600" cy="365125"/>
          </a:xfrm>
          <a:prstGeom prst="rect">
            <a:avLst/>
          </a:prstGeom>
        </p:spPr>
        <p:txBody>
          <a:bodyPr/>
          <a:lstStyle>
            <a:lvl1pPr>
              <a:defRPr sz="1100" b="1">
                <a:solidFill>
                  <a:schemeClr val="tx1">
                    <a:lumMod val="85000"/>
                    <a:lumOff val="15000"/>
                  </a:schemeClr>
                </a:solidFill>
              </a:defRPr>
            </a:lvl1pPr>
          </a:lstStyle>
          <a:p>
            <a:r>
              <a:rPr lang="zh-CN" altLang="en-US" dirty="0"/>
              <a:t>山东大学 计算机科学与技术学院 汪云海</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2.png"/></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6.wmf"/></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8.wmf"/></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xmlns="" id="{7EE75A41-70FC-4C43-9CA6-D9F1EFD685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328" y="3601696"/>
            <a:ext cx="3888432" cy="1699512"/>
          </a:xfrm>
          <a:prstGeom prst="rect">
            <a:avLst/>
          </a:prstGeom>
        </p:spPr>
      </p:pic>
      <p:pic>
        <p:nvPicPr>
          <p:cNvPr id="7" name="图片 6">
            <a:extLst>
              <a:ext uri="{FF2B5EF4-FFF2-40B4-BE49-F238E27FC236}">
                <a16:creationId xmlns:a16="http://schemas.microsoft.com/office/drawing/2014/main" xmlns="" id="{92148BDD-F5E5-4E7C-B4E4-17799861109E}"/>
              </a:ext>
            </a:extLst>
          </p:cNvPr>
          <p:cNvPicPr>
            <a:picLocks noChangeAspect="1"/>
          </p:cNvPicPr>
          <p:nvPr/>
        </p:nvPicPr>
        <p:blipFill rotWithShape="1">
          <a:blip r:embed="rId3">
            <a:extLst>
              <a:ext uri="{28A0092B-C50C-407E-A947-70E740481C1C}">
                <a14:useLocalDpi xmlns:a14="http://schemas.microsoft.com/office/drawing/2010/main" val="0"/>
              </a:ext>
            </a:extLst>
          </a:blip>
          <a:srcRect b="13825"/>
          <a:stretch/>
        </p:blipFill>
        <p:spPr>
          <a:xfrm>
            <a:off x="1115616" y="2130425"/>
            <a:ext cx="7211144" cy="1370583"/>
          </a:xfrm>
          <a:prstGeom prst="rect">
            <a:avLst/>
          </a:prstGeom>
        </p:spPr>
      </p:pic>
      <p:sp>
        <p:nvSpPr>
          <p:cNvPr id="2" name="标题 1"/>
          <p:cNvSpPr>
            <a:spLocks noGrp="1"/>
          </p:cNvSpPr>
          <p:nvPr>
            <p:ph type="ctrTitle"/>
          </p:nvPr>
        </p:nvSpPr>
        <p:spPr>
          <a:xfrm>
            <a:off x="1187624" y="2565684"/>
            <a:ext cx="1872208" cy="500062"/>
          </a:xfrm>
        </p:spPr>
        <p:txBody>
          <a:bodyPr>
            <a:noAutofit/>
          </a:bodyPr>
          <a:lstStyle/>
          <a:p>
            <a:r>
              <a:rPr lang="en-US" altLang="zh-CN" sz="3200" dirty="0">
                <a:solidFill>
                  <a:schemeClr val="tx1">
                    <a:lumMod val="75000"/>
                    <a:lumOff val="25000"/>
                  </a:schemeClr>
                </a:solidFill>
                <a:ea typeface="新細明體" panose="02020500000000000000" pitchFamily="18" charset="-120"/>
              </a:rPr>
              <a:t>Chapter 8</a:t>
            </a:r>
            <a:endParaRPr lang="zh-CN" altLang="en-US" sz="4000" b="1" dirty="0">
              <a:solidFill>
                <a:schemeClr val="bg1"/>
              </a:solidFill>
            </a:endParaRPr>
          </a:p>
        </p:txBody>
      </p:sp>
      <p:sp>
        <p:nvSpPr>
          <p:cNvPr id="3" name="副标题 2"/>
          <p:cNvSpPr>
            <a:spLocks noGrp="1"/>
          </p:cNvSpPr>
          <p:nvPr>
            <p:ph type="subTitle" idx="1"/>
          </p:nvPr>
        </p:nvSpPr>
        <p:spPr>
          <a:xfrm>
            <a:off x="4546340" y="3796897"/>
            <a:ext cx="3672408" cy="1093999"/>
          </a:xfrm>
        </p:spPr>
        <p:txBody>
          <a:bodyPr>
            <a:normAutofit fontScale="70000" lnSpcReduction="20000"/>
          </a:bodyPr>
          <a:lstStyle/>
          <a:p>
            <a:pPr>
              <a:lnSpc>
                <a:spcPct val="120000"/>
              </a:lnSpc>
            </a:pPr>
            <a:r>
              <a:rPr lang="zh-CN" altLang="en-US" sz="2300" dirty="0">
                <a:solidFill>
                  <a:schemeClr val="bg1">
                    <a:lumMod val="85000"/>
                  </a:schemeClr>
                </a:solidFill>
                <a:latin typeface="微软雅黑" panose="020B0503020204020204" pitchFamily="34" charset="-122"/>
                <a:ea typeface="微软雅黑" panose="020B0503020204020204" pitchFamily="34" charset="-122"/>
              </a:rPr>
              <a:t>山东大学 计算机科学与技术学院</a:t>
            </a:r>
            <a:endParaRPr lang="en-US" altLang="zh-CN" sz="2300" dirty="0">
              <a:solidFill>
                <a:schemeClr val="bg1">
                  <a:lumMod val="85000"/>
                </a:schemeClr>
              </a:solidFill>
              <a:latin typeface="微软雅黑" panose="020B0503020204020204" pitchFamily="34" charset="-122"/>
              <a:ea typeface="微软雅黑" panose="020B0503020204020204" pitchFamily="34" charset="-122"/>
            </a:endParaRPr>
          </a:p>
          <a:p>
            <a:pPr>
              <a:lnSpc>
                <a:spcPct val="120000"/>
              </a:lnSpc>
            </a:pPr>
            <a:r>
              <a:rPr lang="zh-CN" altLang="en-US" sz="2800" b="1" dirty="0">
                <a:solidFill>
                  <a:schemeClr val="bg1">
                    <a:lumMod val="85000"/>
                  </a:schemeClr>
                </a:solidFill>
                <a:latin typeface="微软雅黑" panose="020B0503020204020204" pitchFamily="34" charset="-122"/>
                <a:ea typeface="微软雅黑" panose="020B0503020204020204" pitchFamily="34" charset="-122"/>
              </a:rPr>
              <a:t>汪  云  海</a:t>
            </a:r>
            <a:endParaRPr lang="en-US" altLang="zh-CN" sz="2800" b="1" dirty="0">
              <a:solidFill>
                <a:schemeClr val="bg1">
                  <a:lumMod val="85000"/>
                </a:schemeClr>
              </a:solidFill>
              <a:latin typeface="微软雅黑" panose="020B0503020204020204" pitchFamily="34" charset="-122"/>
              <a:ea typeface="微软雅黑" panose="020B0503020204020204" pitchFamily="34" charset="-122"/>
            </a:endParaRPr>
          </a:p>
          <a:p>
            <a:pPr>
              <a:lnSpc>
                <a:spcPct val="120000"/>
              </a:lnSpc>
            </a:pPr>
            <a:r>
              <a:rPr lang="en-US" altLang="zh-CN" sz="2400" dirty="0">
                <a:solidFill>
                  <a:schemeClr val="bg1">
                    <a:lumMod val="85000"/>
                  </a:schemeClr>
                </a:solidFill>
              </a:rPr>
              <a:t>cloudseawang@gmail.com</a:t>
            </a:r>
            <a:endParaRPr lang="zh-CN" altLang="en-US" sz="2400" dirty="0">
              <a:solidFill>
                <a:schemeClr val="bg1">
                  <a:lumMod val="85000"/>
                </a:schemeClr>
              </a:solidFill>
            </a:endParaRPr>
          </a:p>
        </p:txBody>
      </p:sp>
      <p:sp>
        <p:nvSpPr>
          <p:cNvPr id="5" name="灯片编号占位符 4">
            <a:extLst>
              <a:ext uri="{FF2B5EF4-FFF2-40B4-BE49-F238E27FC236}">
                <a16:creationId xmlns:a16="http://schemas.microsoft.com/office/drawing/2014/main" xmlns="" id="{23A9943D-F510-4A03-A50E-E21C55CDB7F2}"/>
              </a:ext>
            </a:extLst>
          </p:cNvPr>
          <p:cNvSpPr>
            <a:spLocks noGrp="1"/>
          </p:cNvSpPr>
          <p:nvPr>
            <p:ph type="sldNum" sz="quarter" idx="12"/>
          </p:nvPr>
        </p:nvSpPr>
        <p:spPr>
          <a:xfrm>
            <a:off x="6553200" y="6356350"/>
            <a:ext cx="2133600" cy="365125"/>
          </a:xfrm>
        </p:spPr>
        <p:txBody>
          <a:bodyPr/>
          <a:lstStyle/>
          <a:p>
            <a:fld id="{0C913308-F349-4B6D-A68A-DD1791B4A57B}" type="slidenum">
              <a:rPr lang="zh-CN" altLang="en-US" smtClean="0"/>
              <a:t>1</a:t>
            </a:fld>
            <a:endParaRPr lang="zh-CN" altLang="en-US" dirty="0"/>
          </a:p>
        </p:txBody>
      </p:sp>
      <p:sp>
        <p:nvSpPr>
          <p:cNvPr id="8" name="矩形 7">
            <a:extLst>
              <a:ext uri="{FF2B5EF4-FFF2-40B4-BE49-F238E27FC236}">
                <a16:creationId xmlns:a16="http://schemas.microsoft.com/office/drawing/2014/main" xmlns="" id="{D3E05048-A487-4D9F-A754-0A2C04B53AFF}"/>
              </a:ext>
            </a:extLst>
          </p:cNvPr>
          <p:cNvSpPr/>
          <p:nvPr/>
        </p:nvSpPr>
        <p:spPr>
          <a:xfrm>
            <a:off x="4064334" y="2430995"/>
            <a:ext cx="3708066" cy="769441"/>
          </a:xfrm>
          <a:prstGeom prst="rect">
            <a:avLst/>
          </a:prstGeom>
        </p:spPr>
        <p:txBody>
          <a:bodyPr wrap="none">
            <a:spAutoFit/>
          </a:bodyPr>
          <a:lstStyle/>
          <a:p>
            <a:r>
              <a:rPr lang="zh-CN" altLang="en-US" sz="4400" b="1" dirty="0">
                <a:solidFill>
                  <a:schemeClr val="bg1"/>
                </a:solidFill>
              </a:rPr>
              <a:t>高效算法设计 </a:t>
            </a:r>
            <a:endParaRPr lang="zh-CN" altLang="en-US" sz="4400" dirty="0"/>
          </a:p>
        </p:txBody>
      </p:sp>
    </p:spTree>
    <p:extLst>
      <p:ext uri="{BB962C8B-B14F-4D97-AF65-F5344CB8AC3E}">
        <p14:creationId xmlns:p14="http://schemas.microsoft.com/office/powerpoint/2010/main" val="4139281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椭圆 16"/>
          <p:cNvSpPr/>
          <p:nvPr/>
        </p:nvSpPr>
        <p:spPr>
          <a:xfrm>
            <a:off x="5520517" y="3494279"/>
            <a:ext cx="425298" cy="4847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4153427" y="3438627"/>
            <a:ext cx="699239" cy="58013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3738229" y="3465797"/>
            <a:ext cx="216024" cy="4847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7763" name="Rectangle 3"/>
          <p:cNvSpPr>
            <a:spLocks noGrp="1" noChangeArrowheads="1"/>
          </p:cNvSpPr>
          <p:nvPr>
            <p:ph type="body" sz="half" idx="1"/>
          </p:nvPr>
        </p:nvSpPr>
        <p:spPr>
          <a:xfrm>
            <a:off x="430989" y="1065247"/>
            <a:ext cx="8229600" cy="4525963"/>
          </a:xfrm>
        </p:spPr>
        <p:txBody>
          <a:bodyPr/>
          <a:lstStyle/>
          <a:p>
            <a:pPr marL="0" indent="0">
              <a:lnSpc>
                <a:spcPct val="150000"/>
              </a:lnSpc>
              <a:buNone/>
            </a:pPr>
            <a:r>
              <a:rPr lang="en-US" altLang="zh-CN" sz="2800" dirty="0">
                <a:solidFill>
                  <a:srgbClr val="FF0000"/>
                </a:solidFill>
              </a:rPr>
              <a:t>Divide:</a:t>
            </a:r>
            <a:r>
              <a:rPr lang="en-US" altLang="zh-CN" sz="2800" dirty="0"/>
              <a:t> </a:t>
            </a:r>
            <a:r>
              <a:rPr lang="zh-CN" altLang="en-US" sz="2800" dirty="0"/>
              <a:t>平凡的</a:t>
            </a:r>
          </a:p>
          <a:p>
            <a:pPr marL="0" indent="0">
              <a:lnSpc>
                <a:spcPct val="150000"/>
              </a:lnSpc>
              <a:buNone/>
            </a:pPr>
            <a:r>
              <a:rPr lang="en-US" altLang="zh-CN" sz="2800" dirty="0">
                <a:solidFill>
                  <a:srgbClr val="FF0000"/>
                </a:solidFill>
              </a:rPr>
              <a:t>Conquer:</a:t>
            </a:r>
            <a:r>
              <a:rPr lang="en-US" altLang="zh-CN" sz="2800" dirty="0"/>
              <a:t> </a:t>
            </a:r>
            <a:r>
              <a:rPr lang="zh-CN" altLang="en-US" sz="2800" dirty="0"/>
              <a:t>递归排序两个区间</a:t>
            </a:r>
          </a:p>
          <a:p>
            <a:pPr marL="0" indent="0">
              <a:lnSpc>
                <a:spcPct val="150000"/>
              </a:lnSpc>
              <a:buNone/>
            </a:pPr>
            <a:r>
              <a:rPr lang="en-US" altLang="zh-CN" sz="2800" dirty="0">
                <a:solidFill>
                  <a:srgbClr val="FF0000"/>
                </a:solidFill>
              </a:rPr>
              <a:t>Combine:</a:t>
            </a:r>
            <a:r>
              <a:rPr lang="en-US" altLang="zh-CN" sz="2800" dirty="0"/>
              <a:t> </a:t>
            </a:r>
            <a:r>
              <a:rPr lang="zh-CN" altLang="en-US" sz="2800" dirty="0"/>
              <a:t>合并两个有序表</a:t>
            </a:r>
          </a:p>
        </p:txBody>
      </p:sp>
      <p:sp>
        <p:nvSpPr>
          <p:cNvPr id="2" name="矩形 1"/>
          <p:cNvSpPr/>
          <p:nvPr/>
        </p:nvSpPr>
        <p:spPr>
          <a:xfrm>
            <a:off x="2627784" y="3429000"/>
            <a:ext cx="3305619" cy="523220"/>
          </a:xfrm>
          <a:prstGeom prst="rect">
            <a:avLst/>
          </a:prstGeom>
        </p:spPr>
        <p:txBody>
          <a:bodyPr wrap="square">
            <a:spAutoFit/>
          </a:bodyPr>
          <a:lstStyle/>
          <a:p>
            <a:r>
              <a:rPr lang="en-US" altLang="zh-CN" sz="2800" b="1" i="1" dirty="0">
                <a:solidFill>
                  <a:srgbClr val="00B050"/>
                </a:solidFill>
                <a:latin typeface="Times New Roman" pitchFamily="18" charset="0"/>
                <a:cs typeface="Times New Roman" pitchFamily="18" charset="0"/>
              </a:rPr>
              <a:t>T(n) = 2T(n/2) + O(n)</a:t>
            </a:r>
            <a:endParaRPr lang="zh-CN" altLang="zh-CN" sz="2800" i="1" dirty="0">
              <a:solidFill>
                <a:srgbClr val="00B050"/>
              </a:solidFill>
              <a:latin typeface="Times New Roman" pitchFamily="18" charset="0"/>
              <a:cs typeface="Times New Roman" pitchFamily="18" charset="0"/>
            </a:endParaRPr>
          </a:p>
        </p:txBody>
      </p:sp>
      <p:cxnSp>
        <p:nvCxnSpPr>
          <p:cNvPr id="5" name="直接箭头连接符 4"/>
          <p:cNvCxnSpPr>
            <a:cxnSpLocks/>
          </p:cNvCxnSpPr>
          <p:nvPr/>
        </p:nvCxnSpPr>
        <p:spPr>
          <a:xfrm flipV="1">
            <a:off x="3220499" y="3982618"/>
            <a:ext cx="521722" cy="5061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2004885" y="4495817"/>
            <a:ext cx="1428596" cy="369332"/>
          </a:xfrm>
          <a:prstGeom prst="rect">
            <a:avLst/>
          </a:prstGeom>
        </p:spPr>
        <p:txBody>
          <a:bodyPr wrap="none">
            <a:spAutoFit/>
          </a:bodyPr>
          <a:lstStyle/>
          <a:p>
            <a:r>
              <a:rPr lang="en-US" altLang="zh-CN" b="1" i="1" dirty="0" err="1">
                <a:solidFill>
                  <a:srgbClr val="0070C0"/>
                </a:solidFill>
                <a:latin typeface="Times New Roman" pitchFamily="18" charset="0"/>
                <a:cs typeface="Times New Roman" pitchFamily="18" charset="0"/>
              </a:rPr>
              <a:t>Subproblems</a:t>
            </a:r>
            <a:endParaRPr lang="zh-CN" altLang="zh-CN" i="1" dirty="0">
              <a:solidFill>
                <a:srgbClr val="0070C0"/>
              </a:solidFill>
              <a:latin typeface="Times New Roman" pitchFamily="18" charset="0"/>
              <a:cs typeface="Times New Roman" pitchFamily="18" charset="0"/>
            </a:endParaRPr>
          </a:p>
        </p:txBody>
      </p:sp>
      <p:cxnSp>
        <p:nvCxnSpPr>
          <p:cNvPr id="8" name="直接箭头连接符 7"/>
          <p:cNvCxnSpPr>
            <a:cxnSpLocks/>
          </p:cNvCxnSpPr>
          <p:nvPr/>
        </p:nvCxnSpPr>
        <p:spPr>
          <a:xfrm flipH="1" flipV="1">
            <a:off x="4572000" y="4129388"/>
            <a:ext cx="17558" cy="362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a:cxnSpLocks/>
          </p:cNvCxnSpPr>
          <p:nvPr/>
        </p:nvCxnSpPr>
        <p:spPr>
          <a:xfrm flipH="1" flipV="1">
            <a:off x="5868144" y="4089617"/>
            <a:ext cx="213844" cy="3952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3799187" y="4495817"/>
            <a:ext cx="1631088" cy="369332"/>
          </a:xfrm>
          <a:prstGeom prst="rect">
            <a:avLst/>
          </a:prstGeom>
        </p:spPr>
        <p:txBody>
          <a:bodyPr wrap="none">
            <a:spAutoFit/>
          </a:bodyPr>
          <a:lstStyle/>
          <a:p>
            <a:r>
              <a:rPr lang="en-US" altLang="zh-CN" b="1" i="1" dirty="0" err="1">
                <a:solidFill>
                  <a:srgbClr val="0070C0"/>
                </a:solidFill>
                <a:latin typeface="Times New Roman" pitchFamily="18" charset="0"/>
                <a:cs typeface="Times New Roman" pitchFamily="18" charset="0"/>
              </a:rPr>
              <a:t>Subprblem</a:t>
            </a:r>
            <a:r>
              <a:rPr lang="en-US" altLang="zh-CN" b="1" i="1" dirty="0">
                <a:solidFill>
                  <a:srgbClr val="0070C0"/>
                </a:solidFill>
                <a:latin typeface="Times New Roman" pitchFamily="18" charset="0"/>
                <a:cs typeface="Times New Roman" pitchFamily="18" charset="0"/>
              </a:rPr>
              <a:t> size</a:t>
            </a:r>
            <a:endParaRPr lang="zh-CN" altLang="zh-CN" b="1" i="1" dirty="0">
              <a:solidFill>
                <a:srgbClr val="0070C0"/>
              </a:solidFill>
              <a:latin typeface="Times New Roman" pitchFamily="18" charset="0"/>
              <a:cs typeface="Times New Roman" pitchFamily="18" charset="0"/>
            </a:endParaRPr>
          </a:p>
        </p:txBody>
      </p:sp>
      <p:sp>
        <p:nvSpPr>
          <p:cNvPr id="13" name="矩形 12"/>
          <p:cNvSpPr/>
          <p:nvPr/>
        </p:nvSpPr>
        <p:spPr>
          <a:xfrm>
            <a:off x="5745927" y="4423808"/>
            <a:ext cx="1614545" cy="646331"/>
          </a:xfrm>
          <a:prstGeom prst="rect">
            <a:avLst/>
          </a:prstGeom>
        </p:spPr>
        <p:txBody>
          <a:bodyPr wrap="none">
            <a:spAutoFit/>
          </a:bodyPr>
          <a:lstStyle/>
          <a:p>
            <a:r>
              <a:rPr lang="en-US" altLang="zh-CN" b="1" i="1" dirty="0">
                <a:solidFill>
                  <a:srgbClr val="0070C0"/>
                </a:solidFill>
                <a:latin typeface="Times New Roman" pitchFamily="18" charset="0"/>
                <a:cs typeface="Times New Roman" pitchFamily="18" charset="0"/>
              </a:rPr>
              <a:t>Work dividing </a:t>
            </a:r>
          </a:p>
          <a:p>
            <a:r>
              <a:rPr lang="en-US" altLang="zh-CN" b="1" i="1" dirty="0">
                <a:solidFill>
                  <a:srgbClr val="0070C0"/>
                </a:solidFill>
                <a:latin typeface="Times New Roman" pitchFamily="18" charset="0"/>
                <a:cs typeface="Times New Roman" pitchFamily="18" charset="0"/>
              </a:rPr>
              <a:t>and combining</a:t>
            </a:r>
            <a:endParaRPr lang="zh-CN" altLang="zh-CN" b="1" i="1" dirty="0">
              <a:solidFill>
                <a:srgbClr val="0070C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4" name="矩形 13"/>
              <p:cNvSpPr/>
              <p:nvPr/>
            </p:nvSpPr>
            <p:spPr>
              <a:xfrm>
                <a:off x="2021431" y="5213028"/>
                <a:ext cx="5136254" cy="687817"/>
              </a:xfrm>
              <a:prstGeom prst="rect">
                <a:avLst/>
              </a:prstGeom>
            </p:spPr>
            <p:txBody>
              <a:bodyPr wrap="square">
                <a:spAutoFit/>
              </a:bodyPr>
              <a:lstStyle/>
              <a:p>
                <a:r>
                  <a:rPr lang="en-US" altLang="zh-CN" b="1" i="1" dirty="0">
                    <a:solidFill>
                      <a:srgbClr val="0070C0"/>
                    </a:solidFill>
                    <a:latin typeface="Times New Roman" pitchFamily="18" charset="0"/>
                    <a:cs typeface="Times New Roman" pitchFamily="18" charset="0"/>
                  </a:rPr>
                  <a:t>Merge sort : </a:t>
                </a:r>
                <a:r>
                  <a:rPr lang="en-US" altLang="zh-CN" b="1" i="1" dirty="0">
                    <a:solidFill>
                      <a:srgbClr val="00B050"/>
                    </a:solidFill>
                    <a:latin typeface="Times New Roman" pitchFamily="18" charset="0"/>
                    <a:cs typeface="Times New Roman" pitchFamily="18" charset="0"/>
                  </a:rPr>
                  <a:t>a=2, b=2 </a:t>
                </a:r>
                <a:r>
                  <a:rPr lang="zh-CN" altLang="zh-CN" b="1" i="1" dirty="0">
                    <a:solidFill>
                      <a:srgbClr val="0070C0"/>
                    </a:solidFill>
                    <a:latin typeface="Times New Roman" pitchFamily="18" charset="0"/>
                    <a:cs typeface="Times New Roman" pitchFamily="18" charset="0"/>
                  </a:rPr>
                  <a:t>→</a:t>
                </a:r>
                <a14:m>
                  <m:oMath xmlns:m="http://schemas.openxmlformats.org/officeDocument/2006/math">
                    <m:sSup>
                      <m:sSupPr>
                        <m:ctrlPr>
                          <a:rPr lang="zh-CN" altLang="zh-CN" b="1" i="1" smtClean="0">
                            <a:solidFill>
                              <a:srgbClr val="00B050"/>
                            </a:solidFill>
                            <a:latin typeface="Cambria Math"/>
                          </a:rPr>
                        </m:ctrlPr>
                      </m:sSupPr>
                      <m:e>
                        <m:sSup>
                          <m:sSupPr>
                            <m:ctrlPr>
                              <a:rPr lang="zh-CN" altLang="zh-CN" b="1" i="1">
                                <a:solidFill>
                                  <a:srgbClr val="00B050"/>
                                </a:solidFill>
                                <a:latin typeface="Cambria Math"/>
                              </a:rPr>
                            </m:ctrlPr>
                          </m:sSupPr>
                          <m:e>
                            <m:r>
                              <a:rPr lang="en-US" altLang="zh-CN" b="1" i="1">
                                <a:solidFill>
                                  <a:srgbClr val="00B050"/>
                                </a:solidFill>
                                <a:latin typeface="Cambria Math" panose="02040503050406030204" pitchFamily="18" charset="0"/>
                              </a:rPr>
                              <m:t>𝒏</m:t>
                            </m:r>
                          </m:e>
                          <m:sup>
                            <m:r>
                              <a:rPr lang="en-US" altLang="zh-CN" b="1" i="1">
                                <a:solidFill>
                                  <a:srgbClr val="00B050"/>
                                </a:solidFill>
                                <a:latin typeface="Cambria Math" panose="02040503050406030204" pitchFamily="18" charset="0"/>
                              </a:rPr>
                              <m:t>𝐥𝐨𝐠𝐛</m:t>
                            </m:r>
                          </m:sup>
                        </m:sSup>
                      </m:e>
                      <m:sup>
                        <m:r>
                          <a:rPr lang="en-US" altLang="zh-CN" b="1" i="1">
                            <a:solidFill>
                              <a:srgbClr val="00B050"/>
                            </a:solidFill>
                            <a:latin typeface="Cambria Math" panose="02040503050406030204" pitchFamily="18" charset="0"/>
                          </a:rPr>
                          <m:t>𝐚</m:t>
                        </m:r>
                      </m:sup>
                    </m:sSup>
                  </m:oMath>
                </a14:m>
                <a:r>
                  <a:rPr lang="en-US" altLang="zh-CN" b="1" i="1" dirty="0">
                    <a:solidFill>
                      <a:srgbClr val="0070C0"/>
                    </a:solidFill>
                    <a:latin typeface="Times New Roman" pitchFamily="18" charset="0"/>
                    <a:cs typeface="Times New Roman" pitchFamily="18" charset="0"/>
                  </a:rPr>
                  <a:t> =  </a:t>
                </a:r>
                <a:r>
                  <a:rPr lang="en-US" altLang="zh-CN" b="1" i="1" dirty="0">
                    <a:solidFill>
                      <a:srgbClr val="00B050"/>
                    </a:solidFill>
                    <a:latin typeface="Times New Roman" pitchFamily="18" charset="0"/>
                    <a:cs typeface="Times New Roman" pitchFamily="18" charset="0"/>
                  </a:rPr>
                  <a:t>n</a:t>
                </a:r>
                <a:r>
                  <a:rPr lang="zh-CN" altLang="zh-CN" b="1" i="1" dirty="0">
                    <a:solidFill>
                      <a:srgbClr val="0070C0"/>
                    </a:solidFill>
                    <a:latin typeface="Times New Roman" pitchFamily="18" charset="0"/>
                    <a:cs typeface="Times New Roman" pitchFamily="18" charset="0"/>
                  </a:rPr>
                  <a:t>→</a:t>
                </a:r>
                <a:r>
                  <a:rPr lang="en-US" altLang="zh-CN" b="1" i="1" dirty="0">
                    <a:solidFill>
                      <a:srgbClr val="FF0000"/>
                    </a:solidFill>
                    <a:latin typeface="Times New Roman" pitchFamily="18" charset="0"/>
                    <a:cs typeface="Times New Roman" pitchFamily="18" charset="0"/>
                  </a:rPr>
                  <a:t>case 2</a:t>
                </a:r>
                <a:r>
                  <a:rPr lang="zh-CN" altLang="zh-CN" b="1" i="1" dirty="0">
                    <a:solidFill>
                      <a:srgbClr val="FF0000"/>
                    </a:solidFill>
                    <a:latin typeface="Times New Roman" pitchFamily="18" charset="0"/>
                    <a:cs typeface="Times New Roman" pitchFamily="18" charset="0"/>
                  </a:rPr>
                  <a:t>（</a:t>
                </a:r>
                <a:r>
                  <a:rPr lang="en-US" altLang="zh-CN" b="1" i="1" dirty="0">
                    <a:solidFill>
                      <a:srgbClr val="FF0000"/>
                    </a:solidFill>
                    <a:latin typeface="Times New Roman" pitchFamily="18" charset="0"/>
                    <a:cs typeface="Times New Roman" pitchFamily="18" charset="0"/>
                  </a:rPr>
                  <a:t>k=0</a:t>
                </a:r>
                <a:r>
                  <a:rPr lang="zh-CN" altLang="zh-CN" b="1" i="1" dirty="0">
                    <a:solidFill>
                      <a:srgbClr val="FF0000"/>
                    </a:solidFill>
                    <a:latin typeface="Times New Roman" pitchFamily="18" charset="0"/>
                    <a:cs typeface="Times New Roman" pitchFamily="18" charset="0"/>
                  </a:rPr>
                  <a:t>）</a:t>
                </a:r>
                <a:r>
                  <a:rPr lang="zh-CN" altLang="zh-CN" b="1" i="1" dirty="0">
                    <a:solidFill>
                      <a:srgbClr val="0070C0"/>
                    </a:solidFill>
                    <a:latin typeface="Times New Roman" pitchFamily="18" charset="0"/>
                    <a:cs typeface="Times New Roman" pitchFamily="18" charset="0"/>
                  </a:rPr>
                  <a:t>→</a:t>
                </a:r>
                <a:r>
                  <a:rPr lang="en-US" altLang="zh-CN" b="1" i="1" dirty="0">
                    <a:solidFill>
                      <a:srgbClr val="00B050"/>
                    </a:solidFill>
                    <a:latin typeface="Times New Roman" pitchFamily="18" charset="0"/>
                    <a:cs typeface="Times New Roman" pitchFamily="18" charset="0"/>
                  </a:rPr>
                  <a:t>T(n) = </a:t>
                </a:r>
                <a:r>
                  <a:rPr lang="zh-CN" altLang="zh-CN" b="1" i="1" dirty="0">
                    <a:solidFill>
                      <a:srgbClr val="00B050"/>
                    </a:solidFill>
                    <a:latin typeface="Times New Roman" pitchFamily="18" charset="0"/>
                    <a:cs typeface="Times New Roman" pitchFamily="18" charset="0"/>
                  </a:rPr>
                  <a:t>θ</a:t>
                </a:r>
                <a:r>
                  <a:rPr lang="en-US" altLang="zh-CN" b="1" i="1" dirty="0">
                    <a:solidFill>
                      <a:srgbClr val="00B050"/>
                    </a:solidFill>
                    <a:latin typeface="Times New Roman" pitchFamily="18" charset="0"/>
                    <a:cs typeface="Times New Roman" pitchFamily="18" charset="0"/>
                  </a:rPr>
                  <a:t>(</a:t>
                </a:r>
                <a:r>
                  <a:rPr lang="en-US" altLang="zh-CN" b="1" i="1" dirty="0" err="1">
                    <a:solidFill>
                      <a:srgbClr val="00B050"/>
                    </a:solidFill>
                    <a:latin typeface="Times New Roman" pitchFamily="18" charset="0"/>
                    <a:cs typeface="Times New Roman" pitchFamily="18" charset="0"/>
                  </a:rPr>
                  <a:t>nlgn</a:t>
                </a:r>
                <a:r>
                  <a:rPr lang="en-US" altLang="zh-CN" b="1" i="1" dirty="0">
                    <a:solidFill>
                      <a:srgbClr val="0070C0"/>
                    </a:solidFill>
                    <a:latin typeface="Times New Roman" pitchFamily="18" charset="0"/>
                    <a:cs typeface="Times New Roman" pitchFamily="18" charset="0"/>
                  </a:rPr>
                  <a:t>)</a:t>
                </a:r>
                <a:endParaRPr lang="zh-CN" altLang="zh-CN" b="1" i="1" dirty="0">
                  <a:solidFill>
                    <a:srgbClr val="0070C0"/>
                  </a:solidFill>
                  <a:latin typeface="Times New Roman" pitchFamily="18" charset="0"/>
                  <a:cs typeface="Times New Roman" pitchFamily="18" charset="0"/>
                </a:endParaRPr>
              </a:p>
            </p:txBody>
          </p:sp>
        </mc:Choice>
        <mc:Fallback xmlns="">
          <p:sp>
            <p:nvSpPr>
              <p:cNvPr id="14" name="矩形 13"/>
              <p:cNvSpPr>
                <a:spLocks noRot="1" noChangeAspect="1" noMove="1" noResize="1" noEditPoints="1" noAdjustHandles="1" noChangeArrowheads="1" noChangeShapeType="1" noTextEdit="1"/>
              </p:cNvSpPr>
              <p:nvPr/>
            </p:nvSpPr>
            <p:spPr>
              <a:xfrm>
                <a:off x="2021431" y="5213028"/>
                <a:ext cx="5136254" cy="687817"/>
              </a:xfrm>
              <a:prstGeom prst="rect">
                <a:avLst/>
              </a:prstGeom>
              <a:blipFill>
                <a:blip r:embed="rId2"/>
                <a:stretch>
                  <a:fillRect l="-1069" t="-885" r="-5463" b="-13274"/>
                </a:stretch>
              </a:blipFill>
            </p:spPr>
            <p:txBody>
              <a:bodyPr/>
              <a:lstStyle/>
              <a:p>
                <a:r>
                  <a:rPr lang="zh-CN" altLang="en-US">
                    <a:noFill/>
                  </a:rPr>
                  <a:t> </a:t>
                </a:r>
              </a:p>
            </p:txBody>
          </p:sp>
        </mc:Fallback>
      </mc:AlternateContent>
      <p:sp>
        <p:nvSpPr>
          <p:cNvPr id="4" name="灯片编号占位符 3">
            <a:extLst>
              <a:ext uri="{FF2B5EF4-FFF2-40B4-BE49-F238E27FC236}">
                <a16:creationId xmlns:a16="http://schemas.microsoft.com/office/drawing/2014/main" xmlns="" id="{D0CD7145-DCF3-49AF-8617-F541CD66CD2E}"/>
              </a:ext>
            </a:extLst>
          </p:cNvPr>
          <p:cNvSpPr>
            <a:spLocks noGrp="1"/>
          </p:cNvSpPr>
          <p:nvPr>
            <p:ph type="sldNum" sz="quarter" idx="12"/>
          </p:nvPr>
        </p:nvSpPr>
        <p:spPr/>
        <p:txBody>
          <a:bodyPr/>
          <a:lstStyle/>
          <a:p>
            <a:fld id="{468065A4-6A80-4860-ACC1-FB0A162EC3EF}" type="slidenum">
              <a:rPr lang="en-US" altLang="zh-CN" smtClean="0"/>
              <a:pPr/>
              <a:t>10</a:t>
            </a:fld>
            <a:endParaRPr lang="en-US" altLang="zh-CN"/>
          </a:p>
        </p:txBody>
      </p:sp>
      <p:sp>
        <p:nvSpPr>
          <p:cNvPr id="18" name="页脚占位符 3">
            <a:extLst>
              <a:ext uri="{FF2B5EF4-FFF2-40B4-BE49-F238E27FC236}">
                <a16:creationId xmlns:a16="http://schemas.microsoft.com/office/drawing/2014/main" xmlns="" id="{F68A7010-9F50-498F-B176-497E342C80A7}"/>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19" name="矩形 18">
            <a:extLst>
              <a:ext uri="{FF2B5EF4-FFF2-40B4-BE49-F238E27FC236}">
                <a16:creationId xmlns:a16="http://schemas.microsoft.com/office/drawing/2014/main" xmlns="" id="{2ACEDB72-6633-43D4-BF6C-45485826E71E}"/>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21" name="图片 20">
            <a:extLst>
              <a:ext uri="{FF2B5EF4-FFF2-40B4-BE49-F238E27FC236}">
                <a16:creationId xmlns:a16="http://schemas.microsoft.com/office/drawing/2014/main" xmlns="" id="{365DD737-AA44-402F-80E6-1B63872154B6}"/>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22" name="Rectangle 2">
            <a:extLst>
              <a:ext uri="{FF2B5EF4-FFF2-40B4-BE49-F238E27FC236}">
                <a16:creationId xmlns:a16="http://schemas.microsoft.com/office/drawing/2014/main" xmlns="" id="{86E65DC1-3E2B-4F76-A05E-8C68834378B7}"/>
              </a:ext>
            </a:extLst>
          </p:cNvPr>
          <p:cNvSpPr>
            <a:spLocks noGrp="1" noChangeArrowheads="1"/>
          </p:cNvSpPr>
          <p:nvPr>
            <p:ph type="title"/>
          </p:nvPr>
        </p:nvSpPr>
        <p:spPr>
          <a:xfrm>
            <a:off x="430989" y="72130"/>
            <a:ext cx="8229600" cy="778098"/>
          </a:xfrm>
        </p:spPr>
        <p:txBody>
          <a:bodyPr/>
          <a:lstStyle/>
          <a:p>
            <a:r>
              <a:rPr lang="zh-CN" altLang="en-US" sz="3500" dirty="0">
                <a:solidFill>
                  <a:schemeClr val="bg1"/>
                </a:solidFill>
                <a:latin typeface="微软雅黑" panose="020B0503020204020204" pitchFamily="34" charset="-122"/>
                <a:ea typeface="微软雅黑" panose="020B0503020204020204" pitchFamily="34" charset="-122"/>
              </a:rPr>
              <a:t>归并排序</a:t>
            </a:r>
          </a:p>
        </p:txBody>
      </p:sp>
    </p:spTree>
    <p:extLst>
      <p:ext uri="{BB962C8B-B14F-4D97-AF65-F5344CB8AC3E}">
        <p14:creationId xmlns:p14="http://schemas.microsoft.com/office/powerpoint/2010/main" val="285916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par>
                                <p:cTn id="17" presetID="10"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par>
                                <p:cTn id="23" presetID="10"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6" grpId="0" animBg="1"/>
      <p:bldP spid="11" grpId="0" animBg="1"/>
      <p:bldP spid="2" grpId="0"/>
      <p:bldP spid="6"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23657" y="1196752"/>
            <a:ext cx="5904656" cy="4512844"/>
          </a:xfrm>
        </p:spPr>
      </p:pic>
      <p:sp>
        <p:nvSpPr>
          <p:cNvPr id="3" name="灯片编号占位符 2">
            <a:extLst>
              <a:ext uri="{FF2B5EF4-FFF2-40B4-BE49-F238E27FC236}">
                <a16:creationId xmlns:a16="http://schemas.microsoft.com/office/drawing/2014/main" xmlns="" id="{4CFEA78D-333D-4424-8C49-4E29CFE1ACAE}"/>
              </a:ext>
            </a:extLst>
          </p:cNvPr>
          <p:cNvSpPr>
            <a:spLocks noGrp="1"/>
          </p:cNvSpPr>
          <p:nvPr>
            <p:ph type="sldNum" sz="quarter" idx="12"/>
          </p:nvPr>
        </p:nvSpPr>
        <p:spPr/>
        <p:txBody>
          <a:bodyPr/>
          <a:lstStyle/>
          <a:p>
            <a:fld id="{0C913308-F349-4B6D-A68A-DD1791B4A57B}" type="slidenum">
              <a:rPr lang="zh-CN" altLang="en-US" smtClean="0"/>
              <a:t>11</a:t>
            </a:fld>
            <a:endParaRPr lang="zh-CN" altLang="en-US"/>
          </a:p>
        </p:txBody>
      </p:sp>
      <p:sp>
        <p:nvSpPr>
          <p:cNvPr id="6" name="页脚占位符 3">
            <a:extLst>
              <a:ext uri="{FF2B5EF4-FFF2-40B4-BE49-F238E27FC236}">
                <a16:creationId xmlns:a16="http://schemas.microsoft.com/office/drawing/2014/main" xmlns="" id="{D3A0681E-C93E-4E83-AED2-73238755E725}"/>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A7B1FA27-13E5-4D0C-A6B3-CEBEE607FDE5}"/>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0" name="图片 9">
            <a:extLst>
              <a:ext uri="{FF2B5EF4-FFF2-40B4-BE49-F238E27FC236}">
                <a16:creationId xmlns:a16="http://schemas.microsoft.com/office/drawing/2014/main" xmlns="" id="{95FDE103-8369-4C57-B5BA-907B128E8E83}"/>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1" name="Rectangle 2">
            <a:extLst>
              <a:ext uri="{FF2B5EF4-FFF2-40B4-BE49-F238E27FC236}">
                <a16:creationId xmlns:a16="http://schemas.microsoft.com/office/drawing/2014/main" xmlns="" id="{91D1A110-8F86-431E-BFC4-F12476D9AC9A}"/>
              </a:ext>
            </a:extLst>
          </p:cNvPr>
          <p:cNvSpPr>
            <a:spLocks noGrp="1" noChangeArrowheads="1"/>
          </p:cNvSpPr>
          <p:nvPr>
            <p:ph type="title"/>
          </p:nvPr>
        </p:nvSpPr>
        <p:spPr>
          <a:xfrm>
            <a:off x="430989" y="72130"/>
            <a:ext cx="8229600" cy="778098"/>
          </a:xfrm>
        </p:spPr>
        <p:txBody>
          <a:bodyPr/>
          <a:lstStyle/>
          <a:p>
            <a:r>
              <a:rPr lang="zh-CN" altLang="en-US" sz="3500" dirty="0" smtClean="0">
                <a:solidFill>
                  <a:schemeClr val="bg1"/>
                </a:solidFill>
                <a:latin typeface="微软雅黑" panose="020B0503020204020204" pitchFamily="34" charset="-122"/>
                <a:ea typeface="微软雅黑" panose="020B0503020204020204" pitchFamily="34" charset="-122"/>
              </a:rPr>
              <a:t>快速排序</a:t>
            </a:r>
            <a:endParaRPr lang="zh-CN" altLang="en-US" sz="35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92403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8E79092E-CD81-45B0-8289-4A819AEEFCBC}"/>
              </a:ext>
            </a:extLst>
          </p:cNvPr>
          <p:cNvSpPr>
            <a:spLocks noGrp="1"/>
          </p:cNvSpPr>
          <p:nvPr>
            <p:ph type="sldNum" sz="quarter" idx="12"/>
          </p:nvPr>
        </p:nvSpPr>
        <p:spPr/>
        <p:txBody>
          <a:bodyPr/>
          <a:lstStyle/>
          <a:p>
            <a:fld id="{0C913308-F349-4B6D-A68A-DD1791B4A57B}" type="slidenum">
              <a:rPr lang="zh-CN" altLang="en-US" smtClean="0"/>
              <a:t>12</a:t>
            </a:fld>
            <a:endParaRPr lang="zh-CN" altLang="en-US"/>
          </a:p>
        </p:txBody>
      </p:sp>
      <p:sp>
        <p:nvSpPr>
          <p:cNvPr id="6" name="页脚占位符 3">
            <a:extLst>
              <a:ext uri="{FF2B5EF4-FFF2-40B4-BE49-F238E27FC236}">
                <a16:creationId xmlns:a16="http://schemas.microsoft.com/office/drawing/2014/main" xmlns="" id="{76A40972-9F39-4038-98FF-46596D620994}"/>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8949E288-0DC1-45B5-8B43-94900BC41794}"/>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0" name="图片 9">
            <a:extLst>
              <a:ext uri="{FF2B5EF4-FFF2-40B4-BE49-F238E27FC236}">
                <a16:creationId xmlns:a16="http://schemas.microsoft.com/office/drawing/2014/main" xmlns="" id="{14745EA0-7BBF-4C6B-8291-E817754DBBAC}"/>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1" name="Rectangle 2">
            <a:extLst>
              <a:ext uri="{FF2B5EF4-FFF2-40B4-BE49-F238E27FC236}">
                <a16:creationId xmlns:a16="http://schemas.microsoft.com/office/drawing/2014/main" xmlns="" id="{31372E98-1155-485F-9812-184BD3BFDD82}"/>
              </a:ext>
            </a:extLst>
          </p:cNvPr>
          <p:cNvSpPr>
            <a:spLocks noGrp="1" noChangeArrowheads="1"/>
          </p:cNvSpPr>
          <p:nvPr>
            <p:ph type="title"/>
          </p:nvPr>
        </p:nvSpPr>
        <p:spPr>
          <a:xfrm>
            <a:off x="430989" y="72130"/>
            <a:ext cx="8229600" cy="778098"/>
          </a:xfrm>
        </p:spPr>
        <p:txBody>
          <a:bodyPr/>
          <a:lstStyle/>
          <a:p>
            <a:r>
              <a:rPr lang="zh-CN" altLang="en-US" sz="3500" dirty="0">
                <a:solidFill>
                  <a:schemeClr val="bg1"/>
                </a:solidFill>
                <a:latin typeface="微软雅黑" panose="020B0503020204020204" pitchFamily="34" charset="-122"/>
                <a:ea typeface="微软雅黑" panose="020B0503020204020204" pitchFamily="34" charset="-122"/>
              </a:rPr>
              <a:t>快速排序</a:t>
            </a:r>
            <a:endParaRPr lang="zh-CN" altLang="en-US" sz="3500" dirty="0">
              <a:solidFill>
                <a:schemeClr val="bg1"/>
              </a:solidFill>
              <a:latin typeface="微软雅黑" panose="020B0503020204020204" pitchFamily="34" charset="-122"/>
              <a:ea typeface="微软雅黑" panose="020B0503020204020204" pitchFamily="34" charset="-122"/>
            </a:endParaRPr>
          </a:p>
        </p:txBody>
      </p:sp>
      <p:sp>
        <p:nvSpPr>
          <p:cNvPr id="2" name="矩形 1"/>
          <p:cNvSpPr/>
          <p:nvPr/>
        </p:nvSpPr>
        <p:spPr>
          <a:xfrm>
            <a:off x="2112234" y="1844824"/>
            <a:ext cx="5904656" cy="2246769"/>
          </a:xfrm>
          <a:prstGeom prst="rect">
            <a:avLst/>
          </a:prstGeom>
        </p:spPr>
        <p:txBody>
          <a:bodyPr wrap="square">
            <a:spAutoFit/>
          </a:bodyPr>
          <a:lstStyle/>
          <a:p>
            <a:r>
              <a:rPr lang="en-US" altLang="zh-CN" sz="2800" b="1" dirty="0">
                <a:latin typeface="Times New Roman" pitchFamily="18" charset="0"/>
                <a:cs typeface="Times New Roman" pitchFamily="18" charset="0"/>
              </a:rPr>
              <a:t>QUICKSORT(A</a:t>
            </a:r>
            <a:r>
              <a:rPr lang="zh-CN" altLang="en-US" sz="2800" b="1" dirty="0">
                <a:latin typeface="Times New Roman" pitchFamily="18" charset="0"/>
                <a:cs typeface="Times New Roman" pitchFamily="18" charset="0"/>
              </a:rPr>
              <a:t>，</a:t>
            </a:r>
            <a:r>
              <a:rPr lang="en-US" altLang="zh-CN" sz="2800" b="1" dirty="0">
                <a:solidFill>
                  <a:srgbClr val="0070C0"/>
                </a:solidFill>
                <a:latin typeface="Times New Roman" pitchFamily="18" charset="0"/>
                <a:cs typeface="Times New Roman" pitchFamily="18" charset="0"/>
              </a:rPr>
              <a:t>p</a:t>
            </a:r>
            <a:r>
              <a:rPr lang="zh-CN" altLang="en-US" sz="2800" b="1" dirty="0">
                <a:latin typeface="Times New Roman" pitchFamily="18" charset="0"/>
                <a:cs typeface="Times New Roman" pitchFamily="18" charset="0"/>
              </a:rPr>
              <a:t>，</a:t>
            </a:r>
            <a:r>
              <a:rPr lang="en-US" altLang="zh-CN" sz="2800" b="1" dirty="0">
                <a:solidFill>
                  <a:srgbClr val="92D050"/>
                </a:solidFill>
                <a:latin typeface="Times New Roman" pitchFamily="18" charset="0"/>
                <a:cs typeface="Times New Roman" pitchFamily="18" charset="0"/>
              </a:rPr>
              <a:t>r</a:t>
            </a:r>
            <a:r>
              <a:rPr lang="en-US" altLang="zh-CN" sz="2800" b="1" dirty="0">
                <a:latin typeface="Times New Roman" pitchFamily="18" charset="0"/>
                <a:cs typeface="Times New Roman" pitchFamily="18" charset="0"/>
              </a:rPr>
              <a:t>)</a:t>
            </a:r>
          </a:p>
          <a:p>
            <a:r>
              <a:rPr lang="en-US" altLang="zh-CN" sz="2800" b="1" dirty="0">
                <a:solidFill>
                  <a:srgbClr val="FF0000"/>
                </a:solidFill>
                <a:latin typeface="Times New Roman" pitchFamily="18" charset="0"/>
                <a:cs typeface="Times New Roman" pitchFamily="18" charset="0"/>
              </a:rPr>
              <a:t>1</a:t>
            </a: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if </a:t>
            </a:r>
            <a:r>
              <a:rPr lang="en-US" altLang="zh-CN" sz="2800" b="1" dirty="0">
                <a:solidFill>
                  <a:srgbClr val="00B050"/>
                </a:solidFill>
                <a:latin typeface="Times New Roman" pitchFamily="18" charset="0"/>
                <a:cs typeface="Times New Roman" pitchFamily="18" charset="0"/>
              </a:rPr>
              <a:t>p&lt;r</a:t>
            </a:r>
          </a:p>
          <a:p>
            <a:r>
              <a:rPr lang="en-US" altLang="zh-CN" sz="2800" b="1" dirty="0">
                <a:solidFill>
                  <a:srgbClr val="FF0000"/>
                </a:solidFill>
                <a:latin typeface="Times New Roman" pitchFamily="18" charset="0"/>
                <a:cs typeface="Times New Roman" pitchFamily="18" charset="0"/>
              </a:rPr>
              <a:t>2</a:t>
            </a: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then q ←PARTITION(A</a:t>
            </a:r>
            <a:r>
              <a:rPr lang="zh-CN" altLang="en-US" sz="2800" b="1" dirty="0">
                <a:latin typeface="Times New Roman" pitchFamily="18" charset="0"/>
                <a:cs typeface="Times New Roman" pitchFamily="18" charset="0"/>
              </a:rPr>
              <a:t>，</a:t>
            </a:r>
            <a:r>
              <a:rPr lang="en-US" altLang="zh-CN" sz="2800" b="1" dirty="0">
                <a:solidFill>
                  <a:srgbClr val="0070C0"/>
                </a:solidFill>
                <a:latin typeface="Times New Roman" pitchFamily="18" charset="0"/>
                <a:cs typeface="Times New Roman" pitchFamily="18" charset="0"/>
              </a:rPr>
              <a:t>p</a:t>
            </a:r>
            <a:r>
              <a:rPr lang="zh-CN" altLang="en-US" sz="2800" b="1" dirty="0">
                <a:latin typeface="Times New Roman" pitchFamily="18" charset="0"/>
                <a:cs typeface="Times New Roman" pitchFamily="18" charset="0"/>
              </a:rPr>
              <a:t>，</a:t>
            </a:r>
            <a:r>
              <a:rPr lang="en-US" altLang="zh-CN" sz="2800" b="1" dirty="0">
                <a:solidFill>
                  <a:srgbClr val="92D050"/>
                </a:solidFill>
                <a:latin typeface="Times New Roman" pitchFamily="18" charset="0"/>
                <a:cs typeface="Times New Roman" pitchFamily="18" charset="0"/>
              </a:rPr>
              <a:t>r</a:t>
            </a:r>
            <a:r>
              <a:rPr lang="en-US" altLang="zh-CN" sz="2800" b="1" dirty="0">
                <a:latin typeface="Times New Roman" pitchFamily="18" charset="0"/>
                <a:cs typeface="Times New Roman" pitchFamily="18" charset="0"/>
              </a:rPr>
              <a:t>)</a:t>
            </a:r>
          </a:p>
          <a:p>
            <a:r>
              <a:rPr lang="en-US" altLang="zh-CN" sz="2800" b="1" dirty="0">
                <a:solidFill>
                  <a:srgbClr val="FF0000"/>
                </a:solidFill>
                <a:latin typeface="Times New Roman" pitchFamily="18" charset="0"/>
                <a:cs typeface="Times New Roman" pitchFamily="18" charset="0"/>
              </a:rPr>
              <a:t>3</a:t>
            </a: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QUICKSORT(A</a:t>
            </a:r>
            <a:r>
              <a:rPr lang="zh-CN" altLang="en-US" sz="2800" b="1" dirty="0">
                <a:latin typeface="Times New Roman" pitchFamily="18" charset="0"/>
                <a:cs typeface="Times New Roman" pitchFamily="18" charset="0"/>
              </a:rPr>
              <a:t>，</a:t>
            </a:r>
            <a:r>
              <a:rPr lang="en-US" altLang="zh-CN" sz="2800" b="1" dirty="0">
                <a:solidFill>
                  <a:srgbClr val="0070C0"/>
                </a:solidFill>
                <a:latin typeface="Times New Roman" pitchFamily="18" charset="0"/>
                <a:cs typeface="Times New Roman" pitchFamily="18" charset="0"/>
              </a:rPr>
              <a:t>p</a:t>
            </a:r>
            <a:r>
              <a:rPr lang="zh-CN" altLang="en-US" sz="2800" b="1" dirty="0">
                <a:latin typeface="Times New Roman" pitchFamily="18" charset="0"/>
                <a:cs typeface="Times New Roman" pitchFamily="18" charset="0"/>
              </a:rPr>
              <a:t>，</a:t>
            </a:r>
            <a:r>
              <a:rPr lang="en-US" altLang="zh-CN" sz="2800" b="1" dirty="0">
                <a:solidFill>
                  <a:srgbClr val="92D050"/>
                </a:solidFill>
                <a:latin typeface="Times New Roman" pitchFamily="18" charset="0"/>
                <a:cs typeface="Times New Roman" pitchFamily="18" charset="0"/>
              </a:rPr>
              <a:t>q-1</a:t>
            </a:r>
            <a:r>
              <a:rPr lang="en-US" altLang="zh-CN" sz="2800" b="1" dirty="0">
                <a:latin typeface="Times New Roman" pitchFamily="18" charset="0"/>
                <a:cs typeface="Times New Roman" pitchFamily="18" charset="0"/>
              </a:rPr>
              <a:t>)</a:t>
            </a:r>
          </a:p>
          <a:p>
            <a:r>
              <a:rPr lang="en-US" altLang="zh-CN" sz="2800" b="1" dirty="0">
                <a:solidFill>
                  <a:srgbClr val="FF0000"/>
                </a:solidFill>
                <a:latin typeface="Times New Roman" pitchFamily="18" charset="0"/>
                <a:cs typeface="Times New Roman" pitchFamily="18" charset="0"/>
              </a:rPr>
              <a:t>4</a:t>
            </a: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QUICKSORT(A</a:t>
            </a:r>
            <a:r>
              <a:rPr lang="zh-CN" altLang="en-US" sz="2800" b="1" dirty="0">
                <a:latin typeface="Times New Roman" pitchFamily="18" charset="0"/>
                <a:cs typeface="Times New Roman" pitchFamily="18" charset="0"/>
              </a:rPr>
              <a:t>，</a:t>
            </a:r>
            <a:r>
              <a:rPr lang="en-US" altLang="zh-CN" sz="2800" b="1" dirty="0">
                <a:solidFill>
                  <a:srgbClr val="0070C0"/>
                </a:solidFill>
                <a:latin typeface="Times New Roman" pitchFamily="18" charset="0"/>
                <a:cs typeface="Times New Roman" pitchFamily="18" charset="0"/>
              </a:rPr>
              <a:t>q+1</a:t>
            </a:r>
            <a:r>
              <a:rPr lang="zh-CN" altLang="en-US" sz="2800" b="1" dirty="0">
                <a:latin typeface="Times New Roman" pitchFamily="18" charset="0"/>
                <a:cs typeface="Times New Roman" pitchFamily="18" charset="0"/>
              </a:rPr>
              <a:t>，</a:t>
            </a:r>
            <a:r>
              <a:rPr lang="en-US" altLang="zh-CN" sz="2800" b="1" dirty="0">
                <a:solidFill>
                  <a:srgbClr val="92D050"/>
                </a:solidFill>
                <a:latin typeface="Times New Roman" pitchFamily="18" charset="0"/>
                <a:cs typeface="Times New Roman" pitchFamily="18" charset="0"/>
              </a:rPr>
              <a:t>r</a:t>
            </a:r>
            <a:r>
              <a:rPr lang="en-US" altLang="zh-CN" sz="2800" b="1" dirty="0">
                <a:latin typeface="Times New Roman" pitchFamily="18" charset="0"/>
                <a:cs typeface="Times New Roman" pitchFamily="18" charset="0"/>
              </a:rPr>
              <a:t>)</a:t>
            </a:r>
          </a:p>
        </p:txBody>
      </p:sp>
      <p:sp>
        <p:nvSpPr>
          <p:cNvPr id="4" name="TextBox 3"/>
          <p:cNvSpPr txBox="1"/>
          <p:nvPr/>
        </p:nvSpPr>
        <p:spPr>
          <a:xfrm>
            <a:off x="1839648" y="4797152"/>
            <a:ext cx="5464701" cy="646331"/>
          </a:xfrm>
          <a:prstGeom prst="rect">
            <a:avLst/>
          </a:prstGeom>
          <a:noFill/>
        </p:spPr>
        <p:txBody>
          <a:bodyPr wrap="none" rtlCol="0">
            <a:spAutoFit/>
          </a:bodyPr>
          <a:lstStyle/>
          <a:p>
            <a:r>
              <a:rPr lang="zh-CN" altLang="en-US" dirty="0" smtClean="0">
                <a:solidFill>
                  <a:srgbClr val="0070C0"/>
                </a:solidFill>
              </a:rPr>
              <a:t>注：</a:t>
            </a:r>
            <a:r>
              <a:rPr lang="en-US" altLang="zh-CN" dirty="0" smtClean="0">
                <a:solidFill>
                  <a:srgbClr val="0070C0"/>
                </a:solidFill>
              </a:rPr>
              <a:t>quicksort</a:t>
            </a:r>
            <a:r>
              <a:rPr lang="zh-CN" altLang="en-US" dirty="0" smtClean="0">
                <a:solidFill>
                  <a:srgbClr val="0070C0"/>
                </a:solidFill>
              </a:rPr>
              <a:t>有很多版本，</a:t>
            </a:r>
            <a:r>
              <a:rPr lang="en-US" altLang="zh-CN" dirty="0" smtClean="0">
                <a:solidFill>
                  <a:srgbClr val="0070C0"/>
                </a:solidFill>
                <a:latin typeface="Times New Roman" pitchFamily="18" charset="0"/>
                <a:cs typeface="Times New Roman" pitchFamily="18" charset="0"/>
              </a:rPr>
              <a:t>PARTITION</a:t>
            </a:r>
            <a:r>
              <a:rPr lang="zh-CN" altLang="en-US" dirty="0" smtClean="0">
                <a:solidFill>
                  <a:srgbClr val="0070C0"/>
                </a:solidFill>
                <a:latin typeface="Times New Roman" pitchFamily="18" charset="0"/>
                <a:cs typeface="Times New Roman" pitchFamily="18" charset="0"/>
              </a:rPr>
              <a:t>的</a:t>
            </a:r>
            <a:r>
              <a:rPr lang="zh-CN" altLang="en-US" dirty="0" smtClean="0">
                <a:solidFill>
                  <a:srgbClr val="0070C0"/>
                </a:solidFill>
              </a:rPr>
              <a:t>实现方法也</a:t>
            </a:r>
            <a:endParaRPr lang="en-US" altLang="zh-CN" dirty="0" smtClean="0">
              <a:solidFill>
                <a:srgbClr val="0070C0"/>
              </a:solidFill>
            </a:endParaRPr>
          </a:p>
          <a:p>
            <a:r>
              <a:rPr lang="zh-CN" altLang="en-US" dirty="0" smtClean="0">
                <a:solidFill>
                  <a:srgbClr val="0070C0"/>
                </a:solidFill>
              </a:rPr>
              <a:t>各不相同，有兴趣可以课下自己研究一下</a:t>
            </a:r>
            <a:endParaRPr lang="zh-CN" altLang="en-US" dirty="0">
              <a:solidFill>
                <a:srgbClr val="0070C0"/>
              </a:solidFill>
            </a:endParaRPr>
          </a:p>
        </p:txBody>
      </p:sp>
    </p:spTree>
    <p:extLst>
      <p:ext uri="{BB962C8B-B14F-4D97-AF65-F5344CB8AC3E}">
        <p14:creationId xmlns:p14="http://schemas.microsoft.com/office/powerpoint/2010/main" val="413219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3" name="Rectangle 3"/>
          <p:cNvSpPr>
            <a:spLocks noGrp="1" noChangeArrowheads="1"/>
          </p:cNvSpPr>
          <p:nvPr>
            <p:ph type="body" sz="half" idx="1"/>
          </p:nvPr>
        </p:nvSpPr>
        <p:spPr>
          <a:xfrm>
            <a:off x="411590" y="1208752"/>
            <a:ext cx="8229600" cy="4525963"/>
          </a:xfrm>
        </p:spPr>
        <p:txBody>
          <a:bodyPr>
            <a:normAutofit/>
          </a:bodyPr>
          <a:lstStyle/>
          <a:p>
            <a:pPr>
              <a:lnSpc>
                <a:spcPct val="150000"/>
              </a:lnSpc>
            </a:pPr>
            <a:r>
              <a:rPr lang="en-US" altLang="zh-CN" sz="2400" dirty="0">
                <a:solidFill>
                  <a:srgbClr val="FF0000"/>
                </a:solidFill>
              </a:rPr>
              <a:t>Divide:</a:t>
            </a:r>
            <a:r>
              <a:rPr lang="en-US" altLang="zh-CN" sz="2400" dirty="0"/>
              <a:t> </a:t>
            </a:r>
            <a:r>
              <a:rPr lang="zh-CN" altLang="en-US" sz="2400" dirty="0"/>
              <a:t>把数组的各个元素重排后分成左右两部分，使得左边的任意元素都小于或等于右边的任意元素。</a:t>
            </a:r>
          </a:p>
          <a:p>
            <a:pPr>
              <a:lnSpc>
                <a:spcPct val="150000"/>
              </a:lnSpc>
            </a:pPr>
            <a:r>
              <a:rPr lang="en-US" altLang="zh-CN" sz="2400" dirty="0">
                <a:solidFill>
                  <a:srgbClr val="FF0000"/>
                </a:solidFill>
              </a:rPr>
              <a:t>Conquer:</a:t>
            </a:r>
            <a:r>
              <a:rPr lang="en-US" altLang="zh-CN" sz="2400" dirty="0"/>
              <a:t> </a:t>
            </a:r>
            <a:r>
              <a:rPr lang="zh-CN" altLang="en-US" sz="2400" dirty="0"/>
              <a:t>把左右两部分分别排序。</a:t>
            </a:r>
          </a:p>
          <a:p>
            <a:pPr>
              <a:lnSpc>
                <a:spcPct val="150000"/>
              </a:lnSpc>
            </a:pPr>
            <a:r>
              <a:rPr lang="en-US" altLang="zh-CN" sz="2400" dirty="0">
                <a:solidFill>
                  <a:srgbClr val="FF0000"/>
                </a:solidFill>
              </a:rPr>
              <a:t>Combine: </a:t>
            </a:r>
            <a:r>
              <a:rPr lang="zh-CN" altLang="en-US" sz="2400" dirty="0"/>
              <a:t>不用合并，因为此时数组已经完全有序。 </a:t>
            </a:r>
            <a:br>
              <a:rPr lang="zh-CN" altLang="en-US" sz="2400" dirty="0"/>
            </a:br>
            <a:endParaRPr lang="zh-CN" altLang="en-US" sz="2400" dirty="0"/>
          </a:p>
        </p:txBody>
      </p:sp>
      <p:sp>
        <p:nvSpPr>
          <p:cNvPr id="20" name="TextBox 19"/>
          <p:cNvSpPr txBox="1"/>
          <p:nvPr/>
        </p:nvSpPr>
        <p:spPr>
          <a:xfrm>
            <a:off x="2982885" y="5625345"/>
            <a:ext cx="3348994" cy="369332"/>
          </a:xfrm>
          <a:prstGeom prst="rect">
            <a:avLst/>
          </a:prstGeom>
          <a:noFill/>
        </p:spPr>
        <p:txBody>
          <a:bodyPr wrap="none" rtlCol="0">
            <a:spAutoFit/>
          </a:bodyPr>
          <a:lstStyle/>
          <a:p>
            <a:r>
              <a:rPr lang="zh-CN" altLang="en-US" b="1" dirty="0">
                <a:solidFill>
                  <a:srgbClr val="0070C0"/>
                </a:solidFill>
              </a:rPr>
              <a:t>思考：为什么</a:t>
            </a:r>
            <a:r>
              <a:rPr lang="en-US" altLang="zh-CN" b="1" i="1" dirty="0">
                <a:solidFill>
                  <a:srgbClr val="0070C0"/>
                </a:solidFill>
              </a:rPr>
              <a:t>T</a:t>
            </a:r>
            <a:r>
              <a:rPr lang="en-US" altLang="zh-CN" b="1" dirty="0">
                <a:solidFill>
                  <a:srgbClr val="0070C0"/>
                </a:solidFill>
              </a:rPr>
              <a:t>(</a:t>
            </a:r>
            <a:r>
              <a:rPr lang="en-US" altLang="zh-CN" b="1" i="1" dirty="0">
                <a:solidFill>
                  <a:srgbClr val="0070C0"/>
                </a:solidFill>
              </a:rPr>
              <a:t>n</a:t>
            </a:r>
            <a:r>
              <a:rPr lang="en-US" altLang="zh-CN" b="1" dirty="0">
                <a:solidFill>
                  <a:srgbClr val="0070C0"/>
                </a:solidFill>
              </a:rPr>
              <a:t>) = </a:t>
            </a:r>
            <a:r>
              <a:rPr lang="en-US" altLang="zh-CN" b="1" i="1" dirty="0">
                <a:solidFill>
                  <a:srgbClr val="0070C0"/>
                </a:solidFill>
              </a:rPr>
              <a:t>O</a:t>
            </a:r>
            <a:r>
              <a:rPr lang="en-US" altLang="zh-CN" b="1" dirty="0">
                <a:solidFill>
                  <a:srgbClr val="0070C0"/>
                </a:solidFill>
              </a:rPr>
              <a:t>(</a:t>
            </a:r>
            <a:r>
              <a:rPr lang="en-US" altLang="zh-CN" b="1" i="1" dirty="0">
                <a:solidFill>
                  <a:srgbClr val="0070C0"/>
                </a:solidFill>
              </a:rPr>
              <a:t>n</a:t>
            </a:r>
            <a:r>
              <a:rPr lang="en-US" altLang="zh-CN" b="1" dirty="0">
                <a:solidFill>
                  <a:srgbClr val="0070C0"/>
                </a:solidFill>
              </a:rPr>
              <a:t> log </a:t>
            </a:r>
            <a:r>
              <a:rPr lang="en-US" altLang="zh-CN" b="1" i="1" dirty="0">
                <a:solidFill>
                  <a:srgbClr val="0070C0"/>
                </a:solidFill>
              </a:rPr>
              <a:t>n</a:t>
            </a:r>
            <a:r>
              <a:rPr lang="en-US" altLang="zh-CN" b="1" dirty="0">
                <a:solidFill>
                  <a:srgbClr val="0070C0"/>
                </a:solidFill>
              </a:rPr>
              <a:t>)</a:t>
            </a:r>
            <a:r>
              <a:rPr lang="zh-CN" altLang="en-US" b="1" dirty="0">
                <a:solidFill>
                  <a:srgbClr val="0070C0"/>
                </a:solidFill>
              </a:rPr>
              <a:t>？</a:t>
            </a:r>
          </a:p>
        </p:txBody>
      </p:sp>
      <p:sp>
        <p:nvSpPr>
          <p:cNvPr id="3" name="灯片编号占位符 2">
            <a:extLst>
              <a:ext uri="{FF2B5EF4-FFF2-40B4-BE49-F238E27FC236}">
                <a16:creationId xmlns:a16="http://schemas.microsoft.com/office/drawing/2014/main" xmlns="" id="{A369C2BB-C094-42B8-A7E8-27E3FC6A1D7C}"/>
              </a:ext>
            </a:extLst>
          </p:cNvPr>
          <p:cNvSpPr>
            <a:spLocks noGrp="1"/>
          </p:cNvSpPr>
          <p:nvPr>
            <p:ph type="sldNum" sz="quarter" idx="12"/>
          </p:nvPr>
        </p:nvSpPr>
        <p:spPr/>
        <p:txBody>
          <a:bodyPr/>
          <a:lstStyle/>
          <a:p>
            <a:fld id="{468065A4-6A80-4860-ACC1-FB0A162EC3EF}" type="slidenum">
              <a:rPr lang="en-US" altLang="zh-CN" smtClean="0"/>
              <a:pPr/>
              <a:t>13</a:t>
            </a:fld>
            <a:endParaRPr lang="en-US" altLang="zh-CN"/>
          </a:p>
        </p:txBody>
      </p:sp>
      <p:sp>
        <p:nvSpPr>
          <p:cNvPr id="14" name="页脚占位符 3">
            <a:extLst>
              <a:ext uri="{FF2B5EF4-FFF2-40B4-BE49-F238E27FC236}">
                <a16:creationId xmlns:a16="http://schemas.microsoft.com/office/drawing/2014/main" xmlns="" id="{57FA8BC0-1E0E-4BAC-BE78-3DEAFA390F11}"/>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15" name="矩形 14">
            <a:extLst>
              <a:ext uri="{FF2B5EF4-FFF2-40B4-BE49-F238E27FC236}">
                <a16:creationId xmlns:a16="http://schemas.microsoft.com/office/drawing/2014/main" xmlns="" id="{6208D59C-A434-4076-9C7F-2CE5695C07D2}"/>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8" name="图片 17">
            <a:extLst>
              <a:ext uri="{FF2B5EF4-FFF2-40B4-BE49-F238E27FC236}">
                <a16:creationId xmlns:a16="http://schemas.microsoft.com/office/drawing/2014/main" xmlns="" id="{85345DBF-074F-4E22-B921-E1A1D1B7CC65}"/>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21" name="Rectangle 2">
            <a:extLst>
              <a:ext uri="{FF2B5EF4-FFF2-40B4-BE49-F238E27FC236}">
                <a16:creationId xmlns:a16="http://schemas.microsoft.com/office/drawing/2014/main" xmlns="" id="{79DCBF48-82CE-47EC-B85C-141E4BADBA05}"/>
              </a:ext>
            </a:extLst>
          </p:cNvPr>
          <p:cNvSpPr>
            <a:spLocks noGrp="1" noChangeArrowheads="1"/>
          </p:cNvSpPr>
          <p:nvPr>
            <p:ph type="title"/>
          </p:nvPr>
        </p:nvSpPr>
        <p:spPr>
          <a:xfrm>
            <a:off x="430989" y="72130"/>
            <a:ext cx="8229600" cy="778098"/>
          </a:xfrm>
        </p:spPr>
        <p:txBody>
          <a:bodyPr/>
          <a:lstStyle/>
          <a:p>
            <a:r>
              <a:rPr lang="zh-CN" altLang="en-US" sz="3500" dirty="0">
                <a:solidFill>
                  <a:schemeClr val="bg1"/>
                </a:solidFill>
                <a:latin typeface="微软雅黑" panose="020B0503020204020204" pitchFamily="34" charset="-122"/>
                <a:ea typeface="微软雅黑" panose="020B0503020204020204" pitchFamily="34" charset="-122"/>
              </a:rPr>
              <a:t>快速排序</a:t>
            </a:r>
            <a:endParaRPr lang="zh-CN" altLang="en-US" sz="3500" dirty="0">
              <a:solidFill>
                <a:schemeClr val="bg1"/>
              </a:solidFill>
              <a:latin typeface="微软雅黑" panose="020B0503020204020204" pitchFamily="34" charset="-122"/>
              <a:ea typeface="微软雅黑" panose="020B0503020204020204" pitchFamily="34" charset="-122"/>
            </a:endParaRPr>
          </a:p>
        </p:txBody>
      </p:sp>
      <p:sp>
        <p:nvSpPr>
          <p:cNvPr id="16" name="椭圆 15"/>
          <p:cNvSpPr/>
          <p:nvPr/>
        </p:nvSpPr>
        <p:spPr>
          <a:xfrm>
            <a:off x="5544823" y="3871074"/>
            <a:ext cx="425298" cy="4847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4177733" y="3815422"/>
            <a:ext cx="699239" cy="58013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3762535" y="3842592"/>
            <a:ext cx="216024" cy="4847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2652090" y="3805795"/>
            <a:ext cx="3305619" cy="523220"/>
          </a:xfrm>
          <a:prstGeom prst="rect">
            <a:avLst/>
          </a:prstGeom>
        </p:spPr>
        <p:txBody>
          <a:bodyPr wrap="square">
            <a:spAutoFit/>
          </a:bodyPr>
          <a:lstStyle/>
          <a:p>
            <a:r>
              <a:rPr lang="en-US" altLang="zh-CN" sz="2800" b="1" i="1" dirty="0">
                <a:solidFill>
                  <a:srgbClr val="00B050"/>
                </a:solidFill>
                <a:latin typeface="Times New Roman" pitchFamily="18" charset="0"/>
                <a:cs typeface="Times New Roman" pitchFamily="18" charset="0"/>
              </a:rPr>
              <a:t>T(n) = 2T(n/2) + O(n)</a:t>
            </a:r>
            <a:endParaRPr lang="zh-CN" altLang="zh-CN" sz="2800" i="1" dirty="0">
              <a:solidFill>
                <a:srgbClr val="00B050"/>
              </a:solidFill>
              <a:latin typeface="Times New Roman" pitchFamily="18" charset="0"/>
              <a:cs typeface="Times New Roman" pitchFamily="18" charset="0"/>
            </a:endParaRPr>
          </a:p>
        </p:txBody>
      </p:sp>
      <p:cxnSp>
        <p:nvCxnSpPr>
          <p:cNvPr id="25" name="直接箭头连接符 24"/>
          <p:cNvCxnSpPr>
            <a:cxnSpLocks/>
          </p:cNvCxnSpPr>
          <p:nvPr/>
        </p:nvCxnSpPr>
        <p:spPr>
          <a:xfrm flipV="1">
            <a:off x="3244805" y="4359413"/>
            <a:ext cx="521722" cy="5061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2195736" y="4872612"/>
            <a:ext cx="1428596" cy="369332"/>
          </a:xfrm>
          <a:prstGeom prst="rect">
            <a:avLst/>
          </a:prstGeom>
        </p:spPr>
        <p:txBody>
          <a:bodyPr wrap="none">
            <a:spAutoFit/>
          </a:bodyPr>
          <a:lstStyle/>
          <a:p>
            <a:r>
              <a:rPr lang="en-US" altLang="zh-CN" b="1" i="1" dirty="0" err="1">
                <a:solidFill>
                  <a:srgbClr val="0070C0"/>
                </a:solidFill>
                <a:latin typeface="Times New Roman" pitchFamily="18" charset="0"/>
                <a:cs typeface="Times New Roman" pitchFamily="18" charset="0"/>
              </a:rPr>
              <a:t>Subproblems</a:t>
            </a:r>
            <a:endParaRPr lang="zh-CN" altLang="zh-CN" i="1" dirty="0">
              <a:solidFill>
                <a:srgbClr val="0070C0"/>
              </a:solidFill>
              <a:latin typeface="Times New Roman" pitchFamily="18" charset="0"/>
              <a:cs typeface="Times New Roman" pitchFamily="18" charset="0"/>
            </a:endParaRPr>
          </a:p>
        </p:txBody>
      </p:sp>
      <p:cxnSp>
        <p:nvCxnSpPr>
          <p:cNvPr id="28" name="直接箭头连接符 27"/>
          <p:cNvCxnSpPr>
            <a:cxnSpLocks/>
            <a:endCxn id="17" idx="4"/>
          </p:cNvCxnSpPr>
          <p:nvPr/>
        </p:nvCxnSpPr>
        <p:spPr>
          <a:xfrm flipH="1" flipV="1">
            <a:off x="4527353" y="4395559"/>
            <a:ext cx="86511" cy="4734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a:cxnSpLocks/>
          </p:cNvCxnSpPr>
          <p:nvPr/>
        </p:nvCxnSpPr>
        <p:spPr>
          <a:xfrm flipH="1" flipV="1">
            <a:off x="5892450" y="4466412"/>
            <a:ext cx="213844" cy="3952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3823493" y="4872612"/>
            <a:ext cx="1631088" cy="369332"/>
          </a:xfrm>
          <a:prstGeom prst="rect">
            <a:avLst/>
          </a:prstGeom>
        </p:spPr>
        <p:txBody>
          <a:bodyPr wrap="none">
            <a:spAutoFit/>
          </a:bodyPr>
          <a:lstStyle/>
          <a:p>
            <a:r>
              <a:rPr lang="en-US" altLang="zh-CN" b="1" i="1" dirty="0" err="1">
                <a:solidFill>
                  <a:srgbClr val="0070C0"/>
                </a:solidFill>
                <a:latin typeface="Times New Roman" pitchFamily="18" charset="0"/>
                <a:cs typeface="Times New Roman" pitchFamily="18" charset="0"/>
              </a:rPr>
              <a:t>Subprblem</a:t>
            </a:r>
            <a:r>
              <a:rPr lang="en-US" altLang="zh-CN" b="1" i="1" dirty="0">
                <a:solidFill>
                  <a:srgbClr val="0070C0"/>
                </a:solidFill>
                <a:latin typeface="Times New Roman" pitchFamily="18" charset="0"/>
                <a:cs typeface="Times New Roman" pitchFamily="18" charset="0"/>
              </a:rPr>
              <a:t> size</a:t>
            </a:r>
            <a:endParaRPr lang="zh-CN" altLang="zh-CN" b="1" i="1" dirty="0">
              <a:solidFill>
                <a:srgbClr val="0070C0"/>
              </a:solidFill>
              <a:latin typeface="Times New Roman" pitchFamily="18" charset="0"/>
              <a:cs typeface="Times New Roman" pitchFamily="18" charset="0"/>
            </a:endParaRPr>
          </a:p>
        </p:txBody>
      </p:sp>
      <p:sp>
        <p:nvSpPr>
          <p:cNvPr id="31" name="矩形 30"/>
          <p:cNvSpPr/>
          <p:nvPr/>
        </p:nvSpPr>
        <p:spPr>
          <a:xfrm>
            <a:off x="5770233" y="4800603"/>
            <a:ext cx="1614545" cy="646331"/>
          </a:xfrm>
          <a:prstGeom prst="rect">
            <a:avLst/>
          </a:prstGeom>
        </p:spPr>
        <p:txBody>
          <a:bodyPr wrap="none">
            <a:spAutoFit/>
          </a:bodyPr>
          <a:lstStyle/>
          <a:p>
            <a:r>
              <a:rPr lang="en-US" altLang="zh-CN" b="1" i="1" dirty="0">
                <a:solidFill>
                  <a:srgbClr val="0070C0"/>
                </a:solidFill>
                <a:latin typeface="Times New Roman" pitchFamily="18" charset="0"/>
                <a:cs typeface="Times New Roman" pitchFamily="18" charset="0"/>
              </a:rPr>
              <a:t>Work dividing </a:t>
            </a:r>
          </a:p>
          <a:p>
            <a:r>
              <a:rPr lang="en-US" altLang="zh-CN" b="1" i="1" dirty="0">
                <a:solidFill>
                  <a:srgbClr val="0070C0"/>
                </a:solidFill>
                <a:latin typeface="Times New Roman" pitchFamily="18" charset="0"/>
                <a:cs typeface="Times New Roman" pitchFamily="18" charset="0"/>
              </a:rPr>
              <a:t>and combining</a:t>
            </a:r>
            <a:endParaRPr lang="zh-CN" altLang="zh-CN" b="1" i="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51672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par>
                                <p:cTn id="17" presetID="10"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10" presetClass="entr" presetSubtype="0" fill="hold"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500"/>
                                        <p:tgtEl>
                                          <p:spTgt spid="2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fade">
                                      <p:cBhvr>
                                        <p:cTn id="34" dur="500"/>
                                        <p:tgtEl>
                                          <p:spTgt spid="3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6" grpId="0" animBg="1"/>
      <p:bldP spid="17" grpId="0" animBg="1"/>
      <p:bldP spid="23" grpId="0" animBg="1"/>
      <p:bldP spid="24" grpId="0"/>
      <p:bldP spid="27" grpId="0"/>
      <p:bldP spid="30"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7" name="Rectangle 3"/>
          <p:cNvSpPr>
            <a:spLocks noGrp="1" noChangeArrowheads="1"/>
          </p:cNvSpPr>
          <p:nvPr>
            <p:ph type="body" idx="1"/>
          </p:nvPr>
        </p:nvSpPr>
        <p:spPr/>
        <p:txBody>
          <a:bodyPr>
            <a:normAutofit/>
          </a:bodyPr>
          <a:lstStyle/>
          <a:p>
            <a:pPr>
              <a:lnSpc>
                <a:spcPct val="150000"/>
              </a:lnSpc>
            </a:pPr>
            <a:r>
              <a:rPr lang="zh-CN" altLang="en-US" sz="2800" dirty="0"/>
              <a:t>在一个从小到大</a:t>
            </a:r>
            <a:r>
              <a:rPr lang="zh-CN" altLang="en-US" sz="2800" b="1" u="sng" dirty="0"/>
              <a:t>排序好</a:t>
            </a:r>
            <a:r>
              <a:rPr lang="zh-CN" altLang="en-US" sz="2800" dirty="0"/>
              <a:t>的表里搜索关键码</a:t>
            </a:r>
            <a:r>
              <a:rPr lang="en-US" altLang="zh-CN" sz="2800" dirty="0"/>
              <a:t>x</a:t>
            </a:r>
          </a:p>
          <a:p>
            <a:pPr>
              <a:lnSpc>
                <a:spcPct val="150000"/>
              </a:lnSpc>
            </a:pPr>
            <a:r>
              <a:rPr lang="zh-CN" altLang="en-US" sz="2800" dirty="0"/>
              <a:t>顺序查找：最坏情况下要比较所有元素</a:t>
            </a:r>
          </a:p>
          <a:p>
            <a:pPr>
              <a:lnSpc>
                <a:spcPct val="150000"/>
              </a:lnSpc>
            </a:pPr>
            <a:r>
              <a:rPr lang="zh-CN" altLang="en-US" sz="2800" dirty="0"/>
              <a:t>二分查找：只需要比较</a:t>
            </a:r>
            <a:r>
              <a:rPr lang="en-US" altLang="zh-CN" sz="2800" dirty="0"/>
              <a:t>log</a:t>
            </a:r>
            <a:r>
              <a:rPr lang="en-US" altLang="zh-CN" sz="2800" baseline="-25000" dirty="0"/>
              <a:t>2</a:t>
            </a:r>
            <a:r>
              <a:rPr lang="en-US" altLang="zh-CN" sz="2800" dirty="0"/>
              <a:t>n</a:t>
            </a:r>
            <a:r>
              <a:rPr lang="zh-CN" altLang="en-US" sz="2800" dirty="0"/>
              <a:t>个元素</a:t>
            </a:r>
          </a:p>
        </p:txBody>
      </p:sp>
      <p:sp>
        <p:nvSpPr>
          <p:cNvPr id="3" name="灯片编号占位符 2">
            <a:extLst>
              <a:ext uri="{FF2B5EF4-FFF2-40B4-BE49-F238E27FC236}">
                <a16:creationId xmlns:a16="http://schemas.microsoft.com/office/drawing/2014/main" xmlns="" id="{EE6CB5C9-D143-4D6B-A998-22F80276A0A0}"/>
              </a:ext>
            </a:extLst>
          </p:cNvPr>
          <p:cNvSpPr>
            <a:spLocks noGrp="1"/>
          </p:cNvSpPr>
          <p:nvPr>
            <p:ph type="sldNum" sz="quarter" idx="12"/>
          </p:nvPr>
        </p:nvSpPr>
        <p:spPr/>
        <p:txBody>
          <a:bodyPr/>
          <a:lstStyle/>
          <a:p>
            <a:fld id="{0C913308-F349-4B6D-A68A-DD1791B4A57B}" type="slidenum">
              <a:rPr lang="zh-CN" altLang="en-US" smtClean="0"/>
              <a:t>14</a:t>
            </a:fld>
            <a:endParaRPr lang="zh-CN" altLang="en-US"/>
          </a:p>
        </p:txBody>
      </p:sp>
      <p:sp>
        <p:nvSpPr>
          <p:cNvPr id="6" name="页脚占位符 3">
            <a:extLst>
              <a:ext uri="{FF2B5EF4-FFF2-40B4-BE49-F238E27FC236}">
                <a16:creationId xmlns:a16="http://schemas.microsoft.com/office/drawing/2014/main" xmlns="" id="{F6B08B5A-C07D-4BF3-82E6-F594101256AF}"/>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AA41F33E-0533-4EB7-B4F1-09EDAA461A04}"/>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8" name="图片 7">
            <a:extLst>
              <a:ext uri="{FF2B5EF4-FFF2-40B4-BE49-F238E27FC236}">
                <a16:creationId xmlns:a16="http://schemas.microsoft.com/office/drawing/2014/main" xmlns="" id="{9A2B4700-4EFC-41C4-8A2A-4C2B86BF0826}"/>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728066" name="Rectangle 2"/>
          <p:cNvSpPr>
            <a:spLocks noGrp="1" noChangeArrowheads="1"/>
          </p:cNvSpPr>
          <p:nvPr>
            <p:ph type="title"/>
          </p:nvPr>
        </p:nvSpPr>
        <p:spPr>
          <a:xfrm>
            <a:off x="457200" y="1618"/>
            <a:ext cx="8229600" cy="916047"/>
          </a:xfrm>
        </p:spPr>
        <p:txBody>
          <a:bodyPr/>
          <a:lstStyle/>
          <a:p>
            <a:r>
              <a:rPr lang="zh-CN" altLang="en-US" sz="3500" dirty="0">
                <a:solidFill>
                  <a:schemeClr val="bg1"/>
                </a:solidFill>
                <a:latin typeface="微软雅黑" panose="020B0503020204020204" pitchFamily="34" charset="-122"/>
                <a:ea typeface="微软雅黑" panose="020B0503020204020204" pitchFamily="34" charset="-122"/>
              </a:rPr>
              <a:t>二分查找</a:t>
            </a:r>
          </a:p>
        </p:txBody>
      </p:sp>
    </p:spTree>
    <p:extLst>
      <p:ext uri="{BB962C8B-B14F-4D97-AF65-F5344CB8AC3E}">
        <p14:creationId xmlns:p14="http://schemas.microsoft.com/office/powerpoint/2010/main" val="6923600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1" name="Rectangle 3"/>
          <p:cNvSpPr>
            <a:spLocks noGrp="1" noChangeArrowheads="1"/>
          </p:cNvSpPr>
          <p:nvPr>
            <p:ph type="body" sz="half" idx="1"/>
          </p:nvPr>
        </p:nvSpPr>
        <p:spPr/>
        <p:txBody>
          <a:bodyPr>
            <a:normAutofit/>
          </a:bodyPr>
          <a:lstStyle/>
          <a:p>
            <a:pPr>
              <a:lnSpc>
                <a:spcPct val="150000"/>
              </a:lnSpc>
            </a:pPr>
            <a:r>
              <a:rPr lang="zh-CN" altLang="en-US" sz="2400" dirty="0"/>
              <a:t>每次把范围缩小一半</a:t>
            </a:r>
          </a:p>
          <a:p>
            <a:pPr>
              <a:lnSpc>
                <a:spcPct val="150000"/>
              </a:lnSpc>
            </a:pPr>
            <a:r>
              <a:rPr lang="zh-CN" altLang="en-US" sz="2400" dirty="0"/>
              <a:t>除</a:t>
            </a:r>
            <a:r>
              <a:rPr lang="en-US" altLang="zh-CN" sz="2400" dirty="0"/>
              <a:t>A[mid]</a:t>
            </a:r>
            <a:r>
              <a:rPr lang="zh-CN" altLang="en-US" sz="2400" dirty="0"/>
              <a:t>外有两部分</a:t>
            </a:r>
          </a:p>
          <a:p>
            <a:pPr lvl="1">
              <a:lnSpc>
                <a:spcPct val="150000"/>
              </a:lnSpc>
            </a:pPr>
            <a:r>
              <a:rPr lang="en-US" altLang="zh-CN" sz="2000" dirty="0"/>
              <a:t>A[low..mid-1]</a:t>
            </a:r>
          </a:p>
          <a:p>
            <a:pPr lvl="1">
              <a:lnSpc>
                <a:spcPct val="150000"/>
              </a:lnSpc>
            </a:pPr>
            <a:r>
              <a:rPr lang="en-US" altLang="zh-CN" sz="2000" dirty="0"/>
              <a:t>A[mid+1, high]</a:t>
            </a:r>
          </a:p>
          <a:p>
            <a:pPr>
              <a:lnSpc>
                <a:spcPct val="150000"/>
              </a:lnSpc>
            </a:pPr>
            <a:r>
              <a:rPr lang="zh-CN" altLang="en-US" sz="2400" dirty="0"/>
              <a:t>每次元素减半</a:t>
            </a:r>
          </a:p>
          <a:p>
            <a:pPr>
              <a:lnSpc>
                <a:spcPct val="150000"/>
              </a:lnSpc>
            </a:pPr>
            <a:r>
              <a:rPr lang="zh-CN" altLang="en-US" sz="2400" dirty="0"/>
              <a:t>最多</a:t>
            </a:r>
            <a:r>
              <a:rPr lang="en-US" altLang="zh-CN" sz="2400" dirty="0"/>
              <a:t>log</a:t>
            </a:r>
            <a:r>
              <a:rPr lang="en-US" altLang="zh-CN" sz="2400" baseline="-25000" dirty="0"/>
              <a:t>2</a:t>
            </a:r>
            <a:r>
              <a:rPr lang="en-US" altLang="zh-CN" sz="2400" dirty="0"/>
              <a:t>n</a:t>
            </a:r>
            <a:r>
              <a:rPr lang="zh-CN" altLang="en-US" sz="2400" dirty="0"/>
              <a:t>次迭代</a:t>
            </a:r>
          </a:p>
        </p:txBody>
      </p:sp>
      <p:pic>
        <p:nvPicPr>
          <p:cNvPr id="729092"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571024" y="1313051"/>
            <a:ext cx="4083778" cy="454148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3" name="灯片编号占位符 2">
            <a:extLst>
              <a:ext uri="{FF2B5EF4-FFF2-40B4-BE49-F238E27FC236}">
                <a16:creationId xmlns:a16="http://schemas.microsoft.com/office/drawing/2014/main" xmlns="" id="{28D3B3CD-B2FA-4251-892A-63E44CFC9BC8}"/>
              </a:ext>
            </a:extLst>
          </p:cNvPr>
          <p:cNvSpPr>
            <a:spLocks noGrp="1"/>
          </p:cNvSpPr>
          <p:nvPr>
            <p:ph type="sldNum" sz="quarter" idx="12"/>
          </p:nvPr>
        </p:nvSpPr>
        <p:spPr/>
        <p:txBody>
          <a:bodyPr/>
          <a:lstStyle/>
          <a:p>
            <a:fld id="{3A6795E4-0FD3-4F2F-A7C2-63638911DCC0}" type="slidenum">
              <a:rPr lang="en-US" altLang="zh-CN" smtClean="0"/>
              <a:pPr/>
              <a:t>15</a:t>
            </a:fld>
            <a:endParaRPr lang="en-US" altLang="zh-CN"/>
          </a:p>
        </p:txBody>
      </p:sp>
      <p:sp>
        <p:nvSpPr>
          <p:cNvPr id="7" name="页脚占位符 3">
            <a:extLst>
              <a:ext uri="{FF2B5EF4-FFF2-40B4-BE49-F238E27FC236}">
                <a16:creationId xmlns:a16="http://schemas.microsoft.com/office/drawing/2014/main" xmlns="" id="{72BCB1D6-97D5-454E-B2EF-8C93318094E8}"/>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8" name="矩形 7">
            <a:extLst>
              <a:ext uri="{FF2B5EF4-FFF2-40B4-BE49-F238E27FC236}">
                <a16:creationId xmlns:a16="http://schemas.microsoft.com/office/drawing/2014/main" xmlns="" id="{CD446A0D-6730-4E0F-8C71-363B40E0E5A4}"/>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9" name="图片 8">
            <a:extLst>
              <a:ext uri="{FF2B5EF4-FFF2-40B4-BE49-F238E27FC236}">
                <a16:creationId xmlns:a16="http://schemas.microsoft.com/office/drawing/2014/main" xmlns="" id="{EA964333-6E52-42BA-8631-06424AF7E0AC}"/>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729090" name="Rectangle 2"/>
          <p:cNvSpPr>
            <a:spLocks noGrp="1" noChangeArrowheads="1"/>
          </p:cNvSpPr>
          <p:nvPr>
            <p:ph type="title"/>
          </p:nvPr>
        </p:nvSpPr>
        <p:spPr>
          <a:xfrm>
            <a:off x="457200" y="-110321"/>
            <a:ext cx="8229600" cy="1143000"/>
          </a:xfrm>
        </p:spPr>
        <p:txBody>
          <a:bodyPr>
            <a:normAutofit/>
          </a:bodyPr>
          <a:lstStyle/>
          <a:p>
            <a:r>
              <a:rPr lang="zh-CN" altLang="en-US" sz="3500" dirty="0">
                <a:solidFill>
                  <a:schemeClr val="bg1"/>
                </a:solidFill>
                <a:latin typeface="微软雅黑" panose="020B0503020204020204" pitchFamily="34" charset="-122"/>
                <a:ea typeface="微软雅黑" panose="020B0503020204020204" pitchFamily="34" charset="-122"/>
              </a:rPr>
              <a:t>分析</a:t>
            </a:r>
          </a:p>
        </p:txBody>
      </p:sp>
    </p:spTree>
    <p:extLst>
      <p:ext uri="{BB962C8B-B14F-4D97-AF65-F5344CB8AC3E}">
        <p14:creationId xmlns:p14="http://schemas.microsoft.com/office/powerpoint/2010/main" val="223259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29091">
                                            <p:txEl>
                                              <p:pRg st="0" end="0"/>
                                            </p:txEl>
                                          </p:spTgt>
                                        </p:tgtEl>
                                        <p:attrNameLst>
                                          <p:attrName>style.visibility</p:attrName>
                                        </p:attrNameLst>
                                      </p:cBhvr>
                                      <p:to>
                                        <p:strVal val="visible"/>
                                      </p:to>
                                    </p:set>
                                    <p:animEffect transition="in" filter="fade">
                                      <p:cBhvr>
                                        <p:cTn id="7" dur="500"/>
                                        <p:tgtEl>
                                          <p:spTgt spid="72909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29091">
                                            <p:txEl>
                                              <p:pRg st="1" end="1"/>
                                            </p:txEl>
                                          </p:spTgt>
                                        </p:tgtEl>
                                        <p:attrNameLst>
                                          <p:attrName>style.visibility</p:attrName>
                                        </p:attrNameLst>
                                      </p:cBhvr>
                                      <p:to>
                                        <p:strVal val="visible"/>
                                      </p:to>
                                    </p:set>
                                    <p:animEffect transition="in" filter="fade">
                                      <p:cBhvr>
                                        <p:cTn id="10" dur="500"/>
                                        <p:tgtEl>
                                          <p:spTgt spid="72909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29091">
                                            <p:txEl>
                                              <p:pRg st="2" end="2"/>
                                            </p:txEl>
                                          </p:spTgt>
                                        </p:tgtEl>
                                        <p:attrNameLst>
                                          <p:attrName>style.visibility</p:attrName>
                                        </p:attrNameLst>
                                      </p:cBhvr>
                                      <p:to>
                                        <p:strVal val="visible"/>
                                      </p:to>
                                    </p:set>
                                    <p:animEffect transition="in" filter="fade">
                                      <p:cBhvr>
                                        <p:cTn id="13" dur="500"/>
                                        <p:tgtEl>
                                          <p:spTgt spid="729091">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29091">
                                            <p:txEl>
                                              <p:pRg st="3" end="3"/>
                                            </p:txEl>
                                          </p:spTgt>
                                        </p:tgtEl>
                                        <p:attrNameLst>
                                          <p:attrName>style.visibility</p:attrName>
                                        </p:attrNameLst>
                                      </p:cBhvr>
                                      <p:to>
                                        <p:strVal val="visible"/>
                                      </p:to>
                                    </p:set>
                                    <p:animEffect transition="in" filter="fade">
                                      <p:cBhvr>
                                        <p:cTn id="16" dur="500"/>
                                        <p:tgtEl>
                                          <p:spTgt spid="729091">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29091">
                                            <p:txEl>
                                              <p:pRg st="4" end="4"/>
                                            </p:txEl>
                                          </p:spTgt>
                                        </p:tgtEl>
                                        <p:attrNameLst>
                                          <p:attrName>style.visibility</p:attrName>
                                        </p:attrNameLst>
                                      </p:cBhvr>
                                      <p:to>
                                        <p:strVal val="visible"/>
                                      </p:to>
                                    </p:set>
                                    <p:animEffect transition="in" filter="fade">
                                      <p:cBhvr>
                                        <p:cTn id="19" dur="500"/>
                                        <p:tgtEl>
                                          <p:spTgt spid="729091">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29091">
                                            <p:txEl>
                                              <p:pRg st="5" end="5"/>
                                            </p:txEl>
                                          </p:spTgt>
                                        </p:tgtEl>
                                        <p:attrNameLst>
                                          <p:attrName>style.visibility</p:attrName>
                                        </p:attrNameLst>
                                      </p:cBhvr>
                                      <p:to>
                                        <p:strVal val="visible"/>
                                      </p:to>
                                    </p:set>
                                    <p:animEffect transition="in" filter="fade">
                                      <p:cBhvr>
                                        <p:cTn id="22" dur="500"/>
                                        <p:tgtEl>
                                          <p:spTgt spid="72909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29092"/>
                                        </p:tgtEl>
                                        <p:attrNameLst>
                                          <p:attrName>style.visibility</p:attrName>
                                        </p:attrNameLst>
                                      </p:cBhvr>
                                      <p:to>
                                        <p:strVal val="visible"/>
                                      </p:to>
                                    </p:set>
                                    <p:animEffect transition="in" filter="fade">
                                      <p:cBhvr>
                                        <p:cTn id="27" dur="500"/>
                                        <p:tgtEl>
                                          <p:spTgt spid="729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9091"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1" name="Rectangle 3"/>
          <p:cNvSpPr>
            <a:spLocks noGrp="1" noChangeArrowheads="1"/>
          </p:cNvSpPr>
          <p:nvPr>
            <p:ph type="body" sz="half" idx="1"/>
          </p:nvPr>
        </p:nvSpPr>
        <p:spPr>
          <a:xfrm>
            <a:off x="457200" y="1143000"/>
            <a:ext cx="8001000" cy="4525963"/>
          </a:xfrm>
        </p:spPr>
        <p:txBody>
          <a:bodyPr/>
          <a:lstStyle/>
          <a:p>
            <a:pPr>
              <a:lnSpc>
                <a:spcPct val="150000"/>
              </a:lnSpc>
            </a:pPr>
            <a:r>
              <a:rPr lang="en-US" altLang="zh-CN" sz="2800" dirty="0">
                <a:solidFill>
                  <a:srgbClr val="FF0000"/>
                </a:solidFill>
              </a:rPr>
              <a:t>Divide:</a:t>
            </a:r>
            <a:r>
              <a:rPr lang="en-US" altLang="zh-CN" sz="2800" dirty="0"/>
              <a:t> </a:t>
            </a:r>
            <a:r>
              <a:rPr lang="zh-CN" altLang="en-US" sz="2800" dirty="0"/>
              <a:t>检查中间元素</a:t>
            </a:r>
          </a:p>
          <a:p>
            <a:pPr>
              <a:lnSpc>
                <a:spcPct val="150000"/>
              </a:lnSpc>
            </a:pPr>
            <a:r>
              <a:rPr lang="en-US" altLang="zh-CN" sz="2800" dirty="0">
                <a:solidFill>
                  <a:srgbClr val="FF0000"/>
                </a:solidFill>
              </a:rPr>
              <a:t>Conquer:</a:t>
            </a:r>
            <a:r>
              <a:rPr lang="en-US" altLang="zh-CN" sz="2800" dirty="0"/>
              <a:t> </a:t>
            </a:r>
            <a:r>
              <a:rPr lang="zh-CN" altLang="en-US" sz="2800" dirty="0"/>
              <a:t>递归在其中一个区间内搜索</a:t>
            </a:r>
          </a:p>
          <a:p>
            <a:pPr>
              <a:lnSpc>
                <a:spcPct val="150000"/>
              </a:lnSpc>
            </a:pPr>
            <a:r>
              <a:rPr lang="en-US" altLang="zh-CN" sz="2800" dirty="0">
                <a:solidFill>
                  <a:srgbClr val="FF0000"/>
                </a:solidFill>
              </a:rPr>
              <a:t>Combine:</a:t>
            </a:r>
            <a:r>
              <a:rPr lang="en-US" altLang="zh-CN" sz="2800" dirty="0"/>
              <a:t> </a:t>
            </a:r>
            <a:r>
              <a:rPr lang="zh-CN" altLang="en-US" sz="2800" dirty="0"/>
              <a:t>平凡的</a:t>
            </a:r>
          </a:p>
        </p:txBody>
      </p:sp>
      <p:sp>
        <p:nvSpPr>
          <p:cNvPr id="5" name="椭圆 4"/>
          <p:cNvSpPr/>
          <p:nvPr/>
        </p:nvSpPr>
        <p:spPr>
          <a:xfrm>
            <a:off x="5508105" y="3453615"/>
            <a:ext cx="425298" cy="4847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4247964" y="3453615"/>
            <a:ext cx="540060" cy="4847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3707904" y="3453615"/>
            <a:ext cx="216024" cy="4847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627784" y="3415107"/>
            <a:ext cx="3305619" cy="523220"/>
          </a:xfrm>
          <a:prstGeom prst="rect">
            <a:avLst/>
          </a:prstGeom>
        </p:spPr>
        <p:txBody>
          <a:bodyPr wrap="square">
            <a:spAutoFit/>
          </a:bodyPr>
          <a:lstStyle/>
          <a:p>
            <a:r>
              <a:rPr lang="en-US" altLang="zh-CN" sz="2800" b="1" i="1" dirty="0">
                <a:solidFill>
                  <a:srgbClr val="00B050"/>
                </a:solidFill>
                <a:latin typeface="Times New Roman" pitchFamily="18" charset="0"/>
                <a:cs typeface="Times New Roman" pitchFamily="18" charset="0"/>
              </a:rPr>
              <a:t>T(n) = 1T(n/2) + O(1)</a:t>
            </a:r>
            <a:endParaRPr lang="zh-CN" altLang="zh-CN" sz="2800" i="1" dirty="0">
              <a:solidFill>
                <a:srgbClr val="00B050"/>
              </a:solidFill>
              <a:latin typeface="Times New Roman" pitchFamily="18" charset="0"/>
              <a:cs typeface="Times New Roman" pitchFamily="18" charset="0"/>
            </a:endParaRPr>
          </a:p>
        </p:txBody>
      </p:sp>
      <p:cxnSp>
        <p:nvCxnSpPr>
          <p:cNvPr id="9" name="直接箭头连接符 8"/>
          <p:cNvCxnSpPr>
            <a:cxnSpLocks/>
          </p:cNvCxnSpPr>
          <p:nvPr/>
        </p:nvCxnSpPr>
        <p:spPr>
          <a:xfrm flipV="1">
            <a:off x="3230461" y="3983519"/>
            <a:ext cx="515619" cy="3693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315507" y="4506833"/>
            <a:ext cx="1428596" cy="369332"/>
          </a:xfrm>
          <a:prstGeom prst="rect">
            <a:avLst/>
          </a:prstGeom>
        </p:spPr>
        <p:txBody>
          <a:bodyPr wrap="none">
            <a:spAutoFit/>
          </a:bodyPr>
          <a:lstStyle/>
          <a:p>
            <a:r>
              <a:rPr lang="en-US" altLang="zh-CN" b="1" i="1" dirty="0" err="1">
                <a:solidFill>
                  <a:srgbClr val="0070C0"/>
                </a:solidFill>
                <a:latin typeface="Times New Roman" pitchFamily="18" charset="0"/>
                <a:cs typeface="Times New Roman" pitchFamily="18" charset="0"/>
              </a:rPr>
              <a:t>Subproblems</a:t>
            </a:r>
            <a:endParaRPr lang="zh-CN" altLang="zh-CN" i="1" dirty="0">
              <a:solidFill>
                <a:srgbClr val="0070C0"/>
              </a:solidFill>
              <a:latin typeface="Times New Roman" pitchFamily="18" charset="0"/>
              <a:cs typeface="Times New Roman" pitchFamily="18" charset="0"/>
            </a:endParaRPr>
          </a:p>
        </p:txBody>
      </p:sp>
      <p:cxnSp>
        <p:nvCxnSpPr>
          <p:cNvPr id="11" name="直接箭头连接符 10"/>
          <p:cNvCxnSpPr>
            <a:cxnSpLocks/>
          </p:cNvCxnSpPr>
          <p:nvPr/>
        </p:nvCxnSpPr>
        <p:spPr>
          <a:xfrm flipH="1" flipV="1">
            <a:off x="4570196" y="3983519"/>
            <a:ext cx="15602" cy="4448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a:cxnSpLocks/>
          </p:cNvCxnSpPr>
          <p:nvPr/>
        </p:nvCxnSpPr>
        <p:spPr>
          <a:xfrm flipH="1" flipV="1">
            <a:off x="5733596" y="3987301"/>
            <a:ext cx="399613" cy="365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3770254" y="4552025"/>
            <a:ext cx="1631088" cy="369332"/>
          </a:xfrm>
          <a:prstGeom prst="rect">
            <a:avLst/>
          </a:prstGeom>
        </p:spPr>
        <p:txBody>
          <a:bodyPr wrap="none">
            <a:spAutoFit/>
          </a:bodyPr>
          <a:lstStyle/>
          <a:p>
            <a:r>
              <a:rPr lang="en-US" altLang="zh-CN" b="1" i="1" dirty="0" err="1">
                <a:solidFill>
                  <a:srgbClr val="0070C0"/>
                </a:solidFill>
                <a:latin typeface="Times New Roman" pitchFamily="18" charset="0"/>
                <a:cs typeface="Times New Roman" pitchFamily="18" charset="0"/>
              </a:rPr>
              <a:t>Subprblem</a:t>
            </a:r>
            <a:r>
              <a:rPr lang="en-US" altLang="zh-CN" b="1" i="1" dirty="0">
                <a:solidFill>
                  <a:srgbClr val="0070C0"/>
                </a:solidFill>
                <a:latin typeface="Times New Roman" pitchFamily="18" charset="0"/>
                <a:cs typeface="Times New Roman" pitchFamily="18" charset="0"/>
              </a:rPr>
              <a:t> size</a:t>
            </a:r>
            <a:endParaRPr lang="zh-CN" altLang="zh-CN" b="1" i="1" dirty="0">
              <a:solidFill>
                <a:srgbClr val="0070C0"/>
              </a:solidFill>
              <a:latin typeface="Times New Roman" pitchFamily="18" charset="0"/>
              <a:cs typeface="Times New Roman" pitchFamily="18" charset="0"/>
            </a:endParaRPr>
          </a:p>
        </p:txBody>
      </p:sp>
      <p:sp>
        <p:nvSpPr>
          <p:cNvPr id="14" name="矩形 13"/>
          <p:cNvSpPr/>
          <p:nvPr/>
        </p:nvSpPr>
        <p:spPr>
          <a:xfrm>
            <a:off x="5409914" y="4352851"/>
            <a:ext cx="1614545" cy="646331"/>
          </a:xfrm>
          <a:prstGeom prst="rect">
            <a:avLst/>
          </a:prstGeom>
        </p:spPr>
        <p:txBody>
          <a:bodyPr wrap="none">
            <a:spAutoFit/>
          </a:bodyPr>
          <a:lstStyle/>
          <a:p>
            <a:r>
              <a:rPr lang="en-US" altLang="zh-CN" b="1" i="1" dirty="0">
                <a:solidFill>
                  <a:srgbClr val="0070C0"/>
                </a:solidFill>
                <a:latin typeface="Times New Roman" pitchFamily="18" charset="0"/>
                <a:cs typeface="Times New Roman" pitchFamily="18" charset="0"/>
              </a:rPr>
              <a:t>Work dividing </a:t>
            </a:r>
          </a:p>
          <a:p>
            <a:r>
              <a:rPr lang="en-US" altLang="zh-CN" b="1" i="1" dirty="0">
                <a:solidFill>
                  <a:srgbClr val="0070C0"/>
                </a:solidFill>
                <a:latin typeface="Times New Roman" pitchFamily="18" charset="0"/>
                <a:cs typeface="Times New Roman" pitchFamily="18" charset="0"/>
              </a:rPr>
              <a:t>and combining</a:t>
            </a:r>
            <a:endParaRPr lang="zh-CN" altLang="zh-CN" b="1" i="1" dirty="0">
              <a:solidFill>
                <a:srgbClr val="0070C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5" name="矩形 14"/>
              <p:cNvSpPr/>
              <p:nvPr/>
            </p:nvSpPr>
            <p:spPr>
              <a:xfrm>
                <a:off x="2002069" y="5163722"/>
                <a:ext cx="5136254" cy="712503"/>
              </a:xfrm>
              <a:prstGeom prst="rect">
                <a:avLst/>
              </a:prstGeom>
            </p:spPr>
            <p:txBody>
              <a:bodyPr wrap="square">
                <a:spAutoFit/>
              </a:bodyPr>
              <a:lstStyle/>
              <a:p>
                <a14:m>
                  <m:oMath xmlns:m="http://schemas.openxmlformats.org/officeDocument/2006/math">
                    <m:sSup>
                      <m:sSupPr>
                        <m:ctrlPr>
                          <a:rPr lang="zh-CN" altLang="zh-CN" b="1" i="1">
                            <a:solidFill>
                              <a:srgbClr val="00B050"/>
                            </a:solidFill>
                            <a:latin typeface="Cambria Math"/>
                            <a:cs typeface="Times New Roman" pitchFamily="18" charset="0"/>
                          </a:rPr>
                        </m:ctrlPr>
                      </m:sSupPr>
                      <m:e>
                        <m:sSup>
                          <m:sSupPr>
                            <m:ctrlPr>
                              <a:rPr lang="zh-CN" altLang="zh-CN" b="1" i="1">
                                <a:solidFill>
                                  <a:srgbClr val="00B050"/>
                                </a:solidFill>
                                <a:latin typeface="Cambria Math"/>
                                <a:cs typeface="Times New Roman" pitchFamily="18" charset="0"/>
                              </a:rPr>
                            </m:ctrlPr>
                          </m:sSupPr>
                          <m:e>
                            <m:r>
                              <a:rPr lang="en-US" altLang="zh-CN" b="1" i="1">
                                <a:solidFill>
                                  <a:srgbClr val="00B050"/>
                                </a:solidFill>
                                <a:latin typeface="Cambria Math" panose="02040503050406030204" pitchFamily="18" charset="0"/>
                                <a:cs typeface="Times New Roman" pitchFamily="18" charset="0"/>
                              </a:rPr>
                              <m:t>𝒏</m:t>
                            </m:r>
                          </m:e>
                          <m:sup>
                            <m:r>
                              <a:rPr lang="en-US" altLang="zh-CN" b="1" i="1">
                                <a:solidFill>
                                  <a:srgbClr val="00B050"/>
                                </a:solidFill>
                                <a:latin typeface="Cambria Math" panose="02040503050406030204" pitchFamily="18" charset="0"/>
                                <a:cs typeface="Times New Roman" pitchFamily="18" charset="0"/>
                              </a:rPr>
                              <m:t>𝒍𝒐𝒈𝒃</m:t>
                            </m:r>
                          </m:sup>
                        </m:sSup>
                      </m:e>
                      <m:sup>
                        <m:r>
                          <a:rPr lang="en-US" altLang="zh-CN" b="1" i="1">
                            <a:solidFill>
                              <a:srgbClr val="00B050"/>
                            </a:solidFill>
                            <a:latin typeface="Cambria Math" panose="02040503050406030204" pitchFamily="18" charset="0"/>
                            <a:cs typeface="Times New Roman" pitchFamily="18" charset="0"/>
                          </a:rPr>
                          <m:t>𝒂</m:t>
                        </m:r>
                      </m:sup>
                    </m:sSup>
                    <m:r>
                      <a:rPr lang="en-US" altLang="zh-CN" b="1" i="1" smtClean="0">
                        <a:solidFill>
                          <a:srgbClr val="0070C0"/>
                        </a:solidFill>
                        <a:latin typeface="Cambria Math" panose="02040503050406030204" pitchFamily="18" charset="0"/>
                        <a:cs typeface="Times New Roman" pitchFamily="18" charset="0"/>
                      </a:rPr>
                      <m:t>=</m:t>
                    </m:r>
                    <m:sSup>
                      <m:sSupPr>
                        <m:ctrlPr>
                          <a:rPr lang="zh-CN" altLang="zh-CN" b="1" i="1">
                            <a:solidFill>
                              <a:srgbClr val="00B050"/>
                            </a:solidFill>
                            <a:latin typeface="Cambria Math"/>
                            <a:cs typeface="Times New Roman" pitchFamily="18" charset="0"/>
                          </a:rPr>
                        </m:ctrlPr>
                      </m:sSupPr>
                      <m:e>
                        <m:r>
                          <a:rPr lang="en-US" altLang="zh-CN" b="1" i="1">
                            <a:solidFill>
                              <a:srgbClr val="00B050"/>
                            </a:solidFill>
                            <a:latin typeface="Cambria Math" panose="02040503050406030204" pitchFamily="18" charset="0"/>
                            <a:cs typeface="Times New Roman" pitchFamily="18" charset="0"/>
                          </a:rPr>
                          <m:t>𝒏</m:t>
                        </m:r>
                      </m:e>
                      <m:sup>
                        <m:sSup>
                          <m:sSupPr>
                            <m:ctrlPr>
                              <a:rPr lang="zh-CN" altLang="zh-CN" b="1" i="1">
                                <a:solidFill>
                                  <a:srgbClr val="00B050"/>
                                </a:solidFill>
                                <a:latin typeface="Cambria Math"/>
                                <a:cs typeface="Times New Roman" pitchFamily="18" charset="0"/>
                              </a:rPr>
                            </m:ctrlPr>
                          </m:sSupPr>
                          <m:e>
                            <m:r>
                              <a:rPr lang="en-US" altLang="zh-CN" b="1" i="1">
                                <a:solidFill>
                                  <a:srgbClr val="00B050"/>
                                </a:solidFill>
                                <a:latin typeface="Cambria Math" panose="02040503050406030204" pitchFamily="18" charset="0"/>
                                <a:cs typeface="Times New Roman" pitchFamily="18" charset="0"/>
                              </a:rPr>
                              <m:t>𝐥𝐨𝐠𝟐</m:t>
                            </m:r>
                          </m:e>
                          <m:sup>
                            <m:r>
                              <a:rPr lang="en-US" altLang="zh-CN" b="1" i="1">
                                <a:solidFill>
                                  <a:srgbClr val="00B050"/>
                                </a:solidFill>
                                <a:latin typeface="Cambria Math" panose="02040503050406030204" pitchFamily="18" charset="0"/>
                                <a:cs typeface="Times New Roman" pitchFamily="18" charset="0"/>
                              </a:rPr>
                              <m:t>𝟏</m:t>
                            </m:r>
                          </m:sup>
                        </m:sSup>
                      </m:sup>
                    </m:sSup>
                    <m:r>
                      <a:rPr lang="en-US" altLang="zh-CN" b="1" i="1" smtClean="0">
                        <a:solidFill>
                          <a:srgbClr val="0070C0"/>
                        </a:solidFill>
                        <a:latin typeface="Cambria Math" panose="02040503050406030204" pitchFamily="18" charset="0"/>
                        <a:cs typeface="Times New Roman" pitchFamily="18" charset="0"/>
                      </a:rPr>
                      <m:t>=</m:t>
                    </m:r>
                    <m:sSup>
                      <m:sSupPr>
                        <m:ctrlPr>
                          <a:rPr lang="zh-CN" altLang="zh-CN" b="1" i="1">
                            <a:solidFill>
                              <a:srgbClr val="00B050"/>
                            </a:solidFill>
                            <a:latin typeface="Cambria Math"/>
                            <a:cs typeface="Times New Roman" pitchFamily="18" charset="0"/>
                          </a:rPr>
                        </m:ctrlPr>
                      </m:sSupPr>
                      <m:e>
                        <m:r>
                          <a:rPr lang="en-US" altLang="zh-CN" b="1" i="1">
                            <a:solidFill>
                              <a:srgbClr val="00B050"/>
                            </a:solidFill>
                            <a:latin typeface="Cambria Math" panose="02040503050406030204" pitchFamily="18" charset="0"/>
                            <a:cs typeface="Times New Roman" pitchFamily="18" charset="0"/>
                          </a:rPr>
                          <m:t>𝒏</m:t>
                        </m:r>
                      </m:e>
                      <m:sup>
                        <m:r>
                          <a:rPr lang="en-US" altLang="zh-CN" b="1" i="1">
                            <a:solidFill>
                              <a:srgbClr val="00B050"/>
                            </a:solidFill>
                            <a:latin typeface="Cambria Math" panose="02040503050406030204" pitchFamily="18" charset="0"/>
                            <a:cs typeface="Times New Roman" pitchFamily="18" charset="0"/>
                          </a:rPr>
                          <m:t>𝟎</m:t>
                        </m:r>
                      </m:sup>
                    </m:sSup>
                    <m:r>
                      <a:rPr lang="en-US" altLang="zh-CN" b="1" i="1">
                        <a:solidFill>
                          <a:srgbClr val="00B050"/>
                        </a:solidFill>
                        <a:latin typeface="Cambria Math" panose="02040503050406030204" pitchFamily="18" charset="0"/>
                        <a:cs typeface="Times New Roman" pitchFamily="18" charset="0"/>
                      </a:rPr>
                      <m:t> </m:t>
                    </m:r>
                  </m:oMath>
                </a14:m>
                <a:r>
                  <a:rPr lang="en-US" altLang="zh-CN" b="1" i="1" dirty="0">
                    <a:solidFill>
                      <a:srgbClr val="0070C0"/>
                    </a:solidFill>
                    <a:latin typeface="Times New Roman" pitchFamily="18" charset="0"/>
                    <a:cs typeface="Times New Roman" pitchFamily="18" charset="0"/>
                  </a:rPr>
                  <a:t>  =   </a:t>
                </a:r>
                <a:r>
                  <a:rPr lang="en-US" altLang="zh-CN" b="1" i="1" dirty="0">
                    <a:solidFill>
                      <a:srgbClr val="00B050"/>
                    </a:solidFill>
                    <a:latin typeface="Times New Roman" pitchFamily="18" charset="0"/>
                    <a:cs typeface="Times New Roman" pitchFamily="18" charset="0"/>
                  </a:rPr>
                  <a:t>1</a:t>
                </a:r>
                <a:r>
                  <a:rPr lang="zh-CN" altLang="zh-CN" b="1" i="1" dirty="0">
                    <a:solidFill>
                      <a:srgbClr val="0070C0"/>
                    </a:solidFill>
                    <a:latin typeface="Times New Roman" pitchFamily="18" charset="0"/>
                    <a:cs typeface="Times New Roman" pitchFamily="18" charset="0"/>
                  </a:rPr>
                  <a:t>→</a:t>
                </a:r>
                <a:r>
                  <a:rPr lang="en-US" altLang="zh-CN" b="1" i="1" dirty="0">
                    <a:solidFill>
                      <a:srgbClr val="FF0000"/>
                    </a:solidFill>
                    <a:latin typeface="Times New Roman" pitchFamily="18" charset="0"/>
                    <a:cs typeface="Times New Roman" pitchFamily="18" charset="0"/>
                  </a:rPr>
                  <a:t>case 2</a:t>
                </a:r>
                <a:r>
                  <a:rPr lang="zh-CN" altLang="zh-CN" b="1" i="1" dirty="0">
                    <a:solidFill>
                      <a:srgbClr val="0070C0"/>
                    </a:solidFill>
                    <a:latin typeface="Times New Roman" pitchFamily="18" charset="0"/>
                    <a:cs typeface="Times New Roman" pitchFamily="18" charset="0"/>
                  </a:rPr>
                  <a:t>（</a:t>
                </a:r>
                <a:r>
                  <a:rPr lang="en-US" altLang="zh-CN" b="1" i="1" dirty="0">
                    <a:solidFill>
                      <a:srgbClr val="0070C0"/>
                    </a:solidFill>
                    <a:latin typeface="Times New Roman" pitchFamily="18" charset="0"/>
                    <a:cs typeface="Times New Roman" pitchFamily="18" charset="0"/>
                  </a:rPr>
                  <a:t>k=0</a:t>
                </a:r>
                <a:r>
                  <a:rPr lang="zh-CN" altLang="zh-CN" b="1" i="1" dirty="0">
                    <a:solidFill>
                      <a:srgbClr val="0070C0"/>
                    </a:solidFill>
                    <a:latin typeface="Times New Roman" pitchFamily="18" charset="0"/>
                    <a:cs typeface="Times New Roman" pitchFamily="18" charset="0"/>
                  </a:rPr>
                  <a:t>）→</a:t>
                </a:r>
                <a:r>
                  <a:rPr lang="en-US" altLang="zh-CN" b="1" i="1" dirty="0">
                    <a:solidFill>
                      <a:srgbClr val="00B050"/>
                    </a:solidFill>
                    <a:latin typeface="Times New Roman" pitchFamily="18" charset="0"/>
                    <a:cs typeface="Times New Roman" pitchFamily="18" charset="0"/>
                  </a:rPr>
                  <a:t>T(n) </a:t>
                </a:r>
                <a:r>
                  <a:rPr lang="en-US" altLang="zh-CN" b="1" i="1" dirty="0">
                    <a:solidFill>
                      <a:srgbClr val="0070C0"/>
                    </a:solidFill>
                    <a:latin typeface="Times New Roman" pitchFamily="18" charset="0"/>
                    <a:cs typeface="Times New Roman" pitchFamily="18" charset="0"/>
                  </a:rPr>
                  <a:t>=</a:t>
                </a:r>
                <a:r>
                  <a:rPr lang="en-US" altLang="zh-CN" b="1" i="1" dirty="0">
                    <a:solidFill>
                      <a:srgbClr val="00B050"/>
                    </a:solidFill>
                    <a:latin typeface="Times New Roman" pitchFamily="18" charset="0"/>
                    <a:cs typeface="Times New Roman" pitchFamily="18" charset="0"/>
                  </a:rPr>
                  <a:t> </a:t>
                </a:r>
                <a:r>
                  <a:rPr lang="zh-CN" altLang="zh-CN" b="1" i="1" dirty="0">
                    <a:solidFill>
                      <a:srgbClr val="00B050"/>
                    </a:solidFill>
                    <a:latin typeface="Times New Roman" pitchFamily="18" charset="0"/>
                    <a:cs typeface="Times New Roman" pitchFamily="18" charset="0"/>
                  </a:rPr>
                  <a:t>θ</a:t>
                </a:r>
                <a:r>
                  <a:rPr lang="en-US" altLang="zh-CN" b="1" i="1" dirty="0">
                    <a:solidFill>
                      <a:srgbClr val="00B050"/>
                    </a:solidFill>
                    <a:latin typeface="Times New Roman" pitchFamily="18" charset="0"/>
                    <a:cs typeface="Times New Roman" pitchFamily="18" charset="0"/>
                  </a:rPr>
                  <a:t>(</a:t>
                </a:r>
                <a:r>
                  <a:rPr lang="en-US" altLang="zh-CN" b="1" i="1" dirty="0" err="1">
                    <a:solidFill>
                      <a:srgbClr val="00B050"/>
                    </a:solidFill>
                    <a:latin typeface="Times New Roman" pitchFamily="18" charset="0"/>
                    <a:cs typeface="Times New Roman" pitchFamily="18" charset="0"/>
                  </a:rPr>
                  <a:t>lgn</a:t>
                </a:r>
                <a:r>
                  <a:rPr lang="en-US" altLang="zh-CN" b="1" i="1" dirty="0">
                    <a:solidFill>
                      <a:srgbClr val="00B050"/>
                    </a:solidFill>
                    <a:latin typeface="Times New Roman" pitchFamily="18" charset="0"/>
                    <a:cs typeface="Times New Roman" pitchFamily="18" charset="0"/>
                  </a:rPr>
                  <a:t>)</a:t>
                </a:r>
                <a:endParaRPr lang="zh-CN" altLang="zh-CN" b="1" i="1" dirty="0">
                  <a:solidFill>
                    <a:srgbClr val="00B050"/>
                  </a:solidFill>
                  <a:latin typeface="Times New Roman" pitchFamily="18" charset="0"/>
                  <a:cs typeface="Times New Roman" pitchFamily="18" charset="0"/>
                </a:endParaRPr>
              </a:p>
            </p:txBody>
          </p:sp>
        </mc:Choice>
        <mc:Fallback xmlns="">
          <p:sp>
            <p:nvSpPr>
              <p:cNvPr id="15" name="矩形 14"/>
              <p:cNvSpPr>
                <a:spLocks noRot="1" noChangeAspect="1" noMove="1" noResize="1" noEditPoints="1" noAdjustHandles="1" noChangeArrowheads="1" noChangeShapeType="1" noTextEdit="1"/>
              </p:cNvSpPr>
              <p:nvPr/>
            </p:nvSpPr>
            <p:spPr>
              <a:xfrm>
                <a:off x="2002069" y="5163722"/>
                <a:ext cx="5136254" cy="712503"/>
              </a:xfrm>
              <a:prstGeom prst="rect">
                <a:avLst/>
              </a:prstGeom>
              <a:blipFill>
                <a:blip r:embed="rId2"/>
                <a:stretch>
                  <a:fillRect l="-949" r="-1779" b="-10256"/>
                </a:stretch>
              </a:blipFill>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xmlns="" id="{AF93AB16-6083-4AF2-9C5A-6C76A49BB468}"/>
              </a:ext>
            </a:extLst>
          </p:cNvPr>
          <p:cNvSpPr>
            <a:spLocks noGrp="1"/>
          </p:cNvSpPr>
          <p:nvPr>
            <p:ph type="sldNum" sz="quarter" idx="12"/>
          </p:nvPr>
        </p:nvSpPr>
        <p:spPr/>
        <p:txBody>
          <a:bodyPr/>
          <a:lstStyle/>
          <a:p>
            <a:fld id="{3A6795E4-0FD3-4F2F-A7C2-63638911DCC0}" type="slidenum">
              <a:rPr lang="en-US" altLang="zh-CN" smtClean="0"/>
              <a:pPr/>
              <a:t>16</a:t>
            </a:fld>
            <a:endParaRPr lang="en-US" altLang="zh-CN"/>
          </a:p>
        </p:txBody>
      </p:sp>
      <p:sp>
        <p:nvSpPr>
          <p:cNvPr id="17" name="页脚占位符 3">
            <a:extLst>
              <a:ext uri="{FF2B5EF4-FFF2-40B4-BE49-F238E27FC236}">
                <a16:creationId xmlns:a16="http://schemas.microsoft.com/office/drawing/2014/main" xmlns="" id="{DF040717-EF50-4380-83D9-A72AD751EC91}"/>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18" name="矩形 17">
            <a:extLst>
              <a:ext uri="{FF2B5EF4-FFF2-40B4-BE49-F238E27FC236}">
                <a16:creationId xmlns:a16="http://schemas.microsoft.com/office/drawing/2014/main" xmlns="" id="{B0098332-541D-4997-B646-BC16540F4C8D}"/>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21" name="图片 20">
            <a:extLst>
              <a:ext uri="{FF2B5EF4-FFF2-40B4-BE49-F238E27FC236}">
                <a16:creationId xmlns:a16="http://schemas.microsoft.com/office/drawing/2014/main" xmlns="" id="{28D27AFC-2615-4727-AEB6-2785DB63F990}"/>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22" name="Rectangle 2">
            <a:extLst>
              <a:ext uri="{FF2B5EF4-FFF2-40B4-BE49-F238E27FC236}">
                <a16:creationId xmlns:a16="http://schemas.microsoft.com/office/drawing/2014/main" xmlns="" id="{379A9AB4-FB8A-48B9-B07C-58C4E7622E01}"/>
              </a:ext>
            </a:extLst>
          </p:cNvPr>
          <p:cNvSpPr>
            <a:spLocks noGrp="1" noChangeArrowheads="1"/>
          </p:cNvSpPr>
          <p:nvPr>
            <p:ph type="title"/>
          </p:nvPr>
        </p:nvSpPr>
        <p:spPr>
          <a:xfrm>
            <a:off x="457200" y="-110321"/>
            <a:ext cx="8229600" cy="1143000"/>
          </a:xfrm>
        </p:spPr>
        <p:txBody>
          <a:bodyPr>
            <a:normAutofit/>
          </a:bodyPr>
          <a:lstStyle/>
          <a:p>
            <a:r>
              <a:rPr lang="zh-CN" altLang="en-US" sz="3500" dirty="0">
                <a:solidFill>
                  <a:schemeClr val="bg1"/>
                </a:solidFill>
                <a:latin typeface="微软雅黑" panose="020B0503020204020204" pitchFamily="34" charset="-122"/>
                <a:ea typeface="微软雅黑" panose="020B0503020204020204" pitchFamily="34" charset="-122"/>
              </a:rPr>
              <a:t>分析</a:t>
            </a:r>
          </a:p>
        </p:txBody>
      </p:sp>
    </p:spTree>
    <p:extLst>
      <p:ext uri="{BB962C8B-B14F-4D97-AF65-F5344CB8AC3E}">
        <p14:creationId xmlns:p14="http://schemas.microsoft.com/office/powerpoint/2010/main" val="306196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10" grpId="0"/>
      <p:bldP spid="13" grpId="0"/>
      <p:bldP spid="14"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5" name="Rectangle 3"/>
          <p:cNvSpPr>
            <a:spLocks noGrp="1" noChangeArrowheads="1"/>
          </p:cNvSpPr>
          <p:nvPr>
            <p:ph type="body" sz="half" idx="1"/>
          </p:nvPr>
        </p:nvSpPr>
        <p:spPr>
          <a:xfrm>
            <a:off x="390277" y="2348880"/>
            <a:ext cx="8153400" cy="1972816"/>
          </a:xfrm>
        </p:spPr>
        <p:txBody>
          <a:bodyPr>
            <a:normAutofit/>
          </a:bodyPr>
          <a:lstStyle/>
          <a:p>
            <a:pPr>
              <a:lnSpc>
                <a:spcPct val="150000"/>
              </a:lnSpc>
            </a:pPr>
            <a:r>
              <a:rPr lang="zh-CN" altLang="en-US" sz="2400" dirty="0"/>
              <a:t>线性查找</a:t>
            </a:r>
            <a:r>
              <a:rPr lang="en-US" altLang="zh-CN" sz="2400" dirty="0"/>
              <a:t>: O(n)</a:t>
            </a:r>
          </a:p>
          <a:p>
            <a:pPr>
              <a:lnSpc>
                <a:spcPct val="150000"/>
              </a:lnSpc>
            </a:pPr>
            <a:r>
              <a:rPr lang="en-US" altLang="zh-CN" sz="2400" dirty="0"/>
              <a:t>O(</a:t>
            </a:r>
            <a:r>
              <a:rPr lang="en-US" altLang="zh-CN" sz="2400" dirty="0" err="1"/>
              <a:t>logn</a:t>
            </a:r>
            <a:r>
              <a:rPr lang="en-US" altLang="zh-CN" sz="2400" dirty="0"/>
              <a:t>)</a:t>
            </a:r>
            <a:r>
              <a:rPr lang="zh-CN" altLang="en-US" sz="2400" dirty="0"/>
              <a:t>比</a:t>
            </a:r>
            <a:r>
              <a:rPr lang="en-US" altLang="zh-CN" sz="2400" dirty="0"/>
              <a:t>O(n)</a:t>
            </a:r>
            <a:r>
              <a:rPr lang="zh-CN" altLang="en-US" sz="2400" dirty="0"/>
              <a:t>好多少</a:t>
            </a:r>
            <a:r>
              <a:rPr lang="en-US" altLang="zh-CN" sz="2400" dirty="0"/>
              <a:t>?</a:t>
            </a:r>
          </a:p>
          <a:p>
            <a:pPr>
              <a:lnSpc>
                <a:spcPct val="150000"/>
              </a:lnSpc>
            </a:pPr>
            <a:r>
              <a:rPr lang="zh-CN" altLang="en-US" sz="2400" dirty="0"/>
              <a:t>注意</a:t>
            </a:r>
            <a:r>
              <a:rPr lang="en-US" altLang="zh-CN" sz="2400" dirty="0"/>
              <a:t>: n</a:t>
            </a:r>
            <a:r>
              <a:rPr lang="zh-CN" altLang="en-US" sz="2400" dirty="0"/>
              <a:t>很小时</a:t>
            </a:r>
          </a:p>
        </p:txBody>
      </p:sp>
      <p:pic>
        <p:nvPicPr>
          <p:cNvPr id="730116"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139952" y="1289419"/>
            <a:ext cx="4403725" cy="4419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3" name="灯片编号占位符 2">
            <a:extLst>
              <a:ext uri="{FF2B5EF4-FFF2-40B4-BE49-F238E27FC236}">
                <a16:creationId xmlns:a16="http://schemas.microsoft.com/office/drawing/2014/main" xmlns="" id="{B86E5A06-8BAE-4483-A6FA-E3D5D1161C20}"/>
              </a:ext>
            </a:extLst>
          </p:cNvPr>
          <p:cNvSpPr>
            <a:spLocks noGrp="1"/>
          </p:cNvSpPr>
          <p:nvPr>
            <p:ph type="sldNum" sz="quarter" idx="12"/>
          </p:nvPr>
        </p:nvSpPr>
        <p:spPr/>
        <p:txBody>
          <a:bodyPr/>
          <a:lstStyle/>
          <a:p>
            <a:fld id="{3A6795E4-0FD3-4F2F-A7C2-63638911DCC0}" type="slidenum">
              <a:rPr lang="en-US" altLang="zh-CN" smtClean="0"/>
              <a:pPr/>
              <a:t>17</a:t>
            </a:fld>
            <a:endParaRPr lang="en-US" altLang="zh-CN"/>
          </a:p>
        </p:txBody>
      </p:sp>
      <p:sp>
        <p:nvSpPr>
          <p:cNvPr id="7" name="页脚占位符 3">
            <a:extLst>
              <a:ext uri="{FF2B5EF4-FFF2-40B4-BE49-F238E27FC236}">
                <a16:creationId xmlns:a16="http://schemas.microsoft.com/office/drawing/2014/main" xmlns="" id="{A2962E6D-CCA8-489E-A822-183F030A3EFE}"/>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8" name="矩形 7">
            <a:extLst>
              <a:ext uri="{FF2B5EF4-FFF2-40B4-BE49-F238E27FC236}">
                <a16:creationId xmlns:a16="http://schemas.microsoft.com/office/drawing/2014/main" xmlns="" id="{0B6FB3BD-9867-456F-9FF8-F1CB95D895EE}"/>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9" name="图片 8">
            <a:extLst>
              <a:ext uri="{FF2B5EF4-FFF2-40B4-BE49-F238E27FC236}">
                <a16:creationId xmlns:a16="http://schemas.microsoft.com/office/drawing/2014/main" xmlns="" id="{1DDCC029-79E7-450B-B107-4046AA771183}"/>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730114" name="Rectangle 2"/>
          <p:cNvSpPr>
            <a:spLocks noGrp="1" noChangeArrowheads="1"/>
          </p:cNvSpPr>
          <p:nvPr>
            <p:ph type="title"/>
          </p:nvPr>
        </p:nvSpPr>
        <p:spPr>
          <a:xfrm>
            <a:off x="396780" y="-110321"/>
            <a:ext cx="8229600" cy="1143000"/>
          </a:xfrm>
        </p:spPr>
        <p:txBody>
          <a:bodyPr>
            <a:normAutofit/>
          </a:bodyPr>
          <a:lstStyle/>
          <a:p>
            <a:r>
              <a:rPr lang="zh-CN" altLang="en-US" sz="3500" dirty="0">
                <a:solidFill>
                  <a:schemeClr val="bg1"/>
                </a:solidFill>
                <a:latin typeface="微软雅黑" panose="020B0503020204020204" pitchFamily="34" charset="-122"/>
                <a:ea typeface="微软雅黑" panose="020B0503020204020204" pitchFamily="34" charset="-122"/>
              </a:rPr>
              <a:t>时间复杂度分析</a:t>
            </a:r>
          </a:p>
        </p:txBody>
      </p:sp>
    </p:spTree>
    <p:extLst>
      <p:ext uri="{BB962C8B-B14F-4D97-AF65-F5344CB8AC3E}">
        <p14:creationId xmlns:p14="http://schemas.microsoft.com/office/powerpoint/2010/main" val="395411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30116"/>
                                        </p:tgtEl>
                                        <p:attrNameLst>
                                          <p:attrName>style.visibility</p:attrName>
                                        </p:attrNameLst>
                                      </p:cBhvr>
                                      <p:to>
                                        <p:strVal val="visible"/>
                                      </p:to>
                                    </p:set>
                                    <p:animEffect transition="in" filter="fade">
                                      <p:cBhvr>
                                        <p:cTn id="7" dur="500"/>
                                        <p:tgtEl>
                                          <p:spTgt spid="730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9" name="Text Box 3"/>
          <p:cNvSpPr txBox="1">
            <a:spLocks noChangeArrowheads="1"/>
          </p:cNvSpPr>
          <p:nvPr/>
        </p:nvSpPr>
        <p:spPr bwMode="auto">
          <a:xfrm>
            <a:off x="2195736" y="1412776"/>
            <a:ext cx="4474840" cy="4247317"/>
          </a:xfrm>
          <a:prstGeom prst="rect">
            <a:avLst/>
          </a:prstGeom>
          <a:noFill/>
          <a:ln w="76200"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buFontTx/>
              <a:buNone/>
            </a:pPr>
            <a:r>
              <a:rPr lang="en-US" altLang="zh-CN" sz="2000" dirty="0" err="1">
                <a:solidFill>
                  <a:schemeClr val="tx1">
                    <a:lumMod val="95000"/>
                    <a:lumOff val="5000"/>
                  </a:schemeClr>
                </a:solidFill>
                <a:latin typeface="Tahoma" pitchFamily="34" charset="0"/>
              </a:rPr>
              <a:t>int</a:t>
            </a:r>
            <a:r>
              <a:rPr lang="en-US" altLang="zh-CN" sz="2000" dirty="0">
                <a:solidFill>
                  <a:srgbClr val="FF0000"/>
                </a:solidFill>
                <a:latin typeface="Tahoma" pitchFamily="34" charset="0"/>
              </a:rPr>
              <a:t> </a:t>
            </a:r>
            <a:r>
              <a:rPr lang="en-US" altLang="zh-CN" sz="2000" dirty="0" err="1">
                <a:solidFill>
                  <a:srgbClr val="FF0000"/>
                </a:solidFill>
                <a:latin typeface="Tahoma" pitchFamily="34" charset="0"/>
              </a:rPr>
              <a:t>bsearch</a:t>
            </a:r>
            <a:r>
              <a:rPr lang="en-US" altLang="zh-CN" sz="2000" dirty="0">
                <a:solidFill>
                  <a:schemeClr val="tx1">
                    <a:lumMod val="95000"/>
                    <a:lumOff val="5000"/>
                  </a:schemeClr>
                </a:solidFill>
                <a:latin typeface="Tahoma" pitchFamily="34" charset="0"/>
              </a:rPr>
              <a:t>(</a:t>
            </a:r>
            <a:r>
              <a:rPr lang="en-US" altLang="zh-CN" sz="2000" dirty="0" err="1">
                <a:solidFill>
                  <a:schemeClr val="tx1">
                    <a:lumMod val="95000"/>
                    <a:lumOff val="5000"/>
                  </a:schemeClr>
                </a:solidFill>
                <a:latin typeface="Tahoma" pitchFamily="34" charset="0"/>
              </a:rPr>
              <a:t>int</a:t>
            </a:r>
            <a:r>
              <a:rPr lang="en-US" altLang="zh-CN" sz="2000" dirty="0">
                <a:solidFill>
                  <a:schemeClr val="tx1">
                    <a:lumMod val="95000"/>
                    <a:lumOff val="5000"/>
                  </a:schemeClr>
                </a:solidFill>
                <a:latin typeface="Tahoma" pitchFamily="34" charset="0"/>
              </a:rPr>
              <a:t> low, </a:t>
            </a:r>
            <a:r>
              <a:rPr lang="en-US" altLang="zh-CN" sz="2000" dirty="0" err="1">
                <a:solidFill>
                  <a:schemeClr val="tx1">
                    <a:lumMod val="95000"/>
                    <a:lumOff val="5000"/>
                  </a:schemeClr>
                </a:solidFill>
                <a:latin typeface="Tahoma" pitchFamily="34" charset="0"/>
              </a:rPr>
              <a:t>int</a:t>
            </a:r>
            <a:r>
              <a:rPr lang="en-US" altLang="zh-CN" sz="2000" dirty="0">
                <a:solidFill>
                  <a:schemeClr val="tx1">
                    <a:lumMod val="95000"/>
                    <a:lumOff val="5000"/>
                  </a:schemeClr>
                </a:solidFill>
                <a:latin typeface="Tahoma" pitchFamily="34" charset="0"/>
              </a:rPr>
              <a:t> high, </a:t>
            </a:r>
            <a:r>
              <a:rPr lang="en-US" altLang="zh-CN" sz="2000" dirty="0" err="1">
                <a:solidFill>
                  <a:schemeClr val="tx1">
                    <a:lumMod val="95000"/>
                    <a:lumOff val="5000"/>
                  </a:schemeClr>
                </a:solidFill>
                <a:latin typeface="Tahoma" pitchFamily="34" charset="0"/>
              </a:rPr>
              <a:t>int</a:t>
            </a:r>
            <a:r>
              <a:rPr lang="en-US" altLang="zh-CN" sz="2000" dirty="0">
                <a:solidFill>
                  <a:schemeClr val="tx1">
                    <a:lumMod val="95000"/>
                    <a:lumOff val="5000"/>
                  </a:schemeClr>
                </a:solidFill>
                <a:latin typeface="Tahoma" pitchFamily="34" charset="0"/>
              </a:rPr>
              <a:t> x){</a:t>
            </a:r>
          </a:p>
          <a:p>
            <a:pPr>
              <a:lnSpc>
                <a:spcPct val="150000"/>
              </a:lnSpc>
              <a:buFontTx/>
              <a:buNone/>
            </a:pPr>
            <a:r>
              <a:rPr lang="en-US" altLang="zh-CN" sz="2000" dirty="0">
                <a:solidFill>
                  <a:schemeClr val="hlink"/>
                </a:solidFill>
                <a:latin typeface="Tahoma" pitchFamily="34" charset="0"/>
              </a:rPr>
              <a:t>    if(low &gt; high) return -1;</a:t>
            </a:r>
          </a:p>
          <a:p>
            <a:pPr>
              <a:lnSpc>
                <a:spcPct val="150000"/>
              </a:lnSpc>
              <a:buFontTx/>
              <a:buNone/>
            </a:pPr>
            <a:r>
              <a:rPr lang="en-US" altLang="zh-CN" sz="2000" dirty="0">
                <a:latin typeface="Tahoma" pitchFamily="34" charset="0"/>
              </a:rPr>
              <a:t>    </a:t>
            </a:r>
            <a:r>
              <a:rPr lang="en-US" altLang="zh-CN" sz="2000" dirty="0" err="1">
                <a:latin typeface="Tahoma" pitchFamily="34" charset="0"/>
              </a:rPr>
              <a:t>int</a:t>
            </a:r>
            <a:r>
              <a:rPr lang="en-US" altLang="zh-CN" sz="2000" dirty="0">
                <a:latin typeface="Tahoma" pitchFamily="34" charset="0"/>
              </a:rPr>
              <a:t> mid = (</a:t>
            </a:r>
            <a:r>
              <a:rPr lang="en-US" altLang="zh-CN" sz="2000" dirty="0" err="1">
                <a:latin typeface="Tahoma" pitchFamily="34" charset="0"/>
              </a:rPr>
              <a:t>hight+low</a:t>
            </a:r>
            <a:r>
              <a:rPr lang="en-US" altLang="zh-CN" sz="2000" dirty="0">
                <a:latin typeface="Tahoma" pitchFamily="34" charset="0"/>
              </a:rPr>
              <a:t>)/2;</a:t>
            </a:r>
          </a:p>
          <a:p>
            <a:pPr>
              <a:lnSpc>
                <a:spcPct val="150000"/>
              </a:lnSpc>
              <a:buFontTx/>
              <a:buNone/>
            </a:pPr>
            <a:r>
              <a:rPr lang="en-US" altLang="zh-CN" sz="2000" dirty="0">
                <a:latin typeface="Tahoma" pitchFamily="34" charset="0"/>
              </a:rPr>
              <a:t>    if(A[mid] == k) return mid;</a:t>
            </a:r>
          </a:p>
          <a:p>
            <a:pPr>
              <a:lnSpc>
                <a:spcPct val="150000"/>
              </a:lnSpc>
              <a:buFontTx/>
              <a:buNone/>
            </a:pPr>
            <a:r>
              <a:rPr lang="en-US" altLang="zh-CN" sz="2000" dirty="0">
                <a:latin typeface="Tahoma" pitchFamily="34" charset="0"/>
              </a:rPr>
              <a:t>    else if(A[mid]&gt;k)</a:t>
            </a:r>
          </a:p>
          <a:p>
            <a:pPr>
              <a:lnSpc>
                <a:spcPct val="150000"/>
              </a:lnSpc>
              <a:buFontTx/>
              <a:buNone/>
            </a:pPr>
            <a:r>
              <a:rPr lang="en-US" altLang="zh-CN" sz="2000" dirty="0">
                <a:latin typeface="Tahoma" pitchFamily="34" charset="0"/>
              </a:rPr>
              <a:t>      </a:t>
            </a:r>
            <a:r>
              <a:rPr lang="en-US" altLang="zh-CN" sz="2000" dirty="0" smtClean="0">
                <a:latin typeface="Tahoma" pitchFamily="34" charset="0"/>
              </a:rPr>
              <a:t>  return </a:t>
            </a:r>
            <a:r>
              <a:rPr lang="en-US" altLang="zh-CN" sz="2000" dirty="0" err="1">
                <a:latin typeface="Tahoma" pitchFamily="34" charset="0"/>
              </a:rPr>
              <a:t>bsearch</a:t>
            </a:r>
            <a:r>
              <a:rPr lang="en-US" altLang="zh-CN" sz="2000" dirty="0">
                <a:latin typeface="Tahoma" pitchFamily="34" charset="0"/>
              </a:rPr>
              <a:t>(low, mid-1, x);</a:t>
            </a:r>
          </a:p>
          <a:p>
            <a:pPr>
              <a:lnSpc>
                <a:spcPct val="150000"/>
              </a:lnSpc>
              <a:buFontTx/>
              <a:buNone/>
            </a:pPr>
            <a:r>
              <a:rPr lang="en-US" altLang="zh-CN" sz="2000" dirty="0">
                <a:latin typeface="Tahoma" pitchFamily="34" charset="0"/>
              </a:rPr>
              <a:t>    else</a:t>
            </a:r>
          </a:p>
          <a:p>
            <a:pPr>
              <a:lnSpc>
                <a:spcPct val="150000"/>
              </a:lnSpc>
              <a:buFontTx/>
              <a:buNone/>
            </a:pPr>
            <a:r>
              <a:rPr lang="en-US" altLang="zh-CN" sz="2000" dirty="0">
                <a:latin typeface="Tahoma" pitchFamily="34" charset="0"/>
              </a:rPr>
              <a:t>      </a:t>
            </a:r>
            <a:r>
              <a:rPr lang="en-US" altLang="zh-CN" sz="2000" dirty="0" smtClean="0">
                <a:latin typeface="Tahoma" pitchFamily="34" charset="0"/>
              </a:rPr>
              <a:t>  return </a:t>
            </a:r>
            <a:r>
              <a:rPr lang="en-US" altLang="zh-CN" sz="2000" dirty="0" err="1">
                <a:latin typeface="Tahoma" pitchFamily="34" charset="0"/>
              </a:rPr>
              <a:t>bsearch</a:t>
            </a:r>
            <a:r>
              <a:rPr lang="en-US" altLang="zh-CN" sz="2000" dirty="0">
                <a:latin typeface="Tahoma" pitchFamily="34" charset="0"/>
              </a:rPr>
              <a:t>(mid+1, high, x);</a:t>
            </a:r>
          </a:p>
          <a:p>
            <a:pPr>
              <a:lnSpc>
                <a:spcPct val="150000"/>
              </a:lnSpc>
              <a:buFontTx/>
              <a:buNone/>
            </a:pPr>
            <a:r>
              <a:rPr lang="en-US" altLang="zh-CN" sz="2000" dirty="0">
                <a:latin typeface="Tahoma" pitchFamily="34" charset="0"/>
              </a:rPr>
              <a:t>}</a:t>
            </a:r>
          </a:p>
        </p:txBody>
      </p:sp>
      <p:sp>
        <p:nvSpPr>
          <p:cNvPr id="3" name="灯片编号占位符 2">
            <a:extLst>
              <a:ext uri="{FF2B5EF4-FFF2-40B4-BE49-F238E27FC236}">
                <a16:creationId xmlns:a16="http://schemas.microsoft.com/office/drawing/2014/main" xmlns="" id="{C7B18322-CF56-4712-8F98-D72378B0435B}"/>
              </a:ext>
            </a:extLst>
          </p:cNvPr>
          <p:cNvSpPr>
            <a:spLocks noGrp="1"/>
          </p:cNvSpPr>
          <p:nvPr>
            <p:ph type="sldNum" sz="quarter" idx="12"/>
          </p:nvPr>
        </p:nvSpPr>
        <p:spPr/>
        <p:txBody>
          <a:bodyPr/>
          <a:lstStyle/>
          <a:p>
            <a:fld id="{0C913308-F349-4B6D-A68A-DD1791B4A57B}" type="slidenum">
              <a:rPr lang="zh-CN" altLang="en-US" smtClean="0"/>
              <a:t>18</a:t>
            </a:fld>
            <a:endParaRPr lang="zh-CN" altLang="en-US"/>
          </a:p>
        </p:txBody>
      </p:sp>
      <p:sp>
        <p:nvSpPr>
          <p:cNvPr id="6" name="页脚占位符 3">
            <a:extLst>
              <a:ext uri="{FF2B5EF4-FFF2-40B4-BE49-F238E27FC236}">
                <a16:creationId xmlns:a16="http://schemas.microsoft.com/office/drawing/2014/main" xmlns="" id="{DDC52331-D9A4-4EE4-8000-B1A013F5AFE9}"/>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97E65579-10CC-4936-9F96-23426BA92FC8}"/>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8" name="图片 7">
            <a:extLst>
              <a:ext uri="{FF2B5EF4-FFF2-40B4-BE49-F238E27FC236}">
                <a16:creationId xmlns:a16="http://schemas.microsoft.com/office/drawing/2014/main" xmlns="" id="{A2D30624-7441-4EFE-90A7-1EE742EED511}"/>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9" name="Rectangle 2">
            <a:extLst>
              <a:ext uri="{FF2B5EF4-FFF2-40B4-BE49-F238E27FC236}">
                <a16:creationId xmlns:a16="http://schemas.microsoft.com/office/drawing/2014/main" xmlns="" id="{F7649570-B9B9-4FD9-86D9-83BB90F3FA8A}"/>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代码</a:t>
            </a:r>
            <a:r>
              <a:rPr lang="en-US" altLang="zh-CN" sz="3500" dirty="0">
                <a:solidFill>
                  <a:schemeClr val="bg1"/>
                </a:solidFill>
                <a:latin typeface="微软雅黑" panose="020B0503020204020204" pitchFamily="34" charset="-122"/>
                <a:ea typeface="微软雅黑" panose="020B0503020204020204" pitchFamily="34" charset="-122"/>
              </a:rPr>
              <a:t>: </a:t>
            </a:r>
            <a:r>
              <a:rPr lang="zh-CN" altLang="en-US" sz="3500" dirty="0">
                <a:solidFill>
                  <a:schemeClr val="bg1"/>
                </a:solidFill>
                <a:latin typeface="微软雅黑" panose="020B0503020204020204" pitchFamily="34" charset="-122"/>
                <a:ea typeface="微软雅黑" panose="020B0503020204020204" pitchFamily="34" charset="-122"/>
              </a:rPr>
              <a:t>二分查找的递归实现</a:t>
            </a:r>
          </a:p>
        </p:txBody>
      </p:sp>
    </p:spTree>
    <p:extLst>
      <p:ext uri="{BB962C8B-B14F-4D97-AF65-F5344CB8AC3E}">
        <p14:creationId xmlns:p14="http://schemas.microsoft.com/office/powerpoint/2010/main" val="3311757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7" name="Rectangle 3"/>
          <p:cNvSpPr>
            <a:spLocks noGrp="1" noChangeArrowheads="1"/>
          </p:cNvSpPr>
          <p:nvPr>
            <p:ph type="body" idx="1"/>
          </p:nvPr>
        </p:nvSpPr>
        <p:spPr/>
        <p:txBody>
          <a:bodyPr>
            <a:normAutofit/>
          </a:bodyPr>
          <a:lstStyle/>
          <a:p>
            <a:pPr>
              <a:lnSpc>
                <a:spcPct val="150000"/>
              </a:lnSpc>
            </a:pPr>
            <a:r>
              <a:rPr lang="zh-CN" altLang="en-US" sz="2400" dirty="0"/>
              <a:t>比较</a:t>
            </a:r>
            <a:r>
              <a:rPr lang="en-US" altLang="zh-CN" sz="2400" dirty="0"/>
              <a:t>A[mid]</a:t>
            </a:r>
            <a:r>
              <a:rPr lang="zh-CN" altLang="en-US" sz="2400" dirty="0"/>
              <a:t>和</a:t>
            </a:r>
            <a:r>
              <a:rPr lang="en-US" altLang="zh-CN" sz="2400" dirty="0"/>
              <a:t>x</a:t>
            </a:r>
            <a:r>
              <a:rPr lang="zh-CN" altLang="en-US" sz="2400" dirty="0"/>
              <a:t>以后一定不要让</a:t>
            </a:r>
            <a:r>
              <a:rPr lang="en-US" altLang="zh-CN" sz="2400" dirty="0"/>
              <a:t>mid</a:t>
            </a:r>
            <a:r>
              <a:rPr lang="zh-CN" altLang="en-US" sz="2400" dirty="0"/>
              <a:t>仍然在有效范围内</a:t>
            </a:r>
            <a:r>
              <a:rPr lang="en-US" altLang="zh-CN" sz="2400" dirty="0"/>
              <a:t>, </a:t>
            </a:r>
            <a:r>
              <a:rPr lang="zh-CN" altLang="en-US" sz="2400" dirty="0"/>
              <a:t>否则当</a:t>
            </a:r>
            <a:r>
              <a:rPr lang="en-US" altLang="zh-CN" sz="2400" dirty="0"/>
              <a:t>low=high</a:t>
            </a:r>
            <a:r>
              <a:rPr lang="zh-CN" altLang="en-US" sz="2400" dirty="0"/>
              <a:t>时会产生死循环</a:t>
            </a:r>
          </a:p>
          <a:p>
            <a:pPr>
              <a:lnSpc>
                <a:spcPct val="150000"/>
              </a:lnSpc>
            </a:pPr>
            <a:r>
              <a:rPr lang="zh-CN" altLang="en-US" sz="2400" dirty="0"/>
              <a:t>如果把算法扩展到在实数区间里寻找给定性质</a:t>
            </a:r>
            <a:r>
              <a:rPr lang="en-US" altLang="zh-CN" sz="2400" dirty="0"/>
              <a:t>(property)</a:t>
            </a:r>
            <a:r>
              <a:rPr lang="zh-CN" altLang="en-US" sz="2400" dirty="0"/>
              <a:t>的元素</a:t>
            </a:r>
            <a:r>
              <a:rPr lang="en-US" altLang="zh-CN" sz="2400" dirty="0"/>
              <a:t>, </a:t>
            </a:r>
            <a:r>
              <a:rPr lang="zh-CN" altLang="en-US" sz="2400" dirty="0"/>
              <a:t>结束条件应改为</a:t>
            </a:r>
            <a:r>
              <a:rPr lang="en-US" altLang="zh-CN" sz="2400" dirty="0"/>
              <a:t>: </a:t>
            </a:r>
            <a:r>
              <a:rPr lang="en-US" altLang="zh-CN" sz="2400" b="1" u="sng" dirty="0"/>
              <a:t>low</a:t>
            </a:r>
            <a:r>
              <a:rPr lang="zh-CN" altLang="en-US" sz="2400" b="1" u="sng" dirty="0"/>
              <a:t>和</a:t>
            </a:r>
            <a:r>
              <a:rPr lang="en-US" altLang="zh-CN" sz="2400" b="1" u="sng" dirty="0"/>
              <a:t>high</a:t>
            </a:r>
            <a:r>
              <a:rPr lang="zh-CN" altLang="en-US" sz="2400" b="1" u="sng" dirty="0"/>
              <a:t>足够接近</a:t>
            </a:r>
            <a:r>
              <a:rPr lang="en-US" altLang="zh-CN" sz="2400" b="1" u="sng" dirty="0"/>
              <a:t>(</a:t>
            </a:r>
            <a:r>
              <a:rPr lang="zh-CN" altLang="en-US" sz="2400" b="1" u="sng" dirty="0"/>
              <a:t>例如</a:t>
            </a:r>
            <a:r>
              <a:rPr lang="en-US" altLang="zh-CN" sz="2400" b="1" u="sng" dirty="0"/>
              <a:t>|high-low| &lt; 10</a:t>
            </a:r>
            <a:r>
              <a:rPr lang="en-US" altLang="zh-CN" sz="2400" b="1" u="sng" baseline="30000" dirty="0"/>
              <a:t>-8</a:t>
            </a:r>
            <a:r>
              <a:rPr lang="en-US" altLang="zh-CN" sz="2400" b="1" u="sng" dirty="0"/>
              <a:t>)</a:t>
            </a:r>
          </a:p>
        </p:txBody>
      </p:sp>
      <p:sp>
        <p:nvSpPr>
          <p:cNvPr id="3" name="灯片编号占位符 2">
            <a:extLst>
              <a:ext uri="{FF2B5EF4-FFF2-40B4-BE49-F238E27FC236}">
                <a16:creationId xmlns:a16="http://schemas.microsoft.com/office/drawing/2014/main" xmlns="" id="{82EC179B-A832-4CD8-88D4-CD5AEEC169F1}"/>
              </a:ext>
            </a:extLst>
          </p:cNvPr>
          <p:cNvSpPr>
            <a:spLocks noGrp="1"/>
          </p:cNvSpPr>
          <p:nvPr>
            <p:ph type="sldNum" sz="quarter" idx="12"/>
          </p:nvPr>
        </p:nvSpPr>
        <p:spPr/>
        <p:txBody>
          <a:bodyPr/>
          <a:lstStyle/>
          <a:p>
            <a:fld id="{0C913308-F349-4B6D-A68A-DD1791B4A57B}" type="slidenum">
              <a:rPr lang="zh-CN" altLang="en-US" smtClean="0"/>
              <a:t>19</a:t>
            </a:fld>
            <a:endParaRPr lang="zh-CN" altLang="en-US"/>
          </a:p>
        </p:txBody>
      </p:sp>
      <p:sp>
        <p:nvSpPr>
          <p:cNvPr id="6" name="页脚占位符 3">
            <a:extLst>
              <a:ext uri="{FF2B5EF4-FFF2-40B4-BE49-F238E27FC236}">
                <a16:creationId xmlns:a16="http://schemas.microsoft.com/office/drawing/2014/main" xmlns="" id="{99DF829F-3FF2-4C83-9822-64AEDB9B80B8}"/>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645F9017-9D49-4283-86E7-BBAC3F1DB3B7}"/>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9" name="图片 8">
            <a:extLst>
              <a:ext uri="{FF2B5EF4-FFF2-40B4-BE49-F238E27FC236}">
                <a16:creationId xmlns:a16="http://schemas.microsoft.com/office/drawing/2014/main" xmlns="" id="{4535396F-77E5-4065-8D32-414CD42A62B3}"/>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0" name="Rectangle 2">
            <a:extLst>
              <a:ext uri="{FF2B5EF4-FFF2-40B4-BE49-F238E27FC236}">
                <a16:creationId xmlns:a16="http://schemas.microsoft.com/office/drawing/2014/main" xmlns="" id="{9359B928-8D0E-4F29-AAB7-BD86D1AB505F}"/>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注释</a:t>
            </a:r>
          </a:p>
        </p:txBody>
      </p:sp>
    </p:spTree>
    <p:extLst>
      <p:ext uri="{BB962C8B-B14F-4D97-AF65-F5344CB8AC3E}">
        <p14:creationId xmlns:p14="http://schemas.microsoft.com/office/powerpoint/2010/main" val="737257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xmlns="" id="{FB7C3A5E-7593-4562-8368-7003373B0EFC}"/>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2" name="标题 1"/>
          <p:cNvSpPr>
            <a:spLocks noGrp="1"/>
          </p:cNvSpPr>
          <p:nvPr>
            <p:ph type="title"/>
          </p:nvPr>
        </p:nvSpPr>
        <p:spPr>
          <a:xfrm>
            <a:off x="2195736" y="29955"/>
            <a:ext cx="4978896" cy="892403"/>
          </a:xfrm>
        </p:spPr>
        <p:txBody>
          <a:bodyPr>
            <a:normAutofit/>
          </a:bodyPr>
          <a:lstStyle/>
          <a:p>
            <a:r>
              <a:rPr lang="zh-CN" altLang="en-US" dirty="0">
                <a:solidFill>
                  <a:schemeClr val="bg1"/>
                </a:solidFill>
                <a:latin typeface="微软雅黑" panose="020B0503020204020204" pitchFamily="34" charset="-122"/>
                <a:ea typeface="微软雅黑" panose="020B0503020204020204" pitchFamily="34" charset="-122"/>
              </a:rPr>
              <a:t>算法分析初步 </a:t>
            </a:r>
          </a:p>
        </p:txBody>
      </p:sp>
      <p:sp>
        <p:nvSpPr>
          <p:cNvPr id="3" name="内容占位符 2"/>
          <p:cNvSpPr>
            <a:spLocks noGrp="1"/>
          </p:cNvSpPr>
          <p:nvPr>
            <p:ph idx="1"/>
          </p:nvPr>
        </p:nvSpPr>
        <p:spPr>
          <a:xfrm>
            <a:off x="606388" y="1992523"/>
            <a:ext cx="7931224" cy="4653299"/>
          </a:xfrm>
        </p:spPr>
        <p:txBody>
          <a:bodyPr>
            <a:normAutofit fontScale="40000" lnSpcReduction="20000"/>
          </a:bodyPr>
          <a:lstStyle/>
          <a:p>
            <a:pPr marL="0" indent="0">
              <a:buNone/>
            </a:pPr>
            <a:r>
              <a:rPr lang="zh-CN" altLang="zh-CN" dirty="0"/>
              <a:t>给出一个长度为</a:t>
            </a:r>
            <a:r>
              <a:rPr lang="en-US" altLang="zh-CN" dirty="0"/>
              <a:t>n</a:t>
            </a:r>
            <a:r>
              <a:rPr lang="zh-CN" altLang="zh-CN" dirty="0"/>
              <a:t>的序列</a:t>
            </a:r>
            <a:r>
              <a:rPr lang="en-US" altLang="zh-CN" dirty="0"/>
              <a:t>A</a:t>
            </a:r>
            <a:r>
              <a:rPr lang="en-US" altLang="zh-CN" baseline="-25000" dirty="0"/>
              <a:t>1</a:t>
            </a:r>
            <a:r>
              <a:rPr lang="en-US" altLang="zh-CN" dirty="0"/>
              <a:t>,A</a:t>
            </a:r>
            <a:r>
              <a:rPr lang="en-US" altLang="zh-CN" baseline="-25000" dirty="0"/>
              <a:t>2</a:t>
            </a:r>
            <a:r>
              <a:rPr lang="en-US" altLang="zh-CN" dirty="0"/>
              <a:t>,…,A</a:t>
            </a:r>
            <a:r>
              <a:rPr lang="en-US" altLang="zh-CN" baseline="-25000" dirty="0"/>
              <a:t>n</a:t>
            </a:r>
            <a:r>
              <a:rPr lang="zh-CN" altLang="zh-CN" dirty="0"/>
              <a:t>，求最大连续和。换句话说，要求找到</a:t>
            </a:r>
            <a:r>
              <a:rPr lang="en-US" altLang="zh-CN" dirty="0"/>
              <a:t>1</a:t>
            </a:r>
            <a:r>
              <a:rPr lang="zh-CN" altLang="zh-CN" dirty="0"/>
              <a:t>≤</a:t>
            </a:r>
            <a:r>
              <a:rPr lang="en-US" altLang="zh-CN" dirty="0"/>
              <a:t>i</a:t>
            </a:r>
            <a:r>
              <a:rPr lang="zh-CN" altLang="zh-CN" dirty="0"/>
              <a:t>≤</a:t>
            </a:r>
            <a:r>
              <a:rPr lang="en-US" altLang="zh-CN" dirty="0"/>
              <a:t>j</a:t>
            </a:r>
            <a:r>
              <a:rPr lang="zh-CN" altLang="zh-CN" dirty="0"/>
              <a:t>≤</a:t>
            </a:r>
            <a:r>
              <a:rPr lang="en-US" altLang="zh-CN" dirty="0"/>
              <a:t>n</a:t>
            </a:r>
            <a:r>
              <a:rPr lang="zh-CN" altLang="zh-CN" dirty="0"/>
              <a:t>，使得</a:t>
            </a:r>
            <a:r>
              <a:rPr lang="en-US" altLang="zh-CN" dirty="0"/>
              <a:t>A</a:t>
            </a:r>
            <a:r>
              <a:rPr lang="en-US" altLang="zh-CN" baseline="-25000" dirty="0"/>
              <a:t>1</a:t>
            </a:r>
            <a:r>
              <a:rPr lang="en-US" altLang="zh-CN" dirty="0"/>
              <a:t>,A</a:t>
            </a:r>
            <a:r>
              <a:rPr lang="en-US" altLang="zh-CN" baseline="-25000" dirty="0"/>
              <a:t>2</a:t>
            </a:r>
            <a:r>
              <a:rPr lang="en-US" altLang="zh-CN" dirty="0"/>
              <a:t>,…,A</a:t>
            </a:r>
            <a:r>
              <a:rPr lang="en-US" altLang="zh-CN" baseline="-25000" dirty="0"/>
              <a:t>n</a:t>
            </a:r>
            <a:r>
              <a:rPr lang="zh-CN" altLang="zh-CN" dirty="0"/>
              <a:t>尽量大。</a:t>
            </a:r>
            <a:endParaRPr lang="en-US" altLang="zh-CN" dirty="0"/>
          </a:p>
          <a:p>
            <a:pPr marL="0" indent="0">
              <a:buNone/>
            </a:pPr>
            <a:endParaRPr lang="zh-CN" altLang="zh-CN" dirty="0"/>
          </a:p>
          <a:p>
            <a:pPr marL="0" indent="0">
              <a:buNone/>
            </a:pPr>
            <a:r>
              <a:rPr lang="en-US" altLang="zh-CN" dirty="0">
                <a:solidFill>
                  <a:srgbClr val="0070C0"/>
                </a:solidFill>
              </a:rPr>
              <a:t>                       </a:t>
            </a:r>
            <a:r>
              <a:rPr lang="zh-CN" altLang="zh-CN" dirty="0">
                <a:solidFill>
                  <a:srgbClr val="0070C0"/>
                </a:solidFill>
              </a:rPr>
              <a:t>利用枚举思想，可得如下程序：</a:t>
            </a:r>
            <a:endParaRPr lang="en-US" altLang="zh-CN" dirty="0">
              <a:solidFill>
                <a:srgbClr val="0070C0"/>
              </a:solidFill>
            </a:endParaRPr>
          </a:p>
          <a:p>
            <a:pPr marL="0" indent="0">
              <a:buNone/>
            </a:pPr>
            <a:endParaRPr lang="zh-CN" altLang="zh-CN" dirty="0">
              <a:solidFill>
                <a:srgbClr val="0070C0"/>
              </a:solidFill>
            </a:endParaRPr>
          </a:p>
          <a:p>
            <a:pPr marL="0" indent="0">
              <a:buNone/>
            </a:pPr>
            <a:r>
              <a:rPr lang="zh-CN" altLang="zh-CN" b="1" dirty="0"/>
              <a:t>程序</a:t>
            </a:r>
            <a:r>
              <a:rPr lang="en-US" altLang="zh-CN" b="1" dirty="0"/>
              <a:t>8-1  </a:t>
            </a:r>
            <a:r>
              <a:rPr lang="zh-CN" altLang="zh-CN" b="1" dirty="0"/>
              <a:t>最大连续和（</a:t>
            </a:r>
            <a:r>
              <a:rPr lang="en-US" altLang="zh-CN" b="1" dirty="0"/>
              <a:t>1</a:t>
            </a:r>
            <a:r>
              <a:rPr lang="zh-CN" altLang="zh-CN" b="1" dirty="0"/>
              <a:t>）</a:t>
            </a:r>
            <a:endParaRPr lang="zh-CN" altLang="zh-CN" dirty="0"/>
          </a:p>
          <a:p>
            <a:pPr marL="0" indent="0">
              <a:buNone/>
            </a:pPr>
            <a:r>
              <a:rPr lang="en-US" altLang="zh-CN" dirty="0"/>
              <a:t>tot = 0;</a:t>
            </a:r>
            <a:endParaRPr lang="zh-CN" altLang="zh-CN" dirty="0"/>
          </a:p>
          <a:p>
            <a:pPr marL="0" indent="0">
              <a:buNone/>
            </a:pPr>
            <a:r>
              <a:rPr lang="en-US" altLang="zh-CN" dirty="0"/>
              <a:t>best = A[1]; //</a:t>
            </a:r>
            <a:r>
              <a:rPr lang="zh-CN" altLang="zh-CN" dirty="0"/>
              <a:t>初始最大值</a:t>
            </a:r>
          </a:p>
          <a:p>
            <a:pPr marL="0" indent="0">
              <a:buNone/>
            </a:pPr>
            <a:r>
              <a:rPr lang="en-US" altLang="zh-CN" dirty="0"/>
              <a:t>for(i = 1; i &lt;= n; i++)</a:t>
            </a:r>
            <a:endParaRPr lang="zh-CN" altLang="zh-CN" dirty="0"/>
          </a:p>
          <a:p>
            <a:pPr marL="0" indent="0">
              <a:buNone/>
            </a:pPr>
            <a:r>
              <a:rPr lang="en-US" altLang="zh-CN" dirty="0"/>
              <a:t>   for(j = i; j &lt;= n; j++) { //</a:t>
            </a:r>
            <a:r>
              <a:rPr lang="zh-CN" altLang="zh-CN" dirty="0"/>
              <a:t>检查连续子序列</a:t>
            </a:r>
            <a:r>
              <a:rPr lang="en-US" altLang="zh-CN" dirty="0"/>
              <a:t>A[i],…,A[j]</a:t>
            </a:r>
            <a:endParaRPr lang="zh-CN" altLang="zh-CN" dirty="0"/>
          </a:p>
          <a:p>
            <a:pPr marL="0" indent="0">
              <a:buNone/>
            </a:pPr>
            <a:r>
              <a:rPr lang="en-US" altLang="zh-CN" dirty="0"/>
              <a:t>      </a:t>
            </a:r>
            <a:r>
              <a:rPr lang="en-US" altLang="zh-CN" dirty="0" err="1"/>
              <a:t>int</a:t>
            </a:r>
            <a:r>
              <a:rPr lang="en-US" altLang="zh-CN" dirty="0"/>
              <a:t> sum = 0;</a:t>
            </a:r>
            <a:endParaRPr lang="zh-CN" altLang="zh-CN" dirty="0"/>
          </a:p>
          <a:p>
            <a:pPr marL="0" indent="0">
              <a:buNone/>
            </a:pPr>
            <a:r>
              <a:rPr lang="en-US" altLang="zh-CN" dirty="0"/>
              <a:t>      for(k = i; k &lt;= j; k++) { //</a:t>
            </a:r>
            <a:r>
              <a:rPr lang="zh-CN" altLang="zh-CN" dirty="0"/>
              <a:t>累加元素</a:t>
            </a:r>
          </a:p>
          <a:p>
            <a:pPr marL="0" indent="0">
              <a:buNone/>
            </a:pPr>
            <a:r>
              <a:rPr lang="en-US" altLang="zh-CN" dirty="0"/>
              <a:t>        sum += A[k];</a:t>
            </a:r>
            <a:endParaRPr lang="zh-CN" altLang="zh-CN" dirty="0"/>
          </a:p>
          <a:p>
            <a:pPr marL="0" indent="0">
              <a:buNone/>
            </a:pPr>
            <a:r>
              <a:rPr lang="en-US" altLang="zh-CN" dirty="0"/>
              <a:t>        tot++;</a:t>
            </a:r>
            <a:endParaRPr lang="zh-CN" altLang="zh-CN" dirty="0"/>
          </a:p>
          <a:p>
            <a:pPr marL="0" indent="0">
              <a:buNone/>
            </a:pPr>
            <a:r>
              <a:rPr lang="en-US" altLang="zh-CN" dirty="0"/>
              <a:t>      }</a:t>
            </a:r>
            <a:endParaRPr lang="zh-CN" altLang="zh-CN" dirty="0"/>
          </a:p>
          <a:p>
            <a:pPr marL="0" indent="0">
              <a:buNone/>
            </a:pPr>
            <a:r>
              <a:rPr lang="en-US" altLang="zh-CN" dirty="0"/>
              <a:t>      if(sum &gt; best)     best = sum;  //</a:t>
            </a:r>
            <a:r>
              <a:rPr lang="zh-CN" altLang="zh-CN" dirty="0"/>
              <a:t>更新最大值</a:t>
            </a:r>
          </a:p>
          <a:p>
            <a:pPr marL="0" indent="0">
              <a:buNone/>
            </a:pPr>
            <a:r>
              <a:rPr lang="en-US" altLang="zh-CN" dirty="0"/>
              <a:t>   }</a:t>
            </a:r>
            <a:endParaRPr lang="zh-CN" altLang="zh-CN" dirty="0"/>
          </a:p>
          <a:p>
            <a:pPr marL="0" indent="0">
              <a:lnSpc>
                <a:spcPct val="170000"/>
              </a:lnSpc>
              <a:buNone/>
            </a:pPr>
            <a:r>
              <a:rPr lang="en-US" altLang="zh-CN" b="1" dirty="0"/>
              <a:t>    </a:t>
            </a:r>
            <a:r>
              <a:rPr lang="zh-CN" altLang="zh-CN" b="1" dirty="0"/>
              <a:t>注意：</a:t>
            </a:r>
            <a:r>
              <a:rPr lang="en-US" altLang="zh-CN" dirty="0"/>
              <a:t>best</a:t>
            </a:r>
            <a:r>
              <a:rPr lang="zh-CN" altLang="zh-CN" dirty="0"/>
              <a:t>的初值是</a:t>
            </a:r>
            <a:r>
              <a:rPr lang="en-US" altLang="zh-CN" dirty="0"/>
              <a:t>A[1]</a:t>
            </a:r>
            <a:r>
              <a:rPr lang="zh-CN" altLang="zh-CN" dirty="0"/>
              <a:t>，不要写成</a:t>
            </a:r>
            <a:r>
              <a:rPr lang="en-US" altLang="zh-CN" dirty="0"/>
              <a:t>best=0</a:t>
            </a:r>
            <a:r>
              <a:rPr lang="zh-CN" altLang="zh-CN" dirty="0"/>
              <a:t>。对于本程序中，用</a:t>
            </a:r>
            <a:r>
              <a:rPr lang="en-US" altLang="zh-CN" dirty="0"/>
              <a:t>tot</a:t>
            </a:r>
            <a:r>
              <a:rPr lang="zh-CN" altLang="zh-CN" dirty="0"/>
              <a:t>主要是计算加法运算的次数，它是衡量算法的“工作量”，即“加法”操作的次数。</a:t>
            </a:r>
          </a:p>
          <a:p>
            <a:pPr marL="0" indent="0">
              <a:lnSpc>
                <a:spcPct val="170000"/>
              </a:lnSpc>
              <a:buNone/>
            </a:pPr>
            <a:r>
              <a:rPr lang="en-US" altLang="zh-CN" b="1" dirty="0"/>
              <a:t>    </a:t>
            </a:r>
            <a:r>
              <a:rPr lang="zh-CN" altLang="zh-CN" b="1" dirty="0"/>
              <a:t>提示</a:t>
            </a:r>
            <a:r>
              <a:rPr lang="en-US" altLang="zh-CN" b="1" dirty="0"/>
              <a:t>8-1</a:t>
            </a:r>
            <a:r>
              <a:rPr lang="zh-CN" altLang="zh-CN" b="1" dirty="0"/>
              <a:t>：</a:t>
            </a:r>
            <a:r>
              <a:rPr lang="zh-CN" altLang="zh-CN" dirty="0"/>
              <a:t>统计程序中“基本操作”的数量，可以排除机器速成度的影响，衡量算法本身的优劣程度。</a:t>
            </a:r>
          </a:p>
        </p:txBody>
      </p:sp>
      <p:sp>
        <p:nvSpPr>
          <p:cNvPr id="5" name="矩形 4"/>
          <p:cNvSpPr/>
          <p:nvPr/>
        </p:nvSpPr>
        <p:spPr>
          <a:xfrm>
            <a:off x="436959" y="1653969"/>
            <a:ext cx="1939955" cy="338554"/>
          </a:xfrm>
          <a:prstGeom prst="rect">
            <a:avLst/>
          </a:prstGeom>
        </p:spPr>
        <p:txBody>
          <a:bodyPr wrap="none">
            <a:spAutoFit/>
          </a:bodyPr>
          <a:lstStyle/>
          <a:p>
            <a:r>
              <a:rPr lang="zh-CN" altLang="zh-CN" sz="1600" b="1" dirty="0"/>
              <a:t>例</a:t>
            </a:r>
            <a:r>
              <a:rPr lang="en-US" altLang="zh-CN" sz="1600" b="1" dirty="0"/>
              <a:t>8-1 </a:t>
            </a:r>
            <a:r>
              <a:rPr lang="zh-CN" altLang="zh-CN" sz="1600" dirty="0"/>
              <a:t>最大连续和。</a:t>
            </a:r>
          </a:p>
        </p:txBody>
      </p:sp>
      <p:sp>
        <p:nvSpPr>
          <p:cNvPr id="7" name="灯片编号占位符 6">
            <a:extLst>
              <a:ext uri="{FF2B5EF4-FFF2-40B4-BE49-F238E27FC236}">
                <a16:creationId xmlns:a16="http://schemas.microsoft.com/office/drawing/2014/main" xmlns="" id="{472D0088-5C08-410C-8192-024B286FF700}"/>
              </a:ext>
            </a:extLst>
          </p:cNvPr>
          <p:cNvSpPr>
            <a:spLocks noGrp="1"/>
          </p:cNvSpPr>
          <p:nvPr>
            <p:ph type="sldNum" sz="quarter" idx="12"/>
          </p:nvPr>
        </p:nvSpPr>
        <p:spPr/>
        <p:txBody>
          <a:bodyPr/>
          <a:lstStyle/>
          <a:p>
            <a:fld id="{0C913308-F349-4B6D-A68A-DD1791B4A57B}" type="slidenum">
              <a:rPr lang="zh-CN" altLang="en-US" smtClean="0"/>
              <a:t>2</a:t>
            </a:fld>
            <a:endParaRPr lang="zh-CN" altLang="en-US"/>
          </a:p>
        </p:txBody>
      </p:sp>
      <p:sp>
        <p:nvSpPr>
          <p:cNvPr id="11" name="页脚占位符 3">
            <a:extLst>
              <a:ext uri="{FF2B5EF4-FFF2-40B4-BE49-F238E27FC236}">
                <a16:creationId xmlns:a16="http://schemas.microsoft.com/office/drawing/2014/main" xmlns="" id="{E8FAE579-F632-44A1-AFAE-8A6779892DD5}"/>
              </a:ext>
            </a:extLst>
          </p:cNvPr>
          <p:cNvSpPr>
            <a:spLocks noGrp="1"/>
          </p:cNvSpPr>
          <p:nvPr>
            <p:ph type="ftr" sz="quarter" idx="11"/>
          </p:nvPr>
        </p:nvSpPr>
        <p:spPr>
          <a:xfrm>
            <a:off x="87285" y="6492145"/>
            <a:ext cx="2895600" cy="365125"/>
          </a:xfrm>
        </p:spPr>
        <p:txBody>
          <a:bodyPr/>
          <a:lstStyle/>
          <a:p>
            <a:r>
              <a:rPr lang="zh-CN" altLang="en-US" dirty="0"/>
              <a:t>山东大学 计算机科学与技术学院 汪云海</a:t>
            </a:r>
          </a:p>
        </p:txBody>
      </p:sp>
      <p:sp>
        <p:nvSpPr>
          <p:cNvPr id="12" name="矩形 11">
            <a:extLst>
              <a:ext uri="{FF2B5EF4-FFF2-40B4-BE49-F238E27FC236}">
                <a16:creationId xmlns:a16="http://schemas.microsoft.com/office/drawing/2014/main" xmlns="" id="{0B4298B4-B4D5-4F98-9F0C-8DB3CFA96F31}"/>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5" name="图片 14">
            <a:extLst>
              <a:ext uri="{FF2B5EF4-FFF2-40B4-BE49-F238E27FC236}">
                <a16:creationId xmlns:a16="http://schemas.microsoft.com/office/drawing/2014/main" xmlns="" id="{1E8B5FEF-D06E-4012-A8C9-5F40FAE9F63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1010523"/>
            <a:ext cx="2270027" cy="562334"/>
          </a:xfrm>
          <a:prstGeom prst="rect">
            <a:avLst/>
          </a:prstGeom>
        </p:spPr>
      </p:pic>
      <p:sp>
        <p:nvSpPr>
          <p:cNvPr id="16" name="矩形 15">
            <a:extLst>
              <a:ext uri="{FF2B5EF4-FFF2-40B4-BE49-F238E27FC236}">
                <a16:creationId xmlns:a16="http://schemas.microsoft.com/office/drawing/2014/main" xmlns="" id="{BF69C978-0CB7-47EA-B8C1-6F2CF6F6D728}"/>
              </a:ext>
            </a:extLst>
          </p:cNvPr>
          <p:cNvSpPr/>
          <p:nvPr/>
        </p:nvSpPr>
        <p:spPr>
          <a:xfrm>
            <a:off x="539552" y="1091635"/>
            <a:ext cx="2056973"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渐进时间复杂度 </a:t>
            </a:r>
          </a:p>
        </p:txBody>
      </p:sp>
      <p:grpSp>
        <p:nvGrpSpPr>
          <p:cNvPr id="19" name="组合 18">
            <a:extLst>
              <a:ext uri="{FF2B5EF4-FFF2-40B4-BE49-F238E27FC236}">
                <a16:creationId xmlns:a16="http://schemas.microsoft.com/office/drawing/2014/main" xmlns="" id="{865E45B7-2007-48A9-A4CD-A5274EE2DFED}"/>
              </a:ext>
            </a:extLst>
          </p:cNvPr>
          <p:cNvGrpSpPr/>
          <p:nvPr/>
        </p:nvGrpSpPr>
        <p:grpSpPr>
          <a:xfrm>
            <a:off x="543816" y="2304468"/>
            <a:ext cx="958626" cy="362071"/>
            <a:chOff x="-418753" y="2519530"/>
            <a:chExt cx="958626" cy="362071"/>
          </a:xfrm>
        </p:grpSpPr>
        <p:pic>
          <p:nvPicPr>
            <p:cNvPr id="17" name="图片 16">
              <a:extLst>
                <a:ext uri="{FF2B5EF4-FFF2-40B4-BE49-F238E27FC236}">
                  <a16:creationId xmlns:a16="http://schemas.microsoft.com/office/drawing/2014/main" xmlns="" id="{F1165CA6-5938-451B-B7AF-6C7A4E91E5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5430" y="2519530"/>
              <a:ext cx="846599" cy="362071"/>
            </a:xfrm>
            <a:prstGeom prst="rect">
              <a:avLst/>
            </a:prstGeom>
          </p:spPr>
        </p:pic>
        <p:sp>
          <p:nvSpPr>
            <p:cNvPr id="18" name="文本框 17">
              <a:extLst>
                <a:ext uri="{FF2B5EF4-FFF2-40B4-BE49-F238E27FC236}">
                  <a16:creationId xmlns:a16="http://schemas.microsoft.com/office/drawing/2014/main" xmlns="" id="{FE3D8B48-FE8F-4442-BE32-46A78EB0D9C8}"/>
                </a:ext>
              </a:extLst>
            </p:cNvPr>
            <p:cNvSpPr txBox="1"/>
            <p:nvPr/>
          </p:nvSpPr>
          <p:spPr>
            <a:xfrm>
              <a:off x="-418753" y="2532360"/>
              <a:ext cx="958626" cy="338554"/>
            </a:xfrm>
            <a:prstGeom prst="rect">
              <a:avLst/>
            </a:prstGeom>
            <a:noFill/>
          </p:spPr>
          <p:txBody>
            <a:bodyPr wrap="square" rtlCol="0">
              <a:spAutoFit/>
            </a:bodyPr>
            <a:lstStyle/>
            <a:p>
              <a:r>
                <a:rPr lang="zh-CN" altLang="en-US" sz="1600" dirty="0">
                  <a:solidFill>
                    <a:schemeClr val="bg1"/>
                  </a:solidFill>
                  <a:latin typeface="微软雅黑" panose="020B0503020204020204" pitchFamily="34" charset="-122"/>
                  <a:ea typeface="微软雅黑" panose="020B0503020204020204" pitchFamily="34" charset="-122"/>
                </a:rPr>
                <a:t>分  析</a:t>
              </a:r>
            </a:p>
          </p:txBody>
        </p:sp>
      </p:grpSp>
    </p:spTree>
    <p:extLst>
      <p:ext uri="{BB962C8B-B14F-4D97-AF65-F5344CB8AC3E}">
        <p14:creationId xmlns:p14="http://schemas.microsoft.com/office/powerpoint/2010/main" val="82724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500"/>
                                        <p:tgtEl>
                                          <p:spTgt spid="3">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fade">
                                      <p:cBhvr>
                                        <p:cTn id="25" dur="500"/>
                                        <p:tgtEl>
                                          <p:spTgt spid="3">
                                            <p:txEl>
                                              <p:pRg st="9" end="9"/>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fade">
                                      <p:cBhvr>
                                        <p:cTn id="28" dur="500"/>
                                        <p:tgtEl>
                                          <p:spTgt spid="3">
                                            <p:txEl>
                                              <p:pRg st="10" end="1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fade">
                                      <p:cBhvr>
                                        <p:cTn id="31" dur="500"/>
                                        <p:tgtEl>
                                          <p:spTgt spid="3">
                                            <p:txEl>
                                              <p:pRg st="11" end="11"/>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fade">
                                      <p:cBhvr>
                                        <p:cTn id="34" dur="500"/>
                                        <p:tgtEl>
                                          <p:spTgt spid="3">
                                            <p:txEl>
                                              <p:pRg st="12" end="12"/>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500"/>
                                        <p:tgtEl>
                                          <p:spTgt spid="3">
                                            <p:txEl>
                                              <p:pRg st="13" end="13"/>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fade">
                                      <p:cBhvr>
                                        <p:cTn id="40" dur="500"/>
                                        <p:tgtEl>
                                          <p:spTgt spid="3">
                                            <p:txEl>
                                              <p:pRg st="14" end="14"/>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animEffect transition="in" filter="fade">
                                      <p:cBhvr>
                                        <p:cTn id="43" dur="500"/>
                                        <p:tgtEl>
                                          <p:spTgt spid="3">
                                            <p:txEl>
                                              <p:pRg st="15" end="1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
                                            <p:txEl>
                                              <p:pRg st="16" end="16"/>
                                            </p:txEl>
                                          </p:spTgt>
                                        </p:tgtEl>
                                        <p:attrNameLst>
                                          <p:attrName>style.visibility</p:attrName>
                                        </p:attrNameLst>
                                      </p:cBhvr>
                                      <p:to>
                                        <p:strVal val="visible"/>
                                      </p:to>
                                    </p:set>
                                    <p:animEffect transition="in" filter="fade">
                                      <p:cBhvr>
                                        <p:cTn id="48" dur="500"/>
                                        <p:tgtEl>
                                          <p:spTgt spid="3">
                                            <p:txEl>
                                              <p:pRg st="16" end="16"/>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animEffect transition="in" filter="fade">
                                      <p:cBhvr>
                                        <p:cTn id="51"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515" name="Rectangle 3"/>
          <p:cNvSpPr>
            <a:spLocks noGrp="1" noChangeArrowheads="1"/>
          </p:cNvSpPr>
          <p:nvPr>
            <p:ph type="body" sz="half" idx="1"/>
          </p:nvPr>
        </p:nvSpPr>
        <p:spPr>
          <a:xfrm>
            <a:off x="495300" y="1807411"/>
            <a:ext cx="8153400" cy="4525963"/>
          </a:xfrm>
        </p:spPr>
        <p:txBody>
          <a:bodyPr>
            <a:normAutofit/>
          </a:bodyPr>
          <a:lstStyle/>
          <a:p>
            <a:pPr>
              <a:lnSpc>
                <a:spcPct val="150000"/>
              </a:lnSpc>
            </a:pPr>
            <a:r>
              <a:rPr lang="zh-CN" altLang="en-US" sz="2000" dirty="0"/>
              <a:t>有一个</a:t>
            </a:r>
            <a:r>
              <a:rPr lang="en-US" altLang="zh-CN" sz="2000" dirty="0"/>
              <a:t>2</a:t>
            </a:r>
            <a:r>
              <a:rPr lang="en-US" altLang="zh-CN" sz="2000" baseline="30000" dirty="0"/>
              <a:t>k</a:t>
            </a:r>
            <a:r>
              <a:rPr lang="en-US" altLang="zh-CN" sz="2000" dirty="0"/>
              <a:t>*2</a:t>
            </a:r>
            <a:r>
              <a:rPr lang="en-US" altLang="zh-CN" sz="2000" baseline="30000" dirty="0"/>
              <a:t>k</a:t>
            </a:r>
            <a:r>
              <a:rPr lang="zh-CN" altLang="en-US" sz="2000" dirty="0"/>
              <a:t>的方格组成的棋盘</a:t>
            </a:r>
            <a:r>
              <a:rPr lang="en-US" altLang="zh-CN" sz="2000" dirty="0"/>
              <a:t>, </a:t>
            </a:r>
            <a:r>
              <a:rPr lang="zh-CN" altLang="en-US" sz="2000" dirty="0"/>
              <a:t>恰有一个方格是黑色的</a:t>
            </a:r>
            <a:r>
              <a:rPr lang="en-US" altLang="zh-CN" sz="2000" dirty="0"/>
              <a:t>, </a:t>
            </a:r>
            <a:r>
              <a:rPr lang="zh-CN" altLang="en-US" sz="2000" dirty="0"/>
              <a:t>其他为白色</a:t>
            </a:r>
          </a:p>
          <a:p>
            <a:pPr>
              <a:lnSpc>
                <a:spcPct val="150000"/>
              </a:lnSpc>
            </a:pPr>
            <a:r>
              <a:rPr lang="zh-CN" altLang="en-US" sz="2000" dirty="0"/>
              <a:t>需要用三个方格的</a:t>
            </a:r>
            <a:r>
              <a:rPr lang="en-US" altLang="zh-CN" sz="2000" dirty="0"/>
              <a:t>L</a:t>
            </a:r>
            <a:r>
              <a:rPr lang="zh-CN" altLang="en-US" sz="2000" dirty="0"/>
              <a:t>型牌覆盖所有白色方格</a:t>
            </a:r>
            <a:r>
              <a:rPr lang="en-US" altLang="zh-CN" sz="2000" dirty="0"/>
              <a:t>. </a:t>
            </a:r>
            <a:r>
              <a:rPr lang="zh-CN" altLang="en-US" sz="2000" dirty="0"/>
              <a:t>黑色方格不能被覆盖</a:t>
            </a:r>
            <a:r>
              <a:rPr lang="en-US" altLang="zh-CN" sz="2000" dirty="0"/>
              <a:t>, </a:t>
            </a:r>
            <a:r>
              <a:rPr lang="zh-CN" altLang="en-US" sz="2000" dirty="0"/>
              <a:t>任两个方格不能有重叠部分</a:t>
            </a:r>
          </a:p>
          <a:p>
            <a:pPr>
              <a:lnSpc>
                <a:spcPct val="150000"/>
              </a:lnSpc>
            </a:pPr>
            <a:r>
              <a:rPr lang="zh-CN" altLang="en-US" sz="2000" dirty="0"/>
              <a:t>试找一个方案</a:t>
            </a:r>
          </a:p>
        </p:txBody>
      </p:sp>
      <p:pic>
        <p:nvPicPr>
          <p:cNvPr id="832516"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219200" y="4019712"/>
            <a:ext cx="6705600" cy="137477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3" name="灯片编号占位符 2">
            <a:extLst>
              <a:ext uri="{FF2B5EF4-FFF2-40B4-BE49-F238E27FC236}">
                <a16:creationId xmlns:a16="http://schemas.microsoft.com/office/drawing/2014/main" xmlns="" id="{DB90D0F5-B66C-40D5-9831-CA3F29FA9DDB}"/>
              </a:ext>
            </a:extLst>
          </p:cNvPr>
          <p:cNvSpPr>
            <a:spLocks noGrp="1"/>
          </p:cNvSpPr>
          <p:nvPr>
            <p:ph type="sldNum" sz="quarter" idx="12"/>
          </p:nvPr>
        </p:nvSpPr>
        <p:spPr/>
        <p:txBody>
          <a:bodyPr/>
          <a:lstStyle/>
          <a:p>
            <a:fld id="{3A6795E4-0FD3-4F2F-A7C2-63638911DCC0}" type="slidenum">
              <a:rPr lang="en-US" altLang="zh-CN" smtClean="0"/>
              <a:pPr/>
              <a:t>20</a:t>
            </a:fld>
            <a:endParaRPr lang="en-US" altLang="zh-CN"/>
          </a:p>
        </p:txBody>
      </p:sp>
      <p:sp>
        <p:nvSpPr>
          <p:cNvPr id="8" name="页脚占位符 3">
            <a:extLst>
              <a:ext uri="{FF2B5EF4-FFF2-40B4-BE49-F238E27FC236}">
                <a16:creationId xmlns:a16="http://schemas.microsoft.com/office/drawing/2014/main" xmlns="" id="{0F85E12F-7C33-4646-8904-ABF37C7CB4FA}"/>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11" name="矩形 10">
            <a:extLst>
              <a:ext uri="{FF2B5EF4-FFF2-40B4-BE49-F238E27FC236}">
                <a16:creationId xmlns:a16="http://schemas.microsoft.com/office/drawing/2014/main" xmlns="" id="{C4F15B7B-4EB6-47BB-A0DD-EB9D04DA8900}"/>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2" name="图片 11">
            <a:extLst>
              <a:ext uri="{FF2B5EF4-FFF2-40B4-BE49-F238E27FC236}">
                <a16:creationId xmlns:a16="http://schemas.microsoft.com/office/drawing/2014/main" xmlns="" id="{0FC1C606-2304-404D-9573-3E9CAE75848C}"/>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3" name="Rectangle 2">
            <a:extLst>
              <a:ext uri="{FF2B5EF4-FFF2-40B4-BE49-F238E27FC236}">
                <a16:creationId xmlns:a16="http://schemas.microsoft.com/office/drawing/2014/main" xmlns="" id="{DA185602-6096-44E0-800F-C3AE3CE68D55}"/>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递归与分治的其它应用</a:t>
            </a:r>
          </a:p>
        </p:txBody>
      </p:sp>
      <p:pic>
        <p:nvPicPr>
          <p:cNvPr id="14" name="图片 13">
            <a:extLst>
              <a:ext uri="{FF2B5EF4-FFF2-40B4-BE49-F238E27FC236}">
                <a16:creationId xmlns:a16="http://schemas.microsoft.com/office/drawing/2014/main" xmlns="" id="{BA161714-CBFB-4169-9DB7-0370860F52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6011" y="1256168"/>
            <a:ext cx="2016224" cy="562334"/>
          </a:xfrm>
          <a:prstGeom prst="rect">
            <a:avLst/>
          </a:prstGeom>
        </p:spPr>
      </p:pic>
      <p:sp>
        <p:nvSpPr>
          <p:cNvPr id="15" name="矩形 14">
            <a:extLst>
              <a:ext uri="{FF2B5EF4-FFF2-40B4-BE49-F238E27FC236}">
                <a16:creationId xmlns:a16="http://schemas.microsoft.com/office/drawing/2014/main" xmlns="" id="{625AA0DD-7DA2-46DA-B9C2-67CA8EE73158}"/>
              </a:ext>
            </a:extLst>
          </p:cNvPr>
          <p:cNvSpPr/>
          <p:nvPr/>
        </p:nvSpPr>
        <p:spPr>
          <a:xfrm>
            <a:off x="588018" y="1337280"/>
            <a:ext cx="1723549"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棋盘覆盖问题</a:t>
            </a:r>
          </a:p>
        </p:txBody>
      </p:sp>
    </p:spTree>
    <p:extLst>
      <p:ext uri="{BB962C8B-B14F-4D97-AF65-F5344CB8AC3E}">
        <p14:creationId xmlns:p14="http://schemas.microsoft.com/office/powerpoint/2010/main" val="27448331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3539" name="Rectangle 3"/>
          <p:cNvSpPr>
            <a:spLocks noGrp="1" noChangeArrowheads="1"/>
          </p:cNvSpPr>
          <p:nvPr>
            <p:ph type="body" sz="half" idx="1"/>
          </p:nvPr>
        </p:nvSpPr>
        <p:spPr>
          <a:xfrm>
            <a:off x="395536" y="1197350"/>
            <a:ext cx="8153400" cy="4525963"/>
          </a:xfrm>
        </p:spPr>
        <p:txBody>
          <a:bodyPr>
            <a:normAutofit/>
          </a:bodyPr>
          <a:lstStyle/>
          <a:p>
            <a:pPr>
              <a:lnSpc>
                <a:spcPct val="150000"/>
              </a:lnSpc>
            </a:pPr>
            <a:r>
              <a:rPr lang="zh-CN" altLang="en-US" sz="2400" dirty="0"/>
              <a:t>设</a:t>
            </a:r>
            <a:r>
              <a:rPr lang="en-US" altLang="zh-CN" sz="2400" dirty="0"/>
              <a:t>2</a:t>
            </a:r>
            <a:r>
              <a:rPr lang="en-US" altLang="zh-CN" sz="2400" baseline="30000" dirty="0"/>
              <a:t>k</a:t>
            </a:r>
            <a:r>
              <a:rPr lang="en-US" altLang="zh-CN" sz="2400" dirty="0"/>
              <a:t>*2</a:t>
            </a:r>
            <a:r>
              <a:rPr lang="en-US" altLang="zh-CN" sz="2400" baseline="30000" dirty="0"/>
              <a:t>k</a:t>
            </a:r>
            <a:r>
              <a:rPr lang="zh-CN" altLang="en-US" sz="2400" dirty="0"/>
              <a:t>的问题可以用递归过程</a:t>
            </a:r>
            <a:r>
              <a:rPr lang="en-US" altLang="zh-CN" sz="2400" dirty="0"/>
              <a:t>COVER(k)</a:t>
            </a:r>
          </a:p>
          <a:p>
            <a:pPr algn="ctr">
              <a:lnSpc>
                <a:spcPct val="150000"/>
              </a:lnSpc>
              <a:buFontTx/>
              <a:buNone/>
            </a:pPr>
            <a:r>
              <a:rPr lang="en-US" altLang="zh-CN" sz="2400" b="1" dirty="0">
                <a:solidFill>
                  <a:srgbClr val="FF0000"/>
                </a:solidFill>
              </a:rPr>
              <a:t>COVER(k)</a:t>
            </a:r>
            <a:r>
              <a:rPr lang="zh-CN" altLang="en-US" sz="2400" b="1" dirty="0">
                <a:solidFill>
                  <a:srgbClr val="FF0000"/>
                </a:solidFill>
              </a:rPr>
              <a:t>可通过递归调用</a:t>
            </a:r>
            <a:r>
              <a:rPr lang="en-US" altLang="zh-CN" sz="2400" b="1" dirty="0">
                <a:solidFill>
                  <a:srgbClr val="FF0000"/>
                </a:solidFill>
              </a:rPr>
              <a:t>4</a:t>
            </a:r>
            <a:r>
              <a:rPr lang="zh-CN" altLang="en-US" sz="2400" b="1" dirty="0">
                <a:solidFill>
                  <a:srgbClr val="FF0000"/>
                </a:solidFill>
              </a:rPr>
              <a:t>次</a:t>
            </a:r>
            <a:r>
              <a:rPr lang="en-US" altLang="zh-CN" sz="2400" b="1" dirty="0">
                <a:solidFill>
                  <a:srgbClr val="FF0000"/>
                </a:solidFill>
              </a:rPr>
              <a:t>COVER(k-1)</a:t>
            </a:r>
            <a:r>
              <a:rPr lang="zh-CN" altLang="en-US" sz="2400" b="1" dirty="0">
                <a:solidFill>
                  <a:srgbClr val="FF0000"/>
                </a:solidFill>
              </a:rPr>
              <a:t>实现</a:t>
            </a:r>
          </a:p>
        </p:txBody>
      </p:sp>
      <p:pic>
        <p:nvPicPr>
          <p:cNvPr id="833540"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982885" y="2780928"/>
            <a:ext cx="2652317" cy="2498059"/>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3" name="灯片编号占位符 2">
            <a:extLst>
              <a:ext uri="{FF2B5EF4-FFF2-40B4-BE49-F238E27FC236}">
                <a16:creationId xmlns:a16="http://schemas.microsoft.com/office/drawing/2014/main" xmlns="" id="{20016983-6E76-49FC-AD9E-56BECF4B7121}"/>
              </a:ext>
            </a:extLst>
          </p:cNvPr>
          <p:cNvSpPr>
            <a:spLocks noGrp="1"/>
          </p:cNvSpPr>
          <p:nvPr>
            <p:ph type="sldNum" sz="quarter" idx="12"/>
          </p:nvPr>
        </p:nvSpPr>
        <p:spPr/>
        <p:txBody>
          <a:bodyPr/>
          <a:lstStyle/>
          <a:p>
            <a:fld id="{3A6795E4-0FD3-4F2F-A7C2-63638911DCC0}" type="slidenum">
              <a:rPr lang="en-US" altLang="zh-CN" smtClean="0"/>
              <a:pPr/>
              <a:t>21</a:t>
            </a:fld>
            <a:endParaRPr lang="en-US" altLang="zh-CN"/>
          </a:p>
        </p:txBody>
      </p:sp>
      <p:sp>
        <p:nvSpPr>
          <p:cNvPr id="7" name="页脚占位符 3">
            <a:extLst>
              <a:ext uri="{FF2B5EF4-FFF2-40B4-BE49-F238E27FC236}">
                <a16:creationId xmlns:a16="http://schemas.microsoft.com/office/drawing/2014/main" xmlns="" id="{B3A3CE54-AE8B-4AC3-818A-3EA97247AE74}"/>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8" name="矩形 7">
            <a:extLst>
              <a:ext uri="{FF2B5EF4-FFF2-40B4-BE49-F238E27FC236}">
                <a16:creationId xmlns:a16="http://schemas.microsoft.com/office/drawing/2014/main" xmlns="" id="{766330C2-0329-47FA-849D-79004F43BBC9}"/>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9" name="图片 8">
            <a:extLst>
              <a:ext uri="{FF2B5EF4-FFF2-40B4-BE49-F238E27FC236}">
                <a16:creationId xmlns:a16="http://schemas.microsoft.com/office/drawing/2014/main" xmlns="" id="{988636B8-32D8-42B5-81EB-1C11C5BF1E69}"/>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0" name="Rectangle 2">
            <a:extLst>
              <a:ext uri="{FF2B5EF4-FFF2-40B4-BE49-F238E27FC236}">
                <a16:creationId xmlns:a16="http://schemas.microsoft.com/office/drawing/2014/main" xmlns="" id="{86B3ECF7-ECB0-4E3B-8897-F8268BCDD765}"/>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分析</a:t>
            </a:r>
          </a:p>
        </p:txBody>
      </p:sp>
    </p:spTree>
    <p:extLst>
      <p:ext uri="{BB962C8B-B14F-4D97-AF65-F5344CB8AC3E}">
        <p14:creationId xmlns:p14="http://schemas.microsoft.com/office/powerpoint/2010/main" val="37288863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5" name="Rectangle 3"/>
          <p:cNvSpPr>
            <a:spLocks noGrp="1" noChangeArrowheads="1"/>
          </p:cNvSpPr>
          <p:nvPr>
            <p:ph type="body" idx="1"/>
          </p:nvPr>
        </p:nvSpPr>
        <p:spPr>
          <a:xfrm>
            <a:off x="465513" y="1556792"/>
            <a:ext cx="8229600" cy="2548880"/>
          </a:xfrm>
        </p:spPr>
        <p:txBody>
          <a:bodyPr>
            <a:normAutofit/>
          </a:bodyPr>
          <a:lstStyle/>
          <a:p>
            <a:pPr>
              <a:lnSpc>
                <a:spcPct val="150000"/>
              </a:lnSpc>
            </a:pPr>
            <a:r>
              <a:rPr lang="zh-CN" altLang="en-US" sz="2400" dirty="0"/>
              <a:t>递归方程为</a:t>
            </a:r>
            <a:r>
              <a:rPr lang="en-US" altLang="zh-CN" sz="2400" dirty="0"/>
              <a:t>T(k) = 4T(k-1) + O(1)</a:t>
            </a:r>
          </a:p>
          <a:p>
            <a:pPr>
              <a:lnSpc>
                <a:spcPct val="150000"/>
              </a:lnSpc>
            </a:pPr>
            <a:r>
              <a:rPr lang="zh-CN" altLang="en-US" sz="2400" dirty="0"/>
              <a:t>递归方程的解为</a:t>
            </a:r>
            <a:r>
              <a:rPr lang="en-US" altLang="zh-CN" sz="2400" dirty="0"/>
              <a:t>T(k)=O(4</a:t>
            </a:r>
            <a:r>
              <a:rPr lang="en-US" altLang="zh-CN" sz="2400" baseline="30000" dirty="0"/>
              <a:t>k</a:t>
            </a:r>
            <a:r>
              <a:rPr lang="en-US" altLang="zh-CN" sz="2400" dirty="0"/>
              <a:t>), </a:t>
            </a:r>
            <a:r>
              <a:rPr lang="zh-CN" altLang="en-US" sz="2400" dirty="0"/>
              <a:t>而骨牌数目为 </a:t>
            </a:r>
            <a:r>
              <a:rPr lang="en-US" altLang="zh-CN" sz="2400" dirty="0"/>
              <a:t>(4</a:t>
            </a:r>
            <a:r>
              <a:rPr lang="en-US" altLang="zh-CN" sz="2400" baseline="30000" dirty="0"/>
              <a:t>k</a:t>
            </a:r>
            <a:r>
              <a:rPr lang="en-US" altLang="zh-CN" sz="2400" dirty="0"/>
              <a:t>-1)/3</a:t>
            </a:r>
            <a:r>
              <a:rPr lang="zh-CN" altLang="en-US" sz="2400" dirty="0"/>
              <a:t>个</a:t>
            </a:r>
            <a:r>
              <a:rPr lang="en-US" altLang="zh-CN" sz="2400" dirty="0"/>
              <a:t>, </a:t>
            </a:r>
            <a:r>
              <a:rPr lang="zh-CN" altLang="en-US" sz="2400" dirty="0"/>
              <a:t>因此渐进意义下这是最优的</a:t>
            </a:r>
          </a:p>
        </p:txBody>
      </p:sp>
      <p:sp>
        <p:nvSpPr>
          <p:cNvPr id="3" name="灯片编号占位符 2">
            <a:extLst>
              <a:ext uri="{FF2B5EF4-FFF2-40B4-BE49-F238E27FC236}">
                <a16:creationId xmlns:a16="http://schemas.microsoft.com/office/drawing/2014/main" xmlns="" id="{FA3B61F9-1288-4188-B7D0-71C7FC99141E}"/>
              </a:ext>
            </a:extLst>
          </p:cNvPr>
          <p:cNvSpPr>
            <a:spLocks noGrp="1"/>
          </p:cNvSpPr>
          <p:nvPr>
            <p:ph type="sldNum" sz="quarter" idx="12"/>
          </p:nvPr>
        </p:nvSpPr>
        <p:spPr/>
        <p:txBody>
          <a:bodyPr/>
          <a:lstStyle/>
          <a:p>
            <a:fld id="{0C913308-F349-4B6D-A68A-DD1791B4A57B}" type="slidenum">
              <a:rPr lang="zh-CN" altLang="en-US" smtClean="0"/>
              <a:t>22</a:t>
            </a:fld>
            <a:endParaRPr lang="zh-CN" altLang="en-US"/>
          </a:p>
        </p:txBody>
      </p:sp>
      <p:sp>
        <p:nvSpPr>
          <p:cNvPr id="6" name="页脚占位符 3">
            <a:extLst>
              <a:ext uri="{FF2B5EF4-FFF2-40B4-BE49-F238E27FC236}">
                <a16:creationId xmlns:a16="http://schemas.microsoft.com/office/drawing/2014/main" xmlns="" id="{E2C9530B-E116-46D7-9D07-C981A81FF3A8}"/>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CF221D42-113F-40A8-B665-FFB5ABC22CF8}"/>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0" name="图片 9">
            <a:extLst>
              <a:ext uri="{FF2B5EF4-FFF2-40B4-BE49-F238E27FC236}">
                <a16:creationId xmlns:a16="http://schemas.microsoft.com/office/drawing/2014/main" xmlns="" id="{73A2BA48-0772-41E6-A555-1620B1FFEC51}"/>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1" name="Rectangle 2">
            <a:extLst>
              <a:ext uri="{FF2B5EF4-FFF2-40B4-BE49-F238E27FC236}">
                <a16:creationId xmlns:a16="http://schemas.microsoft.com/office/drawing/2014/main" xmlns="" id="{FBB3300C-54D5-4F9A-BBE2-DE49DC9EF907}"/>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分析</a:t>
            </a:r>
          </a:p>
        </p:txBody>
      </p:sp>
    </p:spTree>
    <p:extLst>
      <p:ext uri="{BB962C8B-B14F-4D97-AF65-F5344CB8AC3E}">
        <p14:creationId xmlns:p14="http://schemas.microsoft.com/office/powerpoint/2010/main" val="3641415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a:extLst>
              <a:ext uri="{FF2B5EF4-FFF2-40B4-BE49-F238E27FC236}">
                <a16:creationId xmlns:a16="http://schemas.microsoft.com/office/drawing/2014/main" xmlns="" id="{921B65F8-D84D-4509-81C5-8CDE93DB40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551" y="1290439"/>
            <a:ext cx="2569572" cy="562334"/>
          </a:xfrm>
          <a:prstGeom prst="rect">
            <a:avLst/>
          </a:prstGeom>
        </p:spPr>
      </p:pic>
      <p:sp>
        <p:nvSpPr>
          <p:cNvPr id="4" name="矩形 3"/>
          <p:cNvSpPr/>
          <p:nvPr/>
        </p:nvSpPr>
        <p:spPr>
          <a:xfrm>
            <a:off x="733551" y="1366984"/>
            <a:ext cx="2249334"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背包最优装载问题</a:t>
            </a:r>
          </a:p>
        </p:txBody>
      </p:sp>
      <p:sp>
        <p:nvSpPr>
          <p:cNvPr id="5" name="矩形 4"/>
          <p:cNvSpPr/>
          <p:nvPr/>
        </p:nvSpPr>
        <p:spPr>
          <a:xfrm>
            <a:off x="899592" y="1984807"/>
            <a:ext cx="7344816" cy="1338828"/>
          </a:xfrm>
          <a:prstGeom prst="rect">
            <a:avLst/>
          </a:prstGeom>
        </p:spPr>
        <p:txBody>
          <a:bodyPr wrap="square">
            <a:spAutoFit/>
          </a:bodyPr>
          <a:lstStyle/>
          <a:p>
            <a:pPr>
              <a:lnSpc>
                <a:spcPct val="150000"/>
              </a:lnSpc>
            </a:pPr>
            <a:r>
              <a:rPr lang="zh-CN" altLang="en-US" dirty="0"/>
              <a:t>    给出</a:t>
            </a:r>
            <a:r>
              <a:rPr lang="en-US" altLang="zh-CN" i="1" dirty="0"/>
              <a:t>n</a:t>
            </a:r>
            <a:r>
              <a:rPr lang="zh-CN" altLang="en-US" dirty="0"/>
              <a:t>个物体，第</a:t>
            </a:r>
            <a:r>
              <a:rPr lang="en-US" altLang="zh-CN" i="1" dirty="0"/>
              <a:t>i</a:t>
            </a:r>
            <a:r>
              <a:rPr lang="zh-CN" altLang="en-US" dirty="0"/>
              <a:t>个物体重量为</a:t>
            </a:r>
            <a:r>
              <a:rPr lang="en-US" altLang="zh-CN" i="1" dirty="0" err="1"/>
              <a:t>wi</a:t>
            </a:r>
            <a:r>
              <a:rPr lang="zh-CN" altLang="en-US" dirty="0"/>
              <a:t>。 选择尽量多的物体，使得总重量不超过</a:t>
            </a:r>
            <a:r>
              <a:rPr lang="en-US" altLang="zh-CN" i="1" dirty="0"/>
              <a:t>C</a:t>
            </a:r>
            <a:r>
              <a:rPr lang="zh-CN" altLang="en-US" dirty="0"/>
              <a:t>。 </a:t>
            </a:r>
            <a:br>
              <a:rPr lang="zh-CN" altLang="en-US" dirty="0"/>
            </a:br>
            <a:endParaRPr lang="zh-CN" altLang="en-US" dirty="0"/>
          </a:p>
        </p:txBody>
      </p:sp>
      <p:sp>
        <p:nvSpPr>
          <p:cNvPr id="6" name="矩形 5"/>
          <p:cNvSpPr/>
          <p:nvPr/>
        </p:nvSpPr>
        <p:spPr>
          <a:xfrm>
            <a:off x="971600" y="3562333"/>
            <a:ext cx="7416824" cy="2126864"/>
          </a:xfrm>
          <a:prstGeom prst="rect">
            <a:avLst/>
          </a:prstGeom>
        </p:spPr>
        <p:txBody>
          <a:bodyPr wrap="square">
            <a:spAutoFit/>
          </a:bodyPr>
          <a:lstStyle/>
          <a:p>
            <a:pPr>
              <a:lnSpc>
                <a:spcPct val="150000"/>
              </a:lnSpc>
            </a:pPr>
            <a:r>
              <a:rPr lang="en-US" altLang="zh-CN" dirty="0"/>
              <a:t/>
            </a:r>
            <a:br>
              <a:rPr lang="en-US" altLang="zh-CN" dirty="0"/>
            </a:br>
            <a:r>
              <a:rPr lang="en-US" altLang="zh-CN" dirty="0"/>
              <a:t>    </a:t>
            </a:r>
            <a:r>
              <a:rPr lang="zh-CN" altLang="en-US" dirty="0"/>
              <a:t>由于只关心物体的数量，所以装重的没有装轻的划算。 只需把所有物体按重量从小到大排序，依次选择每个物体，直到装不下为止。 这是一种典型的贪心算法，它只顾眼前，但却能得到最优解。 </a:t>
            </a:r>
            <a:br>
              <a:rPr lang="zh-CN" altLang="en-US" dirty="0"/>
            </a:br>
            <a:endParaRPr lang="zh-CN" altLang="en-US" dirty="0"/>
          </a:p>
        </p:txBody>
      </p:sp>
      <p:sp>
        <p:nvSpPr>
          <p:cNvPr id="7" name="灯片编号占位符 6">
            <a:extLst>
              <a:ext uri="{FF2B5EF4-FFF2-40B4-BE49-F238E27FC236}">
                <a16:creationId xmlns:a16="http://schemas.microsoft.com/office/drawing/2014/main" xmlns="" id="{FF22930E-C9BF-489E-8F9A-FD11E5A4EDEA}"/>
              </a:ext>
            </a:extLst>
          </p:cNvPr>
          <p:cNvSpPr>
            <a:spLocks noGrp="1"/>
          </p:cNvSpPr>
          <p:nvPr>
            <p:ph type="sldNum" sz="quarter" idx="12"/>
          </p:nvPr>
        </p:nvSpPr>
        <p:spPr/>
        <p:txBody>
          <a:bodyPr/>
          <a:lstStyle/>
          <a:p>
            <a:fld id="{0C913308-F349-4B6D-A68A-DD1791B4A57B}" type="slidenum">
              <a:rPr lang="zh-CN" altLang="en-US" smtClean="0"/>
              <a:t>23</a:t>
            </a:fld>
            <a:endParaRPr lang="zh-CN" altLang="en-US"/>
          </a:p>
        </p:txBody>
      </p:sp>
      <p:sp>
        <p:nvSpPr>
          <p:cNvPr id="8" name="页脚占位符 3">
            <a:extLst>
              <a:ext uri="{FF2B5EF4-FFF2-40B4-BE49-F238E27FC236}">
                <a16:creationId xmlns:a16="http://schemas.microsoft.com/office/drawing/2014/main" xmlns="" id="{5006A643-981D-49E2-BE95-293A259403D5}"/>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9" name="矩形 8">
            <a:extLst>
              <a:ext uri="{FF2B5EF4-FFF2-40B4-BE49-F238E27FC236}">
                <a16:creationId xmlns:a16="http://schemas.microsoft.com/office/drawing/2014/main" xmlns="" id="{A632552C-D7E8-40E7-9ADD-B1C1785D30CE}"/>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0" name="图片 9">
            <a:extLst>
              <a:ext uri="{FF2B5EF4-FFF2-40B4-BE49-F238E27FC236}">
                <a16:creationId xmlns:a16="http://schemas.microsoft.com/office/drawing/2014/main" xmlns="" id="{F1B3E735-2BCC-4528-9D6C-C24AA4EF1013}"/>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1" name="Rectangle 2">
            <a:extLst>
              <a:ext uri="{FF2B5EF4-FFF2-40B4-BE49-F238E27FC236}">
                <a16:creationId xmlns:a16="http://schemas.microsoft.com/office/drawing/2014/main" xmlns="" id="{4906D4B7-BDCF-49FB-B594-2AFAF8707B23}"/>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贪心法 </a:t>
            </a:r>
          </a:p>
        </p:txBody>
      </p:sp>
      <p:pic>
        <p:nvPicPr>
          <p:cNvPr id="19" name="图片 18">
            <a:extLst>
              <a:ext uri="{FF2B5EF4-FFF2-40B4-BE49-F238E27FC236}">
                <a16:creationId xmlns:a16="http://schemas.microsoft.com/office/drawing/2014/main" xmlns="" id="{7490763E-F8BD-4C6D-9EE7-D1581B8AF52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0306" y="3421109"/>
            <a:ext cx="1007912" cy="431061"/>
          </a:xfrm>
          <a:prstGeom prst="rect">
            <a:avLst/>
          </a:prstGeom>
        </p:spPr>
      </p:pic>
      <p:sp>
        <p:nvSpPr>
          <p:cNvPr id="20" name="文本框 19">
            <a:extLst>
              <a:ext uri="{FF2B5EF4-FFF2-40B4-BE49-F238E27FC236}">
                <a16:creationId xmlns:a16="http://schemas.microsoft.com/office/drawing/2014/main" xmlns="" id="{CBD1DDCE-1F0B-49D3-B4EA-B8BD4A7AC55B}"/>
              </a:ext>
            </a:extLst>
          </p:cNvPr>
          <p:cNvSpPr txBox="1"/>
          <p:nvPr/>
        </p:nvSpPr>
        <p:spPr>
          <a:xfrm>
            <a:off x="874949" y="3444626"/>
            <a:ext cx="958626"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分  析</a:t>
            </a:r>
          </a:p>
        </p:txBody>
      </p:sp>
    </p:spTree>
    <p:extLst>
      <p:ext uri="{BB962C8B-B14F-4D97-AF65-F5344CB8AC3E}">
        <p14:creationId xmlns:p14="http://schemas.microsoft.com/office/powerpoint/2010/main" val="342082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899592" y="1843420"/>
            <a:ext cx="7344816" cy="830997"/>
          </a:xfrm>
          <a:prstGeom prst="rect">
            <a:avLst/>
          </a:prstGeom>
        </p:spPr>
        <p:txBody>
          <a:bodyPr wrap="square">
            <a:spAutoFit/>
          </a:bodyPr>
          <a:lstStyle/>
          <a:p>
            <a:pPr>
              <a:lnSpc>
                <a:spcPct val="150000"/>
              </a:lnSpc>
            </a:pPr>
            <a:r>
              <a:rPr lang="zh-CN" altLang="en-US" sz="1600" dirty="0"/>
              <a:t>    有</a:t>
            </a:r>
            <a:r>
              <a:rPr lang="en-US" altLang="zh-CN" sz="1600" i="1" dirty="0"/>
              <a:t>n</a:t>
            </a:r>
            <a:r>
              <a:rPr lang="zh-CN" altLang="en-US" sz="1600" dirty="0"/>
              <a:t>个物体，第</a:t>
            </a:r>
            <a:r>
              <a:rPr lang="en-US" altLang="zh-CN" sz="1600" i="1" dirty="0"/>
              <a:t>i</a:t>
            </a:r>
            <a:r>
              <a:rPr lang="zh-CN" altLang="en-US" sz="1600" dirty="0"/>
              <a:t>个物体的重量为</a:t>
            </a:r>
            <a:r>
              <a:rPr lang="en-US" altLang="zh-CN" sz="1600" i="1" dirty="0" err="1"/>
              <a:t>wi</a:t>
            </a:r>
            <a:r>
              <a:rPr lang="zh-CN" altLang="en-US" sz="1600" dirty="0"/>
              <a:t>，价值为</a:t>
            </a:r>
            <a:r>
              <a:rPr lang="en-US" altLang="zh-CN" sz="1600" i="1" dirty="0"/>
              <a:t>vi</a:t>
            </a:r>
            <a:r>
              <a:rPr lang="zh-CN" altLang="en-US" sz="1600" dirty="0"/>
              <a:t>。 在总重量不超过</a:t>
            </a:r>
            <a:r>
              <a:rPr lang="en-US" altLang="zh-CN" sz="1600" i="1" dirty="0"/>
              <a:t>C</a:t>
            </a:r>
            <a:r>
              <a:rPr lang="zh-CN" altLang="en-US" sz="1600" dirty="0"/>
              <a:t>的情况下让总价值尽量高。 每一个物体都可以只取走一部分，价值和重量按比例计算。 </a:t>
            </a:r>
          </a:p>
        </p:txBody>
      </p:sp>
      <p:sp>
        <p:nvSpPr>
          <p:cNvPr id="6" name="矩形 5"/>
          <p:cNvSpPr/>
          <p:nvPr/>
        </p:nvSpPr>
        <p:spPr>
          <a:xfrm>
            <a:off x="979478" y="3158137"/>
            <a:ext cx="7416824" cy="3046988"/>
          </a:xfrm>
          <a:prstGeom prst="rect">
            <a:avLst/>
          </a:prstGeom>
        </p:spPr>
        <p:txBody>
          <a:bodyPr wrap="square">
            <a:spAutoFit/>
          </a:bodyPr>
          <a:lstStyle/>
          <a:p>
            <a:pPr>
              <a:lnSpc>
                <a:spcPct val="150000"/>
              </a:lnSpc>
            </a:pPr>
            <a:r>
              <a:rPr lang="en-US" altLang="zh-CN" sz="1600" dirty="0"/>
              <a:t/>
            </a:r>
            <a:br>
              <a:rPr lang="en-US" altLang="zh-CN" sz="1600" dirty="0"/>
            </a:br>
            <a:r>
              <a:rPr lang="en-US" altLang="zh-CN" sz="1600" dirty="0"/>
              <a:t>    </a:t>
            </a:r>
            <a:r>
              <a:rPr lang="zh-CN" altLang="en-US" sz="1600" dirty="0"/>
              <a:t>本题在上一题的基础上增加了价值，所以不能简单地像上题那样先拿轻的（轻的可能价值也小），也不能先拿价值大的（可能它特别重），而应该综合考虑两个因素。 一种直观的贪心策略是：优先拿“价值除以重量的值”最大的，直到重量和正好为</a:t>
            </a:r>
            <a:r>
              <a:rPr lang="en-US" altLang="zh-CN" sz="1600" i="1" dirty="0"/>
              <a:t>C</a:t>
            </a:r>
            <a:r>
              <a:rPr lang="zh-CN" altLang="en-US" sz="1600" dirty="0"/>
              <a:t>。</a:t>
            </a:r>
            <a:br>
              <a:rPr lang="zh-CN" altLang="en-US" sz="1600" dirty="0"/>
            </a:br>
            <a:r>
              <a:rPr lang="zh-CN" altLang="en-US" sz="1600" dirty="0"/>
              <a:t>    </a:t>
            </a:r>
            <a:r>
              <a:rPr lang="zh-CN" altLang="en-US" sz="1600" b="1" dirty="0"/>
              <a:t>注意：</a:t>
            </a:r>
            <a:r>
              <a:rPr lang="zh-CN" altLang="en-US" sz="1600" dirty="0"/>
              <a:t>由于每个物体可以只拿一部分，因此一定可以让总重量恰好为</a:t>
            </a:r>
            <a:r>
              <a:rPr lang="en-US" altLang="zh-CN" sz="1600" i="1" dirty="0"/>
              <a:t>C</a:t>
            </a:r>
            <a:r>
              <a:rPr lang="zh-CN" altLang="en-US" sz="1600" dirty="0"/>
              <a:t>（或者全部拿走重量也不足</a:t>
            </a:r>
            <a:r>
              <a:rPr lang="en-US" altLang="zh-CN" sz="1600" i="1" dirty="0"/>
              <a:t>C</a:t>
            </a:r>
            <a:r>
              <a:rPr lang="zh-CN" altLang="en-US" sz="1600" dirty="0"/>
              <a:t>），而且除了最后一个以外，所有的物体要么不拿，要么拿走全部。</a:t>
            </a:r>
          </a:p>
        </p:txBody>
      </p:sp>
      <p:sp>
        <p:nvSpPr>
          <p:cNvPr id="7" name="灯片编号占位符 6">
            <a:extLst>
              <a:ext uri="{FF2B5EF4-FFF2-40B4-BE49-F238E27FC236}">
                <a16:creationId xmlns:a16="http://schemas.microsoft.com/office/drawing/2014/main" xmlns="" id="{EF1E5095-FF84-402D-822B-4A936EA5F6CC}"/>
              </a:ext>
            </a:extLst>
          </p:cNvPr>
          <p:cNvSpPr>
            <a:spLocks noGrp="1"/>
          </p:cNvSpPr>
          <p:nvPr>
            <p:ph type="sldNum" sz="quarter" idx="12"/>
          </p:nvPr>
        </p:nvSpPr>
        <p:spPr/>
        <p:txBody>
          <a:bodyPr/>
          <a:lstStyle/>
          <a:p>
            <a:fld id="{0C913308-F349-4B6D-A68A-DD1791B4A57B}" type="slidenum">
              <a:rPr lang="zh-CN" altLang="en-US" smtClean="0"/>
              <a:t>24</a:t>
            </a:fld>
            <a:endParaRPr lang="zh-CN" altLang="en-US"/>
          </a:p>
        </p:txBody>
      </p:sp>
      <p:sp>
        <p:nvSpPr>
          <p:cNvPr id="8" name="页脚占位符 3">
            <a:extLst>
              <a:ext uri="{FF2B5EF4-FFF2-40B4-BE49-F238E27FC236}">
                <a16:creationId xmlns:a16="http://schemas.microsoft.com/office/drawing/2014/main" xmlns="" id="{42929047-FCD3-4553-9B0D-DA8A75B36675}"/>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9" name="矩形 8">
            <a:extLst>
              <a:ext uri="{FF2B5EF4-FFF2-40B4-BE49-F238E27FC236}">
                <a16:creationId xmlns:a16="http://schemas.microsoft.com/office/drawing/2014/main" xmlns="" id="{A9266178-08EE-4A02-B21E-B700C77866E1}"/>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2" name="图片 11">
            <a:extLst>
              <a:ext uri="{FF2B5EF4-FFF2-40B4-BE49-F238E27FC236}">
                <a16:creationId xmlns:a16="http://schemas.microsoft.com/office/drawing/2014/main" xmlns="" id="{813AE1EA-0F2F-46DF-8BEC-E950A97A743F}"/>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3" name="Rectangle 2">
            <a:extLst>
              <a:ext uri="{FF2B5EF4-FFF2-40B4-BE49-F238E27FC236}">
                <a16:creationId xmlns:a16="http://schemas.microsoft.com/office/drawing/2014/main" xmlns="" id="{DC277309-0DBD-48C4-A879-475F0FB31CDB}"/>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贪心法 </a:t>
            </a:r>
          </a:p>
        </p:txBody>
      </p:sp>
      <p:pic>
        <p:nvPicPr>
          <p:cNvPr id="14" name="图片 13">
            <a:extLst>
              <a:ext uri="{FF2B5EF4-FFF2-40B4-BE49-F238E27FC236}">
                <a16:creationId xmlns:a16="http://schemas.microsoft.com/office/drawing/2014/main" xmlns="" id="{B982F1EE-CE96-4614-846F-07017B994A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592" y="1130763"/>
            <a:ext cx="2137252" cy="562334"/>
          </a:xfrm>
          <a:prstGeom prst="rect">
            <a:avLst/>
          </a:prstGeom>
        </p:spPr>
      </p:pic>
      <p:sp>
        <p:nvSpPr>
          <p:cNvPr id="15" name="矩形 14">
            <a:extLst>
              <a:ext uri="{FF2B5EF4-FFF2-40B4-BE49-F238E27FC236}">
                <a16:creationId xmlns:a16="http://schemas.microsoft.com/office/drawing/2014/main" xmlns="" id="{24EE1A1C-73E0-411F-A5BF-973085B2AD70}"/>
              </a:ext>
            </a:extLst>
          </p:cNvPr>
          <p:cNvSpPr/>
          <p:nvPr/>
        </p:nvSpPr>
        <p:spPr>
          <a:xfrm>
            <a:off x="971600" y="1211875"/>
            <a:ext cx="1723549"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部分背包问题</a:t>
            </a:r>
          </a:p>
        </p:txBody>
      </p:sp>
      <p:pic>
        <p:nvPicPr>
          <p:cNvPr id="17" name="图片 16">
            <a:extLst>
              <a:ext uri="{FF2B5EF4-FFF2-40B4-BE49-F238E27FC236}">
                <a16:creationId xmlns:a16="http://schemas.microsoft.com/office/drawing/2014/main" xmlns="" id="{6EF29B2E-5295-4C1D-B186-E5C1CB641BE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8767" y="2991438"/>
            <a:ext cx="1007912" cy="431061"/>
          </a:xfrm>
          <a:prstGeom prst="rect">
            <a:avLst/>
          </a:prstGeom>
        </p:spPr>
      </p:pic>
      <p:sp>
        <p:nvSpPr>
          <p:cNvPr id="18" name="文本框 17">
            <a:extLst>
              <a:ext uri="{FF2B5EF4-FFF2-40B4-BE49-F238E27FC236}">
                <a16:creationId xmlns:a16="http://schemas.microsoft.com/office/drawing/2014/main" xmlns="" id="{1F9D00BE-1C3D-4A27-B58E-708CA280C449}"/>
              </a:ext>
            </a:extLst>
          </p:cNvPr>
          <p:cNvSpPr txBox="1"/>
          <p:nvPr/>
        </p:nvSpPr>
        <p:spPr>
          <a:xfrm>
            <a:off x="983410" y="3014955"/>
            <a:ext cx="958626"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分  析</a:t>
            </a:r>
          </a:p>
        </p:txBody>
      </p:sp>
    </p:spTree>
    <p:extLst>
      <p:ext uri="{BB962C8B-B14F-4D97-AF65-F5344CB8AC3E}">
        <p14:creationId xmlns:p14="http://schemas.microsoft.com/office/powerpoint/2010/main" val="358398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29499" y="1812321"/>
            <a:ext cx="8271160" cy="1200329"/>
          </a:xfrm>
          <a:prstGeom prst="rect">
            <a:avLst/>
          </a:prstGeom>
        </p:spPr>
        <p:txBody>
          <a:bodyPr wrap="square">
            <a:spAutoFit/>
          </a:bodyPr>
          <a:lstStyle/>
          <a:p>
            <a:pPr>
              <a:lnSpc>
                <a:spcPct val="150000"/>
              </a:lnSpc>
            </a:pPr>
            <a:r>
              <a:rPr lang="zh-CN" altLang="en-US" sz="1600" dirty="0"/>
              <a:t>    有</a:t>
            </a:r>
            <a:r>
              <a:rPr lang="en-US" altLang="zh-CN" sz="1600" i="1" dirty="0"/>
              <a:t>n</a:t>
            </a:r>
            <a:r>
              <a:rPr lang="zh-CN" altLang="en-US" sz="1600" dirty="0"/>
              <a:t>个人，第</a:t>
            </a:r>
            <a:r>
              <a:rPr lang="en-US" altLang="zh-CN" sz="1600" i="1" dirty="0"/>
              <a:t>i</a:t>
            </a:r>
            <a:r>
              <a:rPr lang="zh-CN" altLang="en-US" sz="1600" dirty="0"/>
              <a:t>个人重量为</a:t>
            </a:r>
            <a:r>
              <a:rPr lang="en-US" altLang="zh-CN" sz="1600" i="1" dirty="0" err="1"/>
              <a:t>wi</a:t>
            </a:r>
            <a:r>
              <a:rPr lang="zh-CN" altLang="en-US" sz="1600" dirty="0"/>
              <a:t>。 每艘船的最大载重量均为</a:t>
            </a:r>
            <a:r>
              <a:rPr lang="en-US" altLang="zh-CN" sz="1600" i="1" dirty="0"/>
              <a:t>C</a:t>
            </a:r>
            <a:r>
              <a:rPr lang="zh-CN" altLang="en-US" sz="1600" dirty="0"/>
              <a:t>，且最多只能乘两个人。 用最少的船装载所有人。 </a:t>
            </a:r>
            <a:br>
              <a:rPr lang="zh-CN" altLang="en-US" sz="1600" dirty="0"/>
            </a:br>
            <a:endParaRPr lang="zh-CN" altLang="en-US" sz="1600" dirty="0"/>
          </a:p>
        </p:txBody>
      </p:sp>
      <p:sp>
        <p:nvSpPr>
          <p:cNvPr id="6" name="矩形 5"/>
          <p:cNvSpPr/>
          <p:nvPr/>
        </p:nvSpPr>
        <p:spPr>
          <a:xfrm>
            <a:off x="591747" y="2991496"/>
            <a:ext cx="8208912" cy="3323987"/>
          </a:xfrm>
          <a:prstGeom prst="rect">
            <a:avLst/>
          </a:prstGeom>
        </p:spPr>
        <p:txBody>
          <a:bodyPr wrap="square">
            <a:spAutoFit/>
          </a:bodyPr>
          <a:lstStyle/>
          <a:p>
            <a:pPr>
              <a:lnSpc>
                <a:spcPct val="150000"/>
              </a:lnSpc>
            </a:pPr>
            <a:r>
              <a:rPr lang="zh-CN" altLang="en-US" sz="1400" dirty="0"/>
              <a:t>    考虑最轻的人</a:t>
            </a:r>
            <a:r>
              <a:rPr lang="en-US" altLang="zh-CN" sz="1400" i="1" dirty="0"/>
              <a:t>i</a:t>
            </a:r>
            <a:r>
              <a:rPr lang="zh-CN" altLang="en-US" sz="1400" dirty="0"/>
              <a:t>，他应该和谁一起坐呢？如果每个人都无法和他一起坐船，则唯一的方案就是每人坐一艘船（想一想，为什么）。 否则，他应该选择能和他一起坐船的人中最重的一个</a:t>
            </a:r>
            <a:r>
              <a:rPr lang="en-US" altLang="zh-CN" sz="1400" i="1" dirty="0"/>
              <a:t>j</a:t>
            </a:r>
            <a:r>
              <a:rPr lang="zh-CN" altLang="en-US" sz="1400" dirty="0"/>
              <a:t>。 这样的方法是贪心的，因此它只是让“眼前”的浪费最少。 幸运的是，这个贪心策略也是对的，可以用反证法说明。</a:t>
            </a:r>
            <a:br>
              <a:rPr lang="zh-CN" altLang="en-US" sz="1400" dirty="0"/>
            </a:br>
            <a:r>
              <a:rPr lang="zh-CN" altLang="en-US" sz="1400" dirty="0"/>
              <a:t>假设这样做不是最好的，那么最好方案中</a:t>
            </a:r>
            <a:r>
              <a:rPr lang="en-US" altLang="zh-CN" sz="1400" i="1" dirty="0"/>
              <a:t>i</a:t>
            </a:r>
            <a:r>
              <a:rPr lang="zh-CN" altLang="en-US" sz="1400" dirty="0"/>
              <a:t>是什么样的呢？</a:t>
            </a:r>
            <a:br>
              <a:rPr lang="zh-CN" altLang="en-US" sz="1400" dirty="0"/>
            </a:br>
            <a:r>
              <a:rPr lang="zh-CN" altLang="en-US" sz="1400" dirty="0"/>
              <a:t>    </a:t>
            </a:r>
            <a:r>
              <a:rPr lang="zh-CN" altLang="en-US" sz="1400" b="1" dirty="0">
                <a:solidFill>
                  <a:schemeClr val="tx1">
                    <a:lumMod val="95000"/>
                    <a:lumOff val="5000"/>
                  </a:schemeClr>
                </a:solidFill>
              </a:rPr>
              <a:t>情况</a:t>
            </a:r>
            <a:r>
              <a:rPr lang="en-US" altLang="zh-CN" sz="1400" b="1" dirty="0">
                <a:solidFill>
                  <a:schemeClr val="tx1">
                    <a:lumMod val="95000"/>
                    <a:lumOff val="5000"/>
                  </a:schemeClr>
                </a:solidFill>
              </a:rPr>
              <a:t>1</a:t>
            </a:r>
            <a:r>
              <a:rPr lang="zh-CN" altLang="en-US" sz="1400" b="1" dirty="0">
                <a:solidFill>
                  <a:schemeClr val="tx1">
                    <a:lumMod val="95000"/>
                    <a:lumOff val="5000"/>
                  </a:schemeClr>
                </a:solidFill>
              </a:rPr>
              <a:t>：</a:t>
            </a:r>
            <a:r>
              <a:rPr lang="en-US" altLang="zh-CN" sz="1400" i="1" dirty="0">
                <a:solidFill>
                  <a:schemeClr val="tx1">
                    <a:lumMod val="95000"/>
                    <a:lumOff val="5000"/>
                  </a:schemeClr>
                </a:solidFill>
              </a:rPr>
              <a:t>i</a:t>
            </a:r>
            <a:r>
              <a:rPr lang="zh-CN" altLang="en-US" sz="1400" dirty="0">
                <a:solidFill>
                  <a:schemeClr val="tx1">
                    <a:lumMod val="95000"/>
                    <a:lumOff val="5000"/>
                  </a:schemeClr>
                </a:solidFill>
              </a:rPr>
              <a:t>不和任何一个人坐同一艘船，那么可以把</a:t>
            </a:r>
            <a:r>
              <a:rPr lang="en-US" altLang="zh-CN" sz="1400" i="1" dirty="0">
                <a:solidFill>
                  <a:schemeClr val="tx1">
                    <a:lumMod val="95000"/>
                    <a:lumOff val="5000"/>
                  </a:schemeClr>
                </a:solidFill>
              </a:rPr>
              <a:t>j</a:t>
            </a:r>
            <a:r>
              <a:rPr lang="zh-CN" altLang="en-US" sz="1400" dirty="0">
                <a:solidFill>
                  <a:schemeClr val="tx1">
                    <a:lumMod val="95000"/>
                    <a:lumOff val="5000"/>
                  </a:schemeClr>
                </a:solidFill>
              </a:rPr>
              <a:t>拉过来和他一起坐，总船数不会增加（而且可能会减少）。</a:t>
            </a:r>
            <a:br>
              <a:rPr lang="zh-CN" altLang="en-US" sz="1400" dirty="0">
                <a:solidFill>
                  <a:schemeClr val="tx1">
                    <a:lumMod val="95000"/>
                    <a:lumOff val="5000"/>
                  </a:schemeClr>
                </a:solidFill>
              </a:rPr>
            </a:br>
            <a:r>
              <a:rPr lang="zh-CN" altLang="en-US" sz="1400" dirty="0">
                <a:solidFill>
                  <a:schemeClr val="tx1">
                    <a:lumMod val="95000"/>
                    <a:lumOff val="5000"/>
                  </a:schemeClr>
                </a:solidFill>
              </a:rPr>
              <a:t>    </a:t>
            </a:r>
            <a:r>
              <a:rPr lang="zh-CN" altLang="en-US" sz="1400" b="1" dirty="0">
                <a:solidFill>
                  <a:schemeClr val="tx1">
                    <a:lumMod val="95000"/>
                    <a:lumOff val="5000"/>
                  </a:schemeClr>
                </a:solidFill>
              </a:rPr>
              <a:t>情况</a:t>
            </a:r>
            <a:r>
              <a:rPr lang="en-US" altLang="zh-CN" sz="1400" b="1" dirty="0">
                <a:solidFill>
                  <a:schemeClr val="tx1">
                    <a:lumMod val="95000"/>
                    <a:lumOff val="5000"/>
                  </a:schemeClr>
                </a:solidFill>
              </a:rPr>
              <a:t>2</a:t>
            </a:r>
            <a:r>
              <a:rPr lang="zh-CN" altLang="en-US" sz="1400" b="1" dirty="0">
                <a:solidFill>
                  <a:schemeClr val="tx1">
                    <a:lumMod val="95000"/>
                    <a:lumOff val="5000"/>
                  </a:schemeClr>
                </a:solidFill>
              </a:rPr>
              <a:t>：</a:t>
            </a:r>
            <a:r>
              <a:rPr lang="en-US" altLang="zh-CN" sz="1400" i="1" dirty="0">
                <a:solidFill>
                  <a:schemeClr val="tx1">
                    <a:lumMod val="95000"/>
                    <a:lumOff val="5000"/>
                  </a:schemeClr>
                </a:solidFill>
              </a:rPr>
              <a:t>i</a:t>
            </a:r>
            <a:r>
              <a:rPr lang="zh-CN" altLang="en-US" sz="1400" dirty="0">
                <a:solidFill>
                  <a:schemeClr val="tx1">
                    <a:lumMod val="95000"/>
                    <a:lumOff val="5000"/>
                  </a:schemeClr>
                </a:solidFill>
              </a:rPr>
              <a:t>和另外一人</a:t>
            </a:r>
            <a:r>
              <a:rPr lang="en-US" altLang="zh-CN" sz="1400" i="1" dirty="0">
                <a:solidFill>
                  <a:schemeClr val="tx1">
                    <a:lumMod val="95000"/>
                    <a:lumOff val="5000"/>
                  </a:schemeClr>
                </a:solidFill>
              </a:rPr>
              <a:t>k</a:t>
            </a:r>
            <a:r>
              <a:rPr lang="zh-CN" altLang="en-US" sz="1400" dirty="0">
                <a:solidFill>
                  <a:schemeClr val="tx1">
                    <a:lumMod val="95000"/>
                    <a:lumOff val="5000"/>
                  </a:schemeClr>
                </a:solidFill>
              </a:rPr>
              <a:t>同船。 由贪心策略，</a:t>
            </a:r>
            <a:r>
              <a:rPr lang="en-US" altLang="zh-CN" sz="1400" i="1" dirty="0">
                <a:solidFill>
                  <a:schemeClr val="tx1">
                    <a:lumMod val="95000"/>
                    <a:lumOff val="5000"/>
                  </a:schemeClr>
                </a:solidFill>
              </a:rPr>
              <a:t>j</a:t>
            </a:r>
            <a:r>
              <a:rPr lang="zh-CN" altLang="en-US" sz="1400" dirty="0">
                <a:solidFill>
                  <a:schemeClr val="tx1">
                    <a:lumMod val="95000"/>
                    <a:lumOff val="5000"/>
                  </a:schemeClr>
                </a:solidFill>
              </a:rPr>
              <a:t>是“可以和</a:t>
            </a:r>
            <a:r>
              <a:rPr lang="en-US" altLang="zh-CN" sz="1400" i="1" dirty="0">
                <a:solidFill>
                  <a:schemeClr val="tx1">
                    <a:lumMod val="95000"/>
                    <a:lumOff val="5000"/>
                  </a:schemeClr>
                </a:solidFill>
              </a:rPr>
              <a:t>i</a:t>
            </a:r>
            <a:r>
              <a:rPr lang="zh-CN" altLang="en-US" sz="1400" dirty="0">
                <a:solidFill>
                  <a:schemeClr val="tx1">
                    <a:lumMod val="95000"/>
                    <a:lumOff val="5000"/>
                  </a:schemeClr>
                </a:solidFill>
              </a:rPr>
              <a:t>一起坐船的人”中最重的，因此</a:t>
            </a:r>
            <a:r>
              <a:rPr lang="en-US" altLang="zh-CN" sz="1400" i="1" dirty="0">
                <a:solidFill>
                  <a:schemeClr val="tx1">
                    <a:lumMod val="95000"/>
                    <a:lumOff val="5000"/>
                  </a:schemeClr>
                </a:solidFill>
              </a:rPr>
              <a:t>k</a:t>
            </a:r>
            <a:r>
              <a:rPr lang="zh-CN" altLang="en-US" sz="1400" dirty="0">
                <a:solidFill>
                  <a:schemeClr val="tx1">
                    <a:lumMod val="95000"/>
                    <a:lumOff val="5000"/>
                  </a:schemeClr>
                </a:solidFill>
              </a:rPr>
              <a:t>比</a:t>
            </a:r>
            <a:r>
              <a:rPr lang="en-US" altLang="zh-CN" sz="1400" i="1" dirty="0">
                <a:solidFill>
                  <a:schemeClr val="tx1">
                    <a:lumMod val="95000"/>
                    <a:lumOff val="5000"/>
                  </a:schemeClr>
                </a:solidFill>
              </a:rPr>
              <a:t>j</a:t>
            </a:r>
            <a:r>
              <a:rPr lang="zh-CN" altLang="en-US" sz="1400" dirty="0">
                <a:solidFill>
                  <a:schemeClr val="tx1">
                    <a:lumMod val="95000"/>
                    <a:lumOff val="5000"/>
                  </a:schemeClr>
                </a:solidFill>
              </a:rPr>
              <a:t>轻。 把</a:t>
            </a:r>
            <a:r>
              <a:rPr lang="en-US" altLang="zh-CN" sz="1400" i="1" dirty="0">
                <a:solidFill>
                  <a:schemeClr val="tx1">
                    <a:lumMod val="95000"/>
                    <a:lumOff val="5000"/>
                  </a:schemeClr>
                </a:solidFill>
              </a:rPr>
              <a:t>j</a:t>
            </a:r>
            <a:r>
              <a:rPr lang="zh-CN" altLang="en-US" sz="1400" dirty="0">
                <a:solidFill>
                  <a:schemeClr val="tx1">
                    <a:lumMod val="95000"/>
                    <a:lumOff val="5000"/>
                  </a:schemeClr>
                </a:solidFill>
              </a:rPr>
              <a:t>和</a:t>
            </a:r>
            <a:r>
              <a:rPr lang="en-US" altLang="zh-CN" sz="1400" i="1" dirty="0">
                <a:solidFill>
                  <a:schemeClr val="tx1">
                    <a:lumMod val="95000"/>
                    <a:lumOff val="5000"/>
                  </a:schemeClr>
                </a:solidFill>
              </a:rPr>
              <a:t>k</a:t>
            </a:r>
            <a:r>
              <a:rPr lang="zh-CN" altLang="en-US" sz="1400" dirty="0">
                <a:solidFill>
                  <a:schemeClr val="tx1">
                    <a:lumMod val="95000"/>
                    <a:lumOff val="5000"/>
                  </a:schemeClr>
                </a:solidFill>
              </a:rPr>
              <a:t>交换后</a:t>
            </a:r>
            <a:r>
              <a:rPr lang="en-US" altLang="zh-CN" sz="1400" i="1" dirty="0">
                <a:solidFill>
                  <a:schemeClr val="tx1">
                    <a:lumMod val="95000"/>
                    <a:lumOff val="5000"/>
                  </a:schemeClr>
                </a:solidFill>
              </a:rPr>
              <a:t>k</a:t>
            </a:r>
            <a:r>
              <a:rPr lang="zh-CN" altLang="en-US" sz="1400" dirty="0">
                <a:solidFill>
                  <a:schemeClr val="tx1">
                    <a:lumMod val="95000"/>
                    <a:lumOff val="5000"/>
                  </a:schemeClr>
                </a:solidFill>
              </a:rPr>
              <a:t>所在的船仍然不会超重（因为</a:t>
            </a:r>
            <a:r>
              <a:rPr lang="en-US" altLang="zh-CN" sz="1400" i="1" dirty="0">
                <a:solidFill>
                  <a:schemeClr val="tx1">
                    <a:lumMod val="95000"/>
                    <a:lumOff val="5000"/>
                  </a:schemeClr>
                </a:solidFill>
              </a:rPr>
              <a:t>k</a:t>
            </a:r>
            <a:r>
              <a:rPr lang="zh-CN" altLang="en-US" sz="1400" dirty="0">
                <a:solidFill>
                  <a:schemeClr val="tx1">
                    <a:lumMod val="95000"/>
                    <a:lumOff val="5000"/>
                  </a:schemeClr>
                </a:solidFill>
              </a:rPr>
              <a:t>比</a:t>
            </a:r>
            <a:r>
              <a:rPr lang="en-US" altLang="zh-CN" sz="1400" i="1" dirty="0">
                <a:solidFill>
                  <a:schemeClr val="tx1">
                    <a:lumMod val="95000"/>
                    <a:lumOff val="5000"/>
                  </a:schemeClr>
                </a:solidFill>
              </a:rPr>
              <a:t>j</a:t>
            </a:r>
            <a:r>
              <a:rPr lang="zh-CN" altLang="en-US" sz="1400" dirty="0">
                <a:solidFill>
                  <a:schemeClr val="tx1">
                    <a:lumMod val="95000"/>
                    <a:lumOff val="5000"/>
                  </a:schemeClr>
                </a:solidFill>
              </a:rPr>
              <a:t>轻），而</a:t>
            </a:r>
            <a:r>
              <a:rPr lang="en-US" altLang="zh-CN" sz="1400" i="1" dirty="0">
                <a:solidFill>
                  <a:schemeClr val="tx1">
                    <a:lumMod val="95000"/>
                    <a:lumOff val="5000"/>
                  </a:schemeClr>
                </a:solidFill>
              </a:rPr>
              <a:t>i</a:t>
            </a:r>
            <a:r>
              <a:rPr lang="zh-CN" altLang="en-US" sz="1400" dirty="0">
                <a:solidFill>
                  <a:schemeClr val="tx1">
                    <a:lumMod val="95000"/>
                    <a:lumOff val="5000"/>
                  </a:schemeClr>
                </a:solidFill>
              </a:rPr>
              <a:t>和</a:t>
            </a:r>
            <a:r>
              <a:rPr lang="en-US" altLang="zh-CN" sz="1400" i="1" dirty="0">
                <a:solidFill>
                  <a:schemeClr val="tx1">
                    <a:lumMod val="95000"/>
                    <a:lumOff val="5000"/>
                  </a:schemeClr>
                </a:solidFill>
              </a:rPr>
              <a:t>j</a:t>
            </a:r>
            <a:r>
              <a:rPr lang="zh-CN" altLang="en-US" sz="1400" dirty="0">
                <a:solidFill>
                  <a:schemeClr val="tx1">
                    <a:lumMod val="95000"/>
                    <a:lumOff val="5000"/>
                  </a:schemeClr>
                </a:solidFill>
              </a:rPr>
              <a:t>所在的船也不会超重（由贪心法过程），因此所得到的新解不会更差。</a:t>
            </a:r>
            <a:r>
              <a:rPr lang="zh-CN" altLang="en-US" sz="1400" dirty="0">
                <a:solidFill>
                  <a:srgbClr val="00B050"/>
                </a:solidFill>
              </a:rPr>
              <a:t/>
            </a:r>
            <a:br>
              <a:rPr lang="zh-CN" altLang="en-US" sz="1400" dirty="0">
                <a:solidFill>
                  <a:srgbClr val="00B050"/>
                </a:solidFill>
              </a:rPr>
            </a:br>
            <a:r>
              <a:rPr lang="zh-CN" altLang="en-US" sz="1400" dirty="0">
                <a:solidFill>
                  <a:srgbClr val="00B050"/>
                </a:solidFill>
              </a:rPr>
              <a:t>    </a:t>
            </a:r>
            <a:r>
              <a:rPr lang="zh-CN" altLang="en-US" sz="1400" dirty="0"/>
              <a:t>由此可见，贪心法不会丢失最优解。</a:t>
            </a:r>
            <a:endParaRPr lang="zh-CN" altLang="en-US" sz="1600" dirty="0"/>
          </a:p>
        </p:txBody>
      </p:sp>
      <p:sp>
        <p:nvSpPr>
          <p:cNvPr id="7" name="灯片编号占位符 6">
            <a:extLst>
              <a:ext uri="{FF2B5EF4-FFF2-40B4-BE49-F238E27FC236}">
                <a16:creationId xmlns:a16="http://schemas.microsoft.com/office/drawing/2014/main" xmlns="" id="{8BB8188A-17B2-46CD-8739-83733032B2D3}"/>
              </a:ext>
            </a:extLst>
          </p:cNvPr>
          <p:cNvSpPr>
            <a:spLocks noGrp="1"/>
          </p:cNvSpPr>
          <p:nvPr>
            <p:ph type="sldNum" sz="quarter" idx="12"/>
          </p:nvPr>
        </p:nvSpPr>
        <p:spPr/>
        <p:txBody>
          <a:bodyPr/>
          <a:lstStyle/>
          <a:p>
            <a:fld id="{0C913308-F349-4B6D-A68A-DD1791B4A57B}" type="slidenum">
              <a:rPr lang="zh-CN" altLang="en-US" smtClean="0"/>
              <a:t>25</a:t>
            </a:fld>
            <a:endParaRPr lang="zh-CN" altLang="en-US"/>
          </a:p>
        </p:txBody>
      </p:sp>
      <p:sp>
        <p:nvSpPr>
          <p:cNvPr id="8" name="页脚占位符 3">
            <a:extLst>
              <a:ext uri="{FF2B5EF4-FFF2-40B4-BE49-F238E27FC236}">
                <a16:creationId xmlns:a16="http://schemas.microsoft.com/office/drawing/2014/main" xmlns="" id="{49AC55A9-1E1D-43B0-B2A2-12A38CC52A77}"/>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9" name="矩形 8">
            <a:extLst>
              <a:ext uri="{FF2B5EF4-FFF2-40B4-BE49-F238E27FC236}">
                <a16:creationId xmlns:a16="http://schemas.microsoft.com/office/drawing/2014/main" xmlns="" id="{0FBBEA19-93E1-441F-B131-43A408AD472C}"/>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2" name="图片 11">
            <a:extLst>
              <a:ext uri="{FF2B5EF4-FFF2-40B4-BE49-F238E27FC236}">
                <a16:creationId xmlns:a16="http://schemas.microsoft.com/office/drawing/2014/main" xmlns="" id="{AED20692-A5F1-4B26-B94E-92CFED8A6670}"/>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3" name="Rectangle 2">
            <a:extLst>
              <a:ext uri="{FF2B5EF4-FFF2-40B4-BE49-F238E27FC236}">
                <a16:creationId xmlns:a16="http://schemas.microsoft.com/office/drawing/2014/main" xmlns="" id="{4B7A81FC-4492-4904-BCCD-045B1937D481}"/>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贪心法 </a:t>
            </a:r>
          </a:p>
        </p:txBody>
      </p:sp>
      <p:pic>
        <p:nvPicPr>
          <p:cNvPr id="16" name="图片 15">
            <a:extLst>
              <a:ext uri="{FF2B5EF4-FFF2-40B4-BE49-F238E27FC236}">
                <a16:creationId xmlns:a16="http://schemas.microsoft.com/office/drawing/2014/main" xmlns="" id="{2B02A8D6-8AF8-43DC-8275-5B5C6108A5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163855"/>
            <a:ext cx="1512168" cy="562334"/>
          </a:xfrm>
          <a:prstGeom prst="rect">
            <a:avLst/>
          </a:prstGeom>
        </p:spPr>
      </p:pic>
      <p:sp>
        <p:nvSpPr>
          <p:cNvPr id="17" name="矩形 16">
            <a:extLst>
              <a:ext uri="{FF2B5EF4-FFF2-40B4-BE49-F238E27FC236}">
                <a16:creationId xmlns:a16="http://schemas.microsoft.com/office/drawing/2014/main" xmlns="" id="{0A405F6C-5E42-4A99-9B00-C884A362F3E1}"/>
              </a:ext>
            </a:extLst>
          </p:cNvPr>
          <p:cNvSpPr/>
          <p:nvPr/>
        </p:nvSpPr>
        <p:spPr>
          <a:xfrm>
            <a:off x="529208" y="1244967"/>
            <a:ext cx="1210588"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乘船问题</a:t>
            </a:r>
          </a:p>
        </p:txBody>
      </p:sp>
      <p:grpSp>
        <p:nvGrpSpPr>
          <p:cNvPr id="18" name="组合 17">
            <a:extLst>
              <a:ext uri="{FF2B5EF4-FFF2-40B4-BE49-F238E27FC236}">
                <a16:creationId xmlns:a16="http://schemas.microsoft.com/office/drawing/2014/main" xmlns="" id="{F0A2A037-DB97-41EB-9524-8BC4B60C151C}"/>
              </a:ext>
            </a:extLst>
          </p:cNvPr>
          <p:cNvGrpSpPr/>
          <p:nvPr/>
        </p:nvGrpSpPr>
        <p:grpSpPr>
          <a:xfrm>
            <a:off x="457200" y="2661266"/>
            <a:ext cx="958626" cy="362071"/>
            <a:chOff x="-418753" y="2519530"/>
            <a:chExt cx="958626" cy="362071"/>
          </a:xfrm>
        </p:grpSpPr>
        <p:pic>
          <p:nvPicPr>
            <p:cNvPr id="19" name="图片 18">
              <a:extLst>
                <a:ext uri="{FF2B5EF4-FFF2-40B4-BE49-F238E27FC236}">
                  <a16:creationId xmlns:a16="http://schemas.microsoft.com/office/drawing/2014/main" xmlns="" id="{E0E56003-2408-4842-A97E-66B4184FEE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5430" y="2519530"/>
              <a:ext cx="846599" cy="362071"/>
            </a:xfrm>
            <a:prstGeom prst="rect">
              <a:avLst/>
            </a:prstGeom>
          </p:spPr>
        </p:pic>
        <p:sp>
          <p:nvSpPr>
            <p:cNvPr id="20" name="文本框 19">
              <a:extLst>
                <a:ext uri="{FF2B5EF4-FFF2-40B4-BE49-F238E27FC236}">
                  <a16:creationId xmlns:a16="http://schemas.microsoft.com/office/drawing/2014/main" xmlns="" id="{00550F91-494C-4D2E-B8C9-5739904C53DD}"/>
                </a:ext>
              </a:extLst>
            </p:cNvPr>
            <p:cNvSpPr txBox="1"/>
            <p:nvPr/>
          </p:nvSpPr>
          <p:spPr>
            <a:xfrm>
              <a:off x="-418753" y="2532360"/>
              <a:ext cx="958626" cy="338554"/>
            </a:xfrm>
            <a:prstGeom prst="rect">
              <a:avLst/>
            </a:prstGeom>
            <a:noFill/>
          </p:spPr>
          <p:txBody>
            <a:bodyPr wrap="square" rtlCol="0">
              <a:spAutoFit/>
            </a:bodyPr>
            <a:lstStyle/>
            <a:p>
              <a:r>
                <a:rPr lang="zh-CN" altLang="en-US" sz="1600" dirty="0">
                  <a:solidFill>
                    <a:schemeClr val="bg1"/>
                  </a:solidFill>
                  <a:latin typeface="微软雅黑" panose="020B0503020204020204" pitchFamily="34" charset="-122"/>
                  <a:ea typeface="微软雅黑" panose="020B0503020204020204" pitchFamily="34" charset="-122"/>
                </a:rPr>
                <a:t>分  析</a:t>
              </a:r>
            </a:p>
          </p:txBody>
        </p:sp>
      </p:grpSp>
    </p:spTree>
    <p:extLst>
      <p:ext uri="{BB962C8B-B14F-4D97-AF65-F5344CB8AC3E}">
        <p14:creationId xmlns:p14="http://schemas.microsoft.com/office/powerpoint/2010/main" val="1438051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701315" y="1705733"/>
            <a:ext cx="7741369" cy="1152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50000"/>
              </a:lnSpc>
              <a:spcBef>
                <a:spcPct val="0"/>
              </a:spcBef>
              <a:spcAft>
                <a:spcPct val="0"/>
              </a:spcAft>
              <a:buClrTx/>
              <a:buSzTx/>
              <a:buFontTx/>
              <a:buNone/>
              <a:tabLst/>
            </a:pPr>
            <a:r>
              <a:rPr kumimoji="0" 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编码问题给出</a:t>
            </a:r>
            <a:r>
              <a:rPr kumimoji="0" lang="en-US" alt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n</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个字符的频率</a:t>
            </a:r>
            <a:r>
              <a:rPr kumimoji="0" lang="en-US" alt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c</a:t>
            </a:r>
            <a:r>
              <a:rPr kumimoji="0" lang="en-US" altLang="zh-CN" sz="1600" b="0" i="0" u="none" strike="noStrike" cap="none" normalizeH="0" baseline="-30000" dirty="0">
                <a:ln>
                  <a:noFill/>
                </a:ln>
                <a:solidFill>
                  <a:schemeClr val="tx1"/>
                </a:solidFill>
                <a:effectLst/>
                <a:latin typeface="宋体" pitchFamily="2" charset="-122"/>
                <a:ea typeface="宋体" pitchFamily="2" charset="-122"/>
                <a:cs typeface="Times New Roman" pitchFamily="18" charset="0"/>
              </a:rPr>
              <a:t>i</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，给每个字符赋予一个</a:t>
            </a:r>
            <a:r>
              <a:rPr kumimoji="0" lang="en-US" alt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01</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编码串，使得任一个字符的编码不是另一个字符编码的前缀，而且编码后总长度（每个字符的频率与编码长度乘积的总和）尽量小。</a:t>
            </a:r>
            <a:endParaRPr kumimoji="0" lang="zh-CN" altLang="en-US" sz="105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pic>
        <p:nvPicPr>
          <p:cNvPr id="2048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4227472"/>
            <a:ext cx="4519767" cy="128312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809805" y="5446603"/>
            <a:ext cx="738132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6700" algn="l" defTabSz="914400" rtl="0" eaLnBrk="0" fontAlgn="base" latinLnBrk="0" hangingPunct="0">
              <a:lnSpc>
                <a:spcPct val="150000"/>
              </a:lnSpc>
              <a:spcBef>
                <a:spcPct val="0"/>
              </a:spcBef>
              <a:spcAft>
                <a:spcPct val="0"/>
              </a:spcAft>
              <a:buClrTx/>
              <a:buSzTx/>
              <a:buFontTx/>
              <a:buNone/>
              <a:tabLst>
                <a:tab pos="457200" algn="l"/>
              </a:tabLst>
            </a:pP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每个叶子对应一个字符，编码为从根到该叶子的路径上的</a:t>
            </a:r>
            <a:r>
              <a:rPr kumimoji="0" lang="en-US" alt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01</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序列。在上图中，</a:t>
            </a:r>
            <a:r>
              <a:rPr kumimoji="0" lang="en-US" alt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N</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的编码为</a:t>
            </a:r>
            <a:r>
              <a:rPr kumimoji="0" lang="en-US" alt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001</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，而</a:t>
            </a:r>
            <a:r>
              <a:rPr kumimoji="0" lang="en-US" alt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E</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的编码为</a:t>
            </a:r>
            <a:r>
              <a:rPr kumimoji="0" lang="en-US" alt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11</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a:t>
            </a:r>
            <a:endParaRPr kumimoji="0" lang="zh-CN" altLang="en-US" sz="36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6" name="灯片编号占位符 5">
            <a:extLst>
              <a:ext uri="{FF2B5EF4-FFF2-40B4-BE49-F238E27FC236}">
                <a16:creationId xmlns:a16="http://schemas.microsoft.com/office/drawing/2014/main" xmlns="" id="{BDDAA8C7-A116-44FE-9914-AE21EB726E57}"/>
              </a:ext>
            </a:extLst>
          </p:cNvPr>
          <p:cNvSpPr>
            <a:spLocks noGrp="1"/>
          </p:cNvSpPr>
          <p:nvPr>
            <p:ph type="sldNum" sz="quarter" idx="12"/>
          </p:nvPr>
        </p:nvSpPr>
        <p:spPr/>
        <p:txBody>
          <a:bodyPr/>
          <a:lstStyle/>
          <a:p>
            <a:fld id="{0C913308-F349-4B6D-A68A-DD1791B4A57B}" type="slidenum">
              <a:rPr lang="zh-CN" altLang="en-US" smtClean="0"/>
              <a:t>26</a:t>
            </a:fld>
            <a:endParaRPr lang="zh-CN" altLang="en-US"/>
          </a:p>
        </p:txBody>
      </p:sp>
      <p:sp>
        <p:nvSpPr>
          <p:cNvPr id="9" name="页脚占位符 3">
            <a:extLst>
              <a:ext uri="{FF2B5EF4-FFF2-40B4-BE49-F238E27FC236}">
                <a16:creationId xmlns:a16="http://schemas.microsoft.com/office/drawing/2014/main" xmlns="" id="{459D013B-2186-4FC4-B4F0-1084304AF66A}"/>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10" name="矩形 9">
            <a:extLst>
              <a:ext uri="{FF2B5EF4-FFF2-40B4-BE49-F238E27FC236}">
                <a16:creationId xmlns:a16="http://schemas.microsoft.com/office/drawing/2014/main" xmlns="" id="{96E7A34C-CEEB-4FA2-A248-56B3D8599E9F}"/>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3" name="图片 12">
            <a:extLst>
              <a:ext uri="{FF2B5EF4-FFF2-40B4-BE49-F238E27FC236}">
                <a16:creationId xmlns:a16="http://schemas.microsoft.com/office/drawing/2014/main" xmlns="" id="{D5FDA8C2-4F9F-41BD-9116-231A6807DA24}"/>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4" name="Rectangle 2">
            <a:extLst>
              <a:ext uri="{FF2B5EF4-FFF2-40B4-BE49-F238E27FC236}">
                <a16:creationId xmlns:a16="http://schemas.microsoft.com/office/drawing/2014/main" xmlns="" id="{75BAD891-29CD-449D-90CF-512E3AB265D9}"/>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贪心法 </a:t>
            </a:r>
          </a:p>
        </p:txBody>
      </p:sp>
      <p:pic>
        <p:nvPicPr>
          <p:cNvPr id="17" name="图片 16">
            <a:extLst>
              <a:ext uri="{FF2B5EF4-FFF2-40B4-BE49-F238E27FC236}">
                <a16:creationId xmlns:a16="http://schemas.microsoft.com/office/drawing/2014/main" xmlns="" id="{2813E1C7-0F99-4A52-A72E-FE1A667988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063" y="1094706"/>
            <a:ext cx="2664296" cy="562334"/>
          </a:xfrm>
          <a:prstGeom prst="rect">
            <a:avLst/>
          </a:prstGeom>
        </p:spPr>
      </p:pic>
      <p:sp>
        <p:nvSpPr>
          <p:cNvPr id="18" name="矩形 17">
            <a:extLst>
              <a:ext uri="{FF2B5EF4-FFF2-40B4-BE49-F238E27FC236}">
                <a16:creationId xmlns:a16="http://schemas.microsoft.com/office/drawing/2014/main" xmlns="" id="{4A15A426-26F1-4EDC-9686-1DE0BADB926D}"/>
              </a:ext>
            </a:extLst>
          </p:cNvPr>
          <p:cNvSpPr/>
          <p:nvPr/>
        </p:nvSpPr>
        <p:spPr>
          <a:xfrm>
            <a:off x="791071" y="1175818"/>
            <a:ext cx="2361544" cy="400110"/>
          </a:xfrm>
          <a:prstGeom prst="rect">
            <a:avLst/>
          </a:prstGeom>
        </p:spPr>
        <p:txBody>
          <a:bodyPr wrap="none">
            <a:spAutoFit/>
          </a:bodyPr>
          <a:lstStyle/>
          <a:p>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rPr>
              <a:t>Huffman</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编码问题</a:t>
            </a:r>
          </a:p>
        </p:txBody>
      </p:sp>
      <p:grpSp>
        <p:nvGrpSpPr>
          <p:cNvPr id="19" name="组合 18">
            <a:extLst>
              <a:ext uri="{FF2B5EF4-FFF2-40B4-BE49-F238E27FC236}">
                <a16:creationId xmlns:a16="http://schemas.microsoft.com/office/drawing/2014/main" xmlns="" id="{9BC9FF64-CA88-4586-922E-C30D2DDA8F6E}"/>
              </a:ext>
            </a:extLst>
          </p:cNvPr>
          <p:cNvGrpSpPr/>
          <p:nvPr/>
        </p:nvGrpSpPr>
        <p:grpSpPr>
          <a:xfrm>
            <a:off x="758518" y="3030815"/>
            <a:ext cx="958626" cy="362071"/>
            <a:chOff x="-418753" y="2519530"/>
            <a:chExt cx="958626" cy="362071"/>
          </a:xfrm>
        </p:grpSpPr>
        <p:pic>
          <p:nvPicPr>
            <p:cNvPr id="20" name="图片 19">
              <a:extLst>
                <a:ext uri="{FF2B5EF4-FFF2-40B4-BE49-F238E27FC236}">
                  <a16:creationId xmlns:a16="http://schemas.microsoft.com/office/drawing/2014/main" xmlns="" id="{48D53CD7-6199-4141-8267-4EFCE80ECE1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5430" y="2519530"/>
              <a:ext cx="846599" cy="362071"/>
            </a:xfrm>
            <a:prstGeom prst="rect">
              <a:avLst/>
            </a:prstGeom>
          </p:spPr>
        </p:pic>
        <p:sp>
          <p:nvSpPr>
            <p:cNvPr id="21" name="文本框 20">
              <a:extLst>
                <a:ext uri="{FF2B5EF4-FFF2-40B4-BE49-F238E27FC236}">
                  <a16:creationId xmlns:a16="http://schemas.microsoft.com/office/drawing/2014/main" xmlns="" id="{C049DA3A-6F83-43D3-A4E8-DFECFE23280F}"/>
                </a:ext>
              </a:extLst>
            </p:cNvPr>
            <p:cNvSpPr txBox="1"/>
            <p:nvPr/>
          </p:nvSpPr>
          <p:spPr>
            <a:xfrm>
              <a:off x="-418753" y="2532360"/>
              <a:ext cx="958626" cy="338554"/>
            </a:xfrm>
            <a:prstGeom prst="rect">
              <a:avLst/>
            </a:prstGeom>
            <a:noFill/>
          </p:spPr>
          <p:txBody>
            <a:bodyPr wrap="square" rtlCol="0">
              <a:spAutoFit/>
            </a:bodyPr>
            <a:lstStyle/>
            <a:p>
              <a:r>
                <a:rPr lang="zh-CN" altLang="en-US" sz="1600" dirty="0">
                  <a:solidFill>
                    <a:schemeClr val="bg1"/>
                  </a:solidFill>
                  <a:latin typeface="微软雅黑" panose="020B0503020204020204" pitchFamily="34" charset="-122"/>
                  <a:ea typeface="微软雅黑" panose="020B0503020204020204" pitchFamily="34" charset="-122"/>
                </a:rPr>
                <a:t>分  析</a:t>
              </a:r>
            </a:p>
          </p:txBody>
        </p:sp>
      </p:grpSp>
      <p:sp>
        <p:nvSpPr>
          <p:cNvPr id="12" name="矩形 11">
            <a:extLst>
              <a:ext uri="{FF2B5EF4-FFF2-40B4-BE49-F238E27FC236}">
                <a16:creationId xmlns:a16="http://schemas.microsoft.com/office/drawing/2014/main" xmlns="" id="{3264273F-9FF9-4FF4-9E23-0C79A88B0267}"/>
              </a:ext>
            </a:extLst>
          </p:cNvPr>
          <p:cNvSpPr/>
          <p:nvPr/>
        </p:nvSpPr>
        <p:spPr>
          <a:xfrm>
            <a:off x="719063" y="3421452"/>
            <a:ext cx="7929747" cy="1200329"/>
          </a:xfrm>
          <a:prstGeom prst="rect">
            <a:avLst/>
          </a:prstGeom>
        </p:spPr>
        <p:txBody>
          <a:bodyPr wrap="square">
            <a:spAutoFit/>
          </a:bodyPr>
          <a:lstStyle/>
          <a:p>
            <a:pPr lvl="0" indent="266700" eaLnBrk="0" fontAlgn="base" hangingPunct="0">
              <a:lnSpc>
                <a:spcPct val="150000"/>
              </a:lnSpc>
              <a:spcBef>
                <a:spcPct val="0"/>
              </a:spcBef>
              <a:spcAft>
                <a:spcPct val="0"/>
              </a:spcAft>
            </a:pPr>
            <a:r>
              <a:rPr lang="zh-CN" altLang="en-US" sz="1600" dirty="0">
                <a:latin typeface="宋体" pitchFamily="2" charset="-122"/>
                <a:ea typeface="宋体" pitchFamily="2" charset="-122"/>
                <a:cs typeface="Times New Roman" pitchFamily="18" charset="0"/>
              </a:rPr>
              <a:t>在解决这个问题之前，首先来看一个结论：任何一个前缀编码都可以表示成所有非叶结点都恰好有两个儿子的二叉树。如下图所示，每个非叶结点与左儿子的边上写</a:t>
            </a:r>
            <a:r>
              <a:rPr lang="en-US" altLang="zh-CN" sz="1600" dirty="0">
                <a:latin typeface="宋体" pitchFamily="2" charset="-122"/>
                <a:ea typeface="宋体" pitchFamily="2" charset="-122"/>
                <a:cs typeface="Times New Roman" pitchFamily="18" charset="0"/>
              </a:rPr>
              <a:t>1</a:t>
            </a:r>
            <a:r>
              <a:rPr lang="zh-CN" altLang="en-US" sz="1600" dirty="0">
                <a:latin typeface="宋体" pitchFamily="2" charset="-122"/>
                <a:ea typeface="宋体" pitchFamily="2" charset="-122"/>
                <a:cs typeface="Times New Roman" pitchFamily="18" charset="0"/>
              </a:rPr>
              <a:t>，与右儿子的边上写</a:t>
            </a:r>
            <a:r>
              <a:rPr lang="en-US" altLang="zh-CN" sz="1600" dirty="0">
                <a:latin typeface="宋体" pitchFamily="2" charset="-122"/>
                <a:ea typeface="宋体" pitchFamily="2" charset="-122"/>
                <a:cs typeface="Times New Roman" pitchFamily="18" charset="0"/>
              </a:rPr>
              <a:t>0</a:t>
            </a:r>
            <a:r>
              <a:rPr lang="zh-CN" altLang="en-US" sz="1600" dirty="0">
                <a:latin typeface="宋体" pitchFamily="2" charset="-122"/>
                <a:ea typeface="宋体" pitchFamily="2" charset="-122"/>
                <a:cs typeface="Times New Roman" pitchFamily="18" charset="0"/>
              </a:rPr>
              <a:t>。</a:t>
            </a:r>
          </a:p>
        </p:txBody>
      </p:sp>
    </p:spTree>
    <p:extLst>
      <p:ext uri="{BB962C8B-B14F-4D97-AF65-F5344CB8AC3E}">
        <p14:creationId xmlns:p14="http://schemas.microsoft.com/office/powerpoint/2010/main" val="107439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fade">
                                      <p:cBhvr>
                                        <p:cTn id="7" dur="500"/>
                                        <p:tgtEl>
                                          <p:spTgt spid="2048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469017" y="1818846"/>
            <a:ext cx="831743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nSpc>
                <a:spcPct val="150000"/>
              </a:lnSpc>
            </a:pPr>
            <a:r>
              <a:rPr lang="en-US" altLang="zh-CN" sz="1600" dirty="0"/>
              <a:t>    </a:t>
            </a:r>
            <a:r>
              <a:rPr lang="zh-CN" altLang="zh-CN" sz="1600" dirty="0"/>
              <a:t>为了证明一般情形，我们需要说明两件事情。</a:t>
            </a:r>
          </a:p>
          <a:p>
            <a:pPr>
              <a:lnSpc>
                <a:spcPct val="150000"/>
              </a:lnSpc>
            </a:pPr>
            <a:r>
              <a:rPr lang="en-US" altLang="zh-CN" sz="1600" b="1" dirty="0"/>
              <a:t>    </a:t>
            </a:r>
            <a:r>
              <a:rPr lang="zh-CN" altLang="zh-CN" sz="1600" b="1" dirty="0"/>
              <a:t>结论</a:t>
            </a:r>
            <a:r>
              <a:rPr lang="en-US" altLang="zh-CN" sz="1600" b="1" dirty="0"/>
              <a:t>1</a:t>
            </a:r>
            <a:r>
              <a:rPr lang="zh-CN" altLang="zh-CN" sz="1600" b="1" dirty="0"/>
              <a:t>：</a:t>
            </a:r>
            <a:r>
              <a:rPr lang="en-US" altLang="zh-CN" sz="1600" dirty="0"/>
              <a:t>n</a:t>
            </a:r>
            <a:r>
              <a:rPr lang="zh-CN" altLang="zh-CN" sz="1600" dirty="0"/>
              <a:t>个叶子的二叉树一定对应一个前缀码。如果编码</a:t>
            </a:r>
            <a:r>
              <a:rPr lang="en-US" altLang="zh-CN" sz="1600" dirty="0"/>
              <a:t>a</a:t>
            </a:r>
            <a:r>
              <a:rPr lang="zh-CN" altLang="zh-CN" sz="1600" dirty="0"/>
              <a:t>为编码</a:t>
            </a:r>
            <a:r>
              <a:rPr lang="en-US" altLang="zh-CN" sz="1600" dirty="0"/>
              <a:t>b</a:t>
            </a:r>
            <a:r>
              <a:rPr lang="zh-CN" altLang="zh-CN" sz="1600" dirty="0"/>
              <a:t>的前缀，则</a:t>
            </a:r>
            <a:r>
              <a:rPr lang="en-US" altLang="zh-CN" sz="1600" dirty="0"/>
              <a:t>a</a:t>
            </a:r>
            <a:r>
              <a:rPr lang="zh-CN" altLang="zh-CN" sz="1600" dirty="0"/>
              <a:t>所对应的结点一定为</a:t>
            </a:r>
            <a:r>
              <a:rPr lang="en-US" altLang="zh-CN" sz="1600" dirty="0"/>
              <a:t>b</a:t>
            </a:r>
            <a:r>
              <a:rPr lang="zh-CN" altLang="zh-CN" sz="1600" dirty="0"/>
              <a:t>所对应结点的祖先。而两个叶子不会有祖先后代的关系。</a:t>
            </a:r>
          </a:p>
          <a:p>
            <a:pPr>
              <a:lnSpc>
                <a:spcPct val="150000"/>
              </a:lnSpc>
            </a:pPr>
            <a:r>
              <a:rPr lang="en-US" altLang="zh-CN" sz="1600" b="1" dirty="0"/>
              <a:t>    </a:t>
            </a:r>
            <a:r>
              <a:rPr lang="zh-CN" altLang="zh-CN" sz="1600" b="1" dirty="0"/>
              <a:t>结论</a:t>
            </a:r>
            <a:r>
              <a:rPr lang="en-US" altLang="zh-CN" sz="1600" b="1" dirty="0"/>
              <a:t>2</a:t>
            </a:r>
            <a:r>
              <a:rPr lang="zh-CN" altLang="zh-CN" sz="1600" b="1" dirty="0"/>
              <a:t>：</a:t>
            </a:r>
            <a:r>
              <a:rPr lang="zh-CN" altLang="zh-CN" sz="1600" dirty="0"/>
              <a:t>最优前缀码一定可以写成二叉树。逐一个字符构造即可。每拿到一个编码，都可以构造出从根到叶子的一条路径，沿着已有结点走，创建不存在的结点。这样得到的二叉树不可能有单儿子结点。因为如果存在，只要用这个儿子代替父亲，得到的仍然是前缀码，且总长度更短。</a:t>
            </a:r>
          </a:p>
          <a:p>
            <a:pPr>
              <a:lnSpc>
                <a:spcPct val="150000"/>
              </a:lnSpc>
            </a:pPr>
            <a:r>
              <a:rPr lang="en-US" altLang="zh-CN" sz="1600" dirty="0"/>
              <a:t>    </a:t>
            </a:r>
            <a:r>
              <a:rPr lang="zh-CN" altLang="zh-CN" sz="1600" dirty="0"/>
              <a:t>接下来的问题变为：如何构造一棵最优的编码树。</a:t>
            </a:r>
          </a:p>
          <a:p>
            <a:pPr>
              <a:lnSpc>
                <a:spcPct val="150000"/>
              </a:lnSpc>
            </a:pPr>
            <a:r>
              <a:rPr lang="en-US" altLang="zh-CN" sz="1600" dirty="0"/>
              <a:t>    Huffman</a:t>
            </a:r>
            <a:r>
              <a:rPr lang="zh-CN" altLang="zh-CN" sz="1600" dirty="0"/>
              <a:t>算法把每个字符看作一个单结点子树放在一个树集合中，每棵子树的权值等于相应字符的频率。每次取权值最小的两棵子树合并成一棵新树，并重新放到树集合中。新树的权值等于两棵子树权值之和。</a:t>
            </a:r>
          </a:p>
        </p:txBody>
      </p:sp>
      <p:sp>
        <p:nvSpPr>
          <p:cNvPr id="6" name="灯片编号占位符 5">
            <a:extLst>
              <a:ext uri="{FF2B5EF4-FFF2-40B4-BE49-F238E27FC236}">
                <a16:creationId xmlns:a16="http://schemas.microsoft.com/office/drawing/2014/main" xmlns="" id="{2F67DB91-FBE0-4DCE-A9C0-8CDEE54AD458}"/>
              </a:ext>
            </a:extLst>
          </p:cNvPr>
          <p:cNvSpPr>
            <a:spLocks noGrp="1"/>
          </p:cNvSpPr>
          <p:nvPr>
            <p:ph type="sldNum" sz="quarter" idx="12"/>
          </p:nvPr>
        </p:nvSpPr>
        <p:spPr/>
        <p:txBody>
          <a:bodyPr/>
          <a:lstStyle/>
          <a:p>
            <a:fld id="{0C913308-F349-4B6D-A68A-DD1791B4A57B}" type="slidenum">
              <a:rPr lang="zh-CN" altLang="en-US" smtClean="0"/>
              <a:t>27</a:t>
            </a:fld>
            <a:endParaRPr lang="zh-CN" altLang="en-US"/>
          </a:p>
        </p:txBody>
      </p:sp>
      <p:sp>
        <p:nvSpPr>
          <p:cNvPr id="7" name="页脚占位符 3">
            <a:extLst>
              <a:ext uri="{FF2B5EF4-FFF2-40B4-BE49-F238E27FC236}">
                <a16:creationId xmlns:a16="http://schemas.microsoft.com/office/drawing/2014/main" xmlns="" id="{9D8A36B6-3951-48D1-B32D-19F9DCEB1397}"/>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8" name="矩形 7">
            <a:extLst>
              <a:ext uri="{FF2B5EF4-FFF2-40B4-BE49-F238E27FC236}">
                <a16:creationId xmlns:a16="http://schemas.microsoft.com/office/drawing/2014/main" xmlns="" id="{F8477C97-2E09-4CFC-8004-26810F56FBC8}"/>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1" name="图片 10">
            <a:extLst>
              <a:ext uri="{FF2B5EF4-FFF2-40B4-BE49-F238E27FC236}">
                <a16:creationId xmlns:a16="http://schemas.microsoft.com/office/drawing/2014/main" xmlns="" id="{BE21E459-6EEC-4B26-A560-F63433E6CE9D}"/>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2" name="Rectangle 2">
            <a:extLst>
              <a:ext uri="{FF2B5EF4-FFF2-40B4-BE49-F238E27FC236}">
                <a16:creationId xmlns:a16="http://schemas.microsoft.com/office/drawing/2014/main" xmlns="" id="{E1FAFBD2-95B5-48E2-ABA8-55EFE03E0326}"/>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贪心法 </a:t>
            </a:r>
          </a:p>
        </p:txBody>
      </p:sp>
      <p:pic>
        <p:nvPicPr>
          <p:cNvPr id="15" name="图片 14">
            <a:extLst>
              <a:ext uri="{FF2B5EF4-FFF2-40B4-BE49-F238E27FC236}">
                <a16:creationId xmlns:a16="http://schemas.microsoft.com/office/drawing/2014/main" xmlns="" id="{0E358B0E-2734-4490-8C0F-E523E7DDC2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9017" y="1175400"/>
            <a:ext cx="2664296" cy="562334"/>
          </a:xfrm>
          <a:prstGeom prst="rect">
            <a:avLst/>
          </a:prstGeom>
        </p:spPr>
      </p:pic>
      <p:sp>
        <p:nvSpPr>
          <p:cNvPr id="16" name="矩形 15">
            <a:extLst>
              <a:ext uri="{FF2B5EF4-FFF2-40B4-BE49-F238E27FC236}">
                <a16:creationId xmlns:a16="http://schemas.microsoft.com/office/drawing/2014/main" xmlns="" id="{671F5F01-2654-4E7D-966F-857C3E3760A1}"/>
              </a:ext>
            </a:extLst>
          </p:cNvPr>
          <p:cNvSpPr/>
          <p:nvPr/>
        </p:nvSpPr>
        <p:spPr>
          <a:xfrm>
            <a:off x="541025" y="1256512"/>
            <a:ext cx="2361544" cy="400110"/>
          </a:xfrm>
          <a:prstGeom prst="rect">
            <a:avLst/>
          </a:prstGeom>
        </p:spPr>
        <p:txBody>
          <a:bodyPr wrap="none">
            <a:spAutoFit/>
          </a:bodyPr>
          <a:lstStyle/>
          <a:p>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rPr>
              <a:t>Huffman</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编码问题</a:t>
            </a:r>
          </a:p>
        </p:txBody>
      </p:sp>
    </p:spTree>
    <p:extLst>
      <p:ext uri="{BB962C8B-B14F-4D97-AF65-F5344CB8AC3E}">
        <p14:creationId xmlns:p14="http://schemas.microsoft.com/office/powerpoint/2010/main" val="13388858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34524" y="1822567"/>
            <a:ext cx="8260589" cy="4154984"/>
          </a:xfrm>
          <a:prstGeom prst="rect">
            <a:avLst/>
          </a:prstGeom>
        </p:spPr>
        <p:txBody>
          <a:bodyPr wrap="square">
            <a:spAutoFit/>
          </a:bodyPr>
          <a:lstStyle/>
          <a:p>
            <a:pPr>
              <a:lnSpc>
                <a:spcPct val="150000"/>
              </a:lnSpc>
            </a:pPr>
            <a:r>
              <a:rPr lang="en-US" altLang="zh-CN" sz="1600" dirty="0"/>
              <a:t>    </a:t>
            </a:r>
            <a:r>
              <a:rPr lang="zh-CN" altLang="zh-CN" sz="1600" dirty="0"/>
              <a:t>下面分两步证明</a:t>
            </a:r>
            <a:r>
              <a:rPr lang="en-US" altLang="zh-CN" sz="1600" dirty="0"/>
              <a:t>Huffman</a:t>
            </a:r>
            <a:r>
              <a:rPr lang="zh-CN" altLang="zh-CN" sz="1600" dirty="0"/>
              <a:t>算法的正确性。</a:t>
            </a:r>
          </a:p>
          <a:p>
            <a:pPr>
              <a:lnSpc>
                <a:spcPct val="150000"/>
              </a:lnSpc>
            </a:pPr>
            <a:r>
              <a:rPr lang="en-US" altLang="zh-CN" sz="1600" b="1" dirty="0"/>
              <a:t>    </a:t>
            </a:r>
            <a:r>
              <a:rPr lang="zh-CN" altLang="zh-CN" sz="1600" b="1" dirty="0"/>
              <a:t>结论</a:t>
            </a:r>
            <a:r>
              <a:rPr lang="en-US" altLang="zh-CN" sz="1600" b="1" dirty="0"/>
              <a:t>1</a:t>
            </a:r>
            <a:r>
              <a:rPr lang="zh-CN" altLang="zh-CN" sz="1600" b="1" dirty="0"/>
              <a:t>：</a:t>
            </a:r>
            <a:r>
              <a:rPr lang="zh-CN" altLang="zh-CN" sz="1600" dirty="0"/>
              <a:t>设</a:t>
            </a:r>
            <a:r>
              <a:rPr lang="en-US" altLang="zh-CN" sz="1600" dirty="0"/>
              <a:t>x</a:t>
            </a:r>
            <a:r>
              <a:rPr lang="zh-CN" altLang="zh-CN" sz="1600" dirty="0"/>
              <a:t>和</a:t>
            </a:r>
            <a:r>
              <a:rPr lang="en-US" altLang="zh-CN" sz="1600" dirty="0"/>
              <a:t>y</a:t>
            </a:r>
            <a:r>
              <a:rPr lang="zh-CN" altLang="zh-CN" sz="1600" dirty="0"/>
              <a:t>是频率最小的两个字符，则存在前缀码使得</a:t>
            </a:r>
            <a:r>
              <a:rPr lang="en-US" altLang="zh-CN" sz="1600" dirty="0"/>
              <a:t>x</a:t>
            </a:r>
            <a:r>
              <a:rPr lang="zh-CN" altLang="zh-CN" sz="1600" dirty="0"/>
              <a:t>和</a:t>
            </a:r>
            <a:r>
              <a:rPr lang="en-US" altLang="zh-CN" sz="1600" dirty="0"/>
              <a:t>y</a:t>
            </a:r>
            <a:r>
              <a:rPr lang="zh-CN" altLang="zh-CN" sz="1600" dirty="0"/>
              <a:t>具有相同码长且仅有最后一位编码不同。换句话说，第一步贪心选择一定保留最优解。</a:t>
            </a:r>
          </a:p>
          <a:p>
            <a:pPr>
              <a:lnSpc>
                <a:spcPct val="150000"/>
              </a:lnSpc>
            </a:pPr>
            <a:r>
              <a:rPr lang="en-US" altLang="zh-CN" sz="1600" b="1" dirty="0"/>
              <a:t>    </a:t>
            </a:r>
            <a:r>
              <a:rPr lang="zh-CN" altLang="zh-CN" sz="1600" b="1" dirty="0"/>
              <a:t>证明：</a:t>
            </a:r>
            <a:r>
              <a:rPr lang="zh-CN" altLang="zh-CN" sz="1600" dirty="0"/>
              <a:t>假设深度最大的结点为</a:t>
            </a:r>
            <a:r>
              <a:rPr lang="en-US" altLang="zh-CN" sz="1600" dirty="0"/>
              <a:t>a</a:t>
            </a:r>
            <a:r>
              <a:rPr lang="zh-CN" altLang="zh-CN" sz="1600" dirty="0"/>
              <a:t>，则</a:t>
            </a:r>
            <a:r>
              <a:rPr lang="en-US" altLang="zh-CN" sz="1600" dirty="0"/>
              <a:t>a</a:t>
            </a:r>
            <a:r>
              <a:rPr lang="zh-CN" altLang="zh-CN" sz="1600" dirty="0"/>
              <a:t>一定有一个兄弟</a:t>
            </a:r>
            <a:r>
              <a:rPr lang="en-US" altLang="zh-CN" sz="1600" dirty="0"/>
              <a:t>b</a:t>
            </a:r>
            <a:r>
              <a:rPr lang="zh-CN" altLang="zh-CN" sz="1600" dirty="0"/>
              <a:t>。不妨设</a:t>
            </a:r>
            <a:r>
              <a:rPr lang="en-US" altLang="zh-CN" sz="1600" dirty="0"/>
              <a:t>f(x)</a:t>
            </a:r>
            <a:r>
              <a:rPr lang="zh-CN" altLang="zh-CN" sz="1600" dirty="0"/>
              <a:t>≤</a:t>
            </a:r>
            <a:r>
              <a:rPr lang="en-US" altLang="zh-CN" sz="1600" dirty="0"/>
              <a:t>f(y), f(a)</a:t>
            </a:r>
            <a:r>
              <a:rPr lang="zh-CN" altLang="zh-CN" sz="1600" dirty="0"/>
              <a:t>≤</a:t>
            </a:r>
            <a:r>
              <a:rPr lang="en-US" altLang="zh-CN" sz="1600" dirty="0"/>
              <a:t>f(b)</a:t>
            </a:r>
            <a:r>
              <a:rPr lang="zh-CN" altLang="zh-CN" sz="1600" dirty="0"/>
              <a:t>，则</a:t>
            </a:r>
            <a:r>
              <a:rPr lang="en-US" altLang="zh-CN" sz="1600" dirty="0"/>
              <a:t>f(x)</a:t>
            </a:r>
            <a:r>
              <a:rPr lang="zh-CN" altLang="zh-CN" sz="1600" dirty="0"/>
              <a:t>≤</a:t>
            </a:r>
            <a:r>
              <a:rPr lang="en-US" altLang="zh-CN" sz="1600" dirty="0"/>
              <a:t>f(a), f(y)</a:t>
            </a:r>
            <a:r>
              <a:rPr lang="zh-CN" altLang="zh-CN" sz="1600" dirty="0"/>
              <a:t>≤</a:t>
            </a:r>
            <a:r>
              <a:rPr lang="en-US" altLang="zh-CN" sz="1600" dirty="0"/>
              <a:t>f(b)</a:t>
            </a:r>
            <a:r>
              <a:rPr lang="zh-CN" altLang="zh-CN" sz="1600" dirty="0"/>
              <a:t>。如果</a:t>
            </a:r>
            <a:r>
              <a:rPr lang="en-US" altLang="zh-CN" sz="1600" dirty="0"/>
              <a:t>x</a:t>
            </a:r>
            <a:r>
              <a:rPr lang="zh-CN" altLang="zh-CN" sz="1600" dirty="0"/>
              <a:t>不是</a:t>
            </a:r>
            <a:r>
              <a:rPr lang="en-US" altLang="zh-CN" sz="1600" dirty="0"/>
              <a:t>a</a:t>
            </a:r>
            <a:r>
              <a:rPr lang="zh-CN" altLang="zh-CN" sz="1600" dirty="0"/>
              <a:t>，把</a:t>
            </a:r>
            <a:r>
              <a:rPr lang="en-US" altLang="zh-CN" sz="1600" dirty="0"/>
              <a:t>x</a:t>
            </a:r>
            <a:r>
              <a:rPr lang="zh-CN" altLang="zh-CN" sz="1600" dirty="0"/>
              <a:t>和</a:t>
            </a:r>
            <a:r>
              <a:rPr lang="en-US" altLang="zh-CN" sz="1600" dirty="0"/>
              <a:t>a</a:t>
            </a:r>
            <a:r>
              <a:rPr lang="zh-CN" altLang="zh-CN" sz="1600" dirty="0"/>
              <a:t>交换；如果</a:t>
            </a:r>
            <a:r>
              <a:rPr lang="en-US" altLang="zh-CN" sz="1600" dirty="0"/>
              <a:t>y</a:t>
            </a:r>
            <a:r>
              <a:rPr lang="zh-CN" altLang="zh-CN" sz="1600" dirty="0"/>
              <a:t>不是</a:t>
            </a:r>
            <a:r>
              <a:rPr lang="en-US" altLang="zh-CN" sz="1600" dirty="0"/>
              <a:t>b</a:t>
            </a:r>
            <a:r>
              <a:rPr lang="zh-CN" altLang="zh-CN" sz="1600" dirty="0"/>
              <a:t>，把</a:t>
            </a:r>
            <a:r>
              <a:rPr lang="en-US" altLang="zh-CN" sz="1600" dirty="0"/>
              <a:t>y</a:t>
            </a:r>
            <a:r>
              <a:rPr lang="zh-CN" altLang="zh-CN" sz="1600" dirty="0"/>
              <a:t>和</a:t>
            </a:r>
            <a:r>
              <a:rPr lang="en-US" altLang="zh-CN" sz="1600" dirty="0"/>
              <a:t>b</a:t>
            </a:r>
            <a:r>
              <a:rPr lang="zh-CN" altLang="zh-CN" sz="1600" dirty="0"/>
              <a:t>交换。这样得到的新编码树不会比原来的差。</a:t>
            </a:r>
          </a:p>
          <a:p>
            <a:pPr>
              <a:lnSpc>
                <a:spcPct val="150000"/>
              </a:lnSpc>
            </a:pPr>
            <a:r>
              <a:rPr lang="en-US" altLang="zh-CN" sz="1600" b="1" dirty="0"/>
              <a:t>    </a:t>
            </a:r>
            <a:r>
              <a:rPr lang="zh-CN" altLang="zh-CN" sz="1600" b="1" dirty="0"/>
              <a:t>结论</a:t>
            </a:r>
            <a:r>
              <a:rPr lang="en-US" altLang="zh-CN" sz="1600" b="1" dirty="0"/>
              <a:t>2</a:t>
            </a:r>
            <a:r>
              <a:rPr lang="zh-CN" altLang="zh-CN" sz="1600" b="1" dirty="0"/>
              <a:t>：</a:t>
            </a:r>
            <a:r>
              <a:rPr lang="zh-CN" altLang="zh-CN" sz="1600" dirty="0"/>
              <a:t>设</a:t>
            </a:r>
            <a:r>
              <a:rPr lang="en-US" altLang="zh-CN" sz="1600" dirty="0"/>
              <a:t>T</a:t>
            </a:r>
            <a:r>
              <a:rPr lang="zh-CN" altLang="zh-CN" sz="1600" dirty="0"/>
              <a:t>是加权字符集</a:t>
            </a:r>
            <a:r>
              <a:rPr lang="en-US" altLang="zh-CN" sz="1600" dirty="0"/>
              <a:t>C</a:t>
            </a:r>
            <a:r>
              <a:rPr lang="zh-CN" altLang="zh-CN" sz="1600" dirty="0"/>
              <a:t>的最优编码树，</a:t>
            </a:r>
            <a:r>
              <a:rPr lang="en-US" altLang="zh-CN" sz="1600" dirty="0"/>
              <a:t>x</a:t>
            </a:r>
            <a:r>
              <a:rPr lang="zh-CN" altLang="zh-CN" sz="1600" dirty="0"/>
              <a:t>和</a:t>
            </a:r>
            <a:r>
              <a:rPr lang="en-US" altLang="zh-CN" sz="1600" dirty="0"/>
              <a:t>y</a:t>
            </a:r>
            <a:r>
              <a:rPr lang="zh-CN" altLang="zh-CN" sz="1600" dirty="0"/>
              <a:t>是树</a:t>
            </a:r>
            <a:r>
              <a:rPr lang="en-US" altLang="zh-CN" sz="1600" dirty="0"/>
              <a:t>T</a:t>
            </a:r>
            <a:r>
              <a:rPr lang="zh-CN" altLang="zh-CN" sz="1600" dirty="0"/>
              <a:t>中两个叶子，且互为兄弟，</a:t>
            </a:r>
            <a:r>
              <a:rPr lang="en-US" altLang="zh-CN" sz="1600" dirty="0"/>
              <a:t>z</a:t>
            </a:r>
            <a:r>
              <a:rPr lang="zh-CN" altLang="zh-CN" sz="1600" dirty="0"/>
              <a:t>是它们的父亲。若</a:t>
            </a:r>
            <a:r>
              <a:rPr lang="en-US" altLang="zh-CN" sz="1600" dirty="0"/>
              <a:t>z</a:t>
            </a:r>
            <a:r>
              <a:rPr lang="zh-CN" altLang="zh-CN" sz="1600" dirty="0"/>
              <a:t>看成是具有频率</a:t>
            </a:r>
            <a:r>
              <a:rPr lang="en-US" altLang="zh-CN" sz="1600" dirty="0"/>
              <a:t>f(z)=f(x)+f(z)</a:t>
            </a:r>
            <a:r>
              <a:rPr lang="zh-CN" altLang="zh-CN" sz="1600" dirty="0"/>
              <a:t>的字符，则树</a:t>
            </a:r>
            <a:r>
              <a:rPr lang="en-US" altLang="zh-CN" sz="1600" dirty="0"/>
              <a:t>T'=T-{</a:t>
            </a:r>
            <a:r>
              <a:rPr lang="en-US" altLang="zh-CN" sz="1600" dirty="0" err="1"/>
              <a:t>x,y</a:t>
            </a:r>
            <a:r>
              <a:rPr lang="en-US" altLang="zh-CN" sz="1600" dirty="0"/>
              <a:t>}</a:t>
            </a:r>
            <a:r>
              <a:rPr lang="zh-CN" altLang="zh-CN" sz="1600" dirty="0"/>
              <a:t>是字符集</a:t>
            </a:r>
            <a:r>
              <a:rPr lang="en-US" altLang="zh-CN" sz="1600" dirty="0"/>
              <a:t>C' =C-{</a:t>
            </a:r>
            <a:r>
              <a:rPr lang="en-US" altLang="zh-CN" sz="1600" dirty="0" err="1"/>
              <a:t>x,y</a:t>
            </a:r>
            <a:r>
              <a:rPr lang="en-US" altLang="zh-CN" sz="1600" dirty="0"/>
              <a:t>}</a:t>
            </a:r>
            <a:r>
              <a:rPr lang="zh-CN" altLang="zh-CN" sz="1600" dirty="0"/>
              <a:t>∪</a:t>
            </a:r>
            <a:r>
              <a:rPr lang="en-US" altLang="zh-CN" sz="1600" dirty="0"/>
              <a:t>{z}</a:t>
            </a:r>
            <a:r>
              <a:rPr lang="zh-CN" altLang="zh-CN" sz="1600" dirty="0"/>
              <a:t>的一棵最优编码树。换句话说，原问题的最优解包含子问题的最优解。</a:t>
            </a:r>
          </a:p>
          <a:p>
            <a:pPr>
              <a:lnSpc>
                <a:spcPct val="150000"/>
              </a:lnSpc>
            </a:pPr>
            <a:r>
              <a:rPr lang="en-US" altLang="zh-CN" sz="1600" b="1" dirty="0"/>
              <a:t>    </a:t>
            </a:r>
            <a:r>
              <a:rPr lang="zh-CN" altLang="zh-CN" sz="1600" b="1" dirty="0"/>
              <a:t>证明：</a:t>
            </a:r>
            <a:r>
              <a:rPr lang="zh-CN" altLang="zh-CN" sz="1600" dirty="0"/>
              <a:t>设</a:t>
            </a:r>
            <a:r>
              <a:rPr lang="en-US" altLang="zh-CN" sz="1600" dirty="0"/>
              <a:t>T'</a:t>
            </a:r>
            <a:r>
              <a:rPr lang="zh-CN" altLang="zh-CN" sz="1600" dirty="0"/>
              <a:t>的编码长度为</a:t>
            </a:r>
            <a:r>
              <a:rPr lang="en-US" altLang="zh-CN" sz="1600" dirty="0"/>
              <a:t>L</a:t>
            </a:r>
            <a:r>
              <a:rPr lang="zh-CN" altLang="zh-CN" sz="1600" dirty="0"/>
              <a:t>，其中字符</a:t>
            </a:r>
            <a:r>
              <a:rPr lang="en-US" altLang="zh-CN" sz="1600" dirty="0"/>
              <a:t>{</a:t>
            </a:r>
            <a:r>
              <a:rPr lang="en-US" altLang="zh-CN" sz="1600" dirty="0" err="1"/>
              <a:t>x,y</a:t>
            </a:r>
            <a:r>
              <a:rPr lang="en-US" altLang="zh-CN" sz="1600" dirty="0"/>
              <a:t>}</a:t>
            </a:r>
            <a:r>
              <a:rPr lang="zh-CN" altLang="zh-CN" sz="1600" dirty="0"/>
              <a:t>的深度为</a:t>
            </a:r>
            <a:r>
              <a:rPr lang="en-US" altLang="zh-CN" sz="1600" dirty="0"/>
              <a:t>h</a:t>
            </a:r>
            <a:r>
              <a:rPr lang="zh-CN" altLang="zh-CN" sz="1600" dirty="0"/>
              <a:t>，则把字符</a:t>
            </a:r>
            <a:r>
              <a:rPr lang="en-US" altLang="zh-CN" sz="1600" dirty="0"/>
              <a:t>{</a:t>
            </a:r>
            <a:r>
              <a:rPr lang="en-US" altLang="zh-CN" sz="1600" dirty="0" err="1"/>
              <a:t>x,y</a:t>
            </a:r>
            <a:r>
              <a:rPr lang="en-US" altLang="zh-CN" sz="1600" dirty="0"/>
              <a:t>}</a:t>
            </a:r>
            <a:r>
              <a:rPr lang="zh-CN" altLang="zh-CN" sz="1600" dirty="0"/>
              <a:t>拆成两个后，长度变为</a:t>
            </a:r>
            <a:r>
              <a:rPr lang="en-US" altLang="zh-CN" sz="1600" dirty="0"/>
              <a:t>L-(f(x)+f(y))</a:t>
            </a:r>
            <a:r>
              <a:rPr lang="zh-CN" altLang="zh-CN" sz="1600" dirty="0"/>
              <a:t>·</a:t>
            </a:r>
            <a:r>
              <a:rPr lang="en-US" altLang="zh-CN" sz="1600" dirty="0" err="1"/>
              <a:t>h+f</a:t>
            </a:r>
            <a:r>
              <a:rPr lang="en-US" altLang="zh-CN" sz="1600" dirty="0"/>
              <a:t>(x)</a:t>
            </a:r>
            <a:r>
              <a:rPr lang="zh-CN" altLang="zh-CN" sz="1600" dirty="0"/>
              <a:t>·</a:t>
            </a:r>
            <a:r>
              <a:rPr lang="en-US" altLang="zh-CN" sz="1600" dirty="0"/>
              <a:t>(h+1)=</a:t>
            </a:r>
            <a:r>
              <a:rPr lang="en-US" altLang="zh-CN" sz="1600" dirty="0" err="1"/>
              <a:t>L+f</a:t>
            </a:r>
            <a:r>
              <a:rPr lang="en-US" altLang="zh-CN" sz="1600" dirty="0"/>
              <a:t>(x)+f(y)</a:t>
            </a:r>
            <a:r>
              <a:rPr lang="zh-CN" altLang="zh-CN" sz="1600" dirty="0"/>
              <a:t>。因此，</a:t>
            </a:r>
            <a:r>
              <a:rPr lang="en-US" altLang="zh-CN" sz="1600" dirty="0"/>
              <a:t>T'</a:t>
            </a:r>
            <a:r>
              <a:rPr lang="zh-CN" altLang="zh-CN" sz="1600" dirty="0"/>
              <a:t>必须是</a:t>
            </a:r>
            <a:r>
              <a:rPr lang="en-US" altLang="zh-CN" sz="1600" dirty="0"/>
              <a:t>C'</a:t>
            </a:r>
            <a:r>
              <a:rPr lang="zh-CN" altLang="zh-CN" sz="1600" dirty="0"/>
              <a:t>的最优编码树，</a:t>
            </a:r>
            <a:r>
              <a:rPr lang="en-US" altLang="zh-CN" sz="1600" dirty="0"/>
              <a:t>T</a:t>
            </a:r>
            <a:r>
              <a:rPr lang="zh-CN" altLang="zh-CN" sz="1600" dirty="0"/>
              <a:t>才是</a:t>
            </a:r>
            <a:r>
              <a:rPr lang="en-US" altLang="zh-CN" sz="1600" dirty="0"/>
              <a:t>C</a:t>
            </a:r>
            <a:r>
              <a:rPr lang="zh-CN" altLang="zh-CN" sz="1600" dirty="0"/>
              <a:t>的最优编码树。</a:t>
            </a:r>
          </a:p>
        </p:txBody>
      </p:sp>
      <p:sp>
        <p:nvSpPr>
          <p:cNvPr id="6" name="灯片编号占位符 5">
            <a:extLst>
              <a:ext uri="{FF2B5EF4-FFF2-40B4-BE49-F238E27FC236}">
                <a16:creationId xmlns:a16="http://schemas.microsoft.com/office/drawing/2014/main" xmlns="" id="{437DBCAC-41CB-42AC-816C-71C7596855A9}"/>
              </a:ext>
            </a:extLst>
          </p:cNvPr>
          <p:cNvSpPr>
            <a:spLocks noGrp="1"/>
          </p:cNvSpPr>
          <p:nvPr>
            <p:ph type="sldNum" sz="quarter" idx="12"/>
          </p:nvPr>
        </p:nvSpPr>
        <p:spPr/>
        <p:txBody>
          <a:bodyPr/>
          <a:lstStyle/>
          <a:p>
            <a:fld id="{0C913308-F349-4B6D-A68A-DD1791B4A57B}" type="slidenum">
              <a:rPr lang="zh-CN" altLang="en-US" smtClean="0"/>
              <a:t>28</a:t>
            </a:fld>
            <a:endParaRPr lang="zh-CN" altLang="en-US"/>
          </a:p>
        </p:txBody>
      </p:sp>
      <p:sp>
        <p:nvSpPr>
          <p:cNvPr id="7" name="页脚占位符 3">
            <a:extLst>
              <a:ext uri="{FF2B5EF4-FFF2-40B4-BE49-F238E27FC236}">
                <a16:creationId xmlns:a16="http://schemas.microsoft.com/office/drawing/2014/main" xmlns="" id="{66A84602-B4FD-468D-9567-FE657D376496}"/>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8" name="矩形 7">
            <a:extLst>
              <a:ext uri="{FF2B5EF4-FFF2-40B4-BE49-F238E27FC236}">
                <a16:creationId xmlns:a16="http://schemas.microsoft.com/office/drawing/2014/main" xmlns="" id="{A857842A-A56F-41FF-B22D-111B0DBA9CB6}"/>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1" name="图片 10">
            <a:extLst>
              <a:ext uri="{FF2B5EF4-FFF2-40B4-BE49-F238E27FC236}">
                <a16:creationId xmlns:a16="http://schemas.microsoft.com/office/drawing/2014/main" xmlns="" id="{7F8D9BF2-AD29-4A40-BE8D-907A79A319F7}"/>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2" name="Rectangle 2">
            <a:extLst>
              <a:ext uri="{FF2B5EF4-FFF2-40B4-BE49-F238E27FC236}">
                <a16:creationId xmlns:a16="http://schemas.microsoft.com/office/drawing/2014/main" xmlns="" id="{63DEF288-0732-4911-BFE4-13CB98F3675D}"/>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贪心法 </a:t>
            </a:r>
          </a:p>
        </p:txBody>
      </p:sp>
      <p:pic>
        <p:nvPicPr>
          <p:cNvPr id="13" name="图片 12">
            <a:extLst>
              <a:ext uri="{FF2B5EF4-FFF2-40B4-BE49-F238E27FC236}">
                <a16:creationId xmlns:a16="http://schemas.microsoft.com/office/drawing/2014/main" xmlns="" id="{32EAF20C-58C2-46F9-80AF-A39406524D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1074" y="1146456"/>
            <a:ext cx="2664296" cy="562334"/>
          </a:xfrm>
          <a:prstGeom prst="rect">
            <a:avLst/>
          </a:prstGeom>
        </p:spPr>
      </p:pic>
      <p:sp>
        <p:nvSpPr>
          <p:cNvPr id="14" name="矩形 13">
            <a:extLst>
              <a:ext uri="{FF2B5EF4-FFF2-40B4-BE49-F238E27FC236}">
                <a16:creationId xmlns:a16="http://schemas.microsoft.com/office/drawing/2014/main" xmlns="" id="{EAEF5822-D53D-40C3-8584-27D6F06487A8}"/>
              </a:ext>
            </a:extLst>
          </p:cNvPr>
          <p:cNvSpPr/>
          <p:nvPr/>
        </p:nvSpPr>
        <p:spPr>
          <a:xfrm>
            <a:off x="533082" y="1227568"/>
            <a:ext cx="2361544" cy="400110"/>
          </a:xfrm>
          <a:prstGeom prst="rect">
            <a:avLst/>
          </a:prstGeom>
        </p:spPr>
        <p:txBody>
          <a:bodyPr wrap="none">
            <a:spAutoFit/>
          </a:bodyPr>
          <a:lstStyle/>
          <a:p>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rPr>
              <a:t>Huffman</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编码问题</a:t>
            </a:r>
          </a:p>
        </p:txBody>
      </p:sp>
    </p:spTree>
    <p:extLst>
      <p:ext uri="{BB962C8B-B14F-4D97-AF65-F5344CB8AC3E}">
        <p14:creationId xmlns:p14="http://schemas.microsoft.com/office/powerpoint/2010/main" val="41611308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827584" y="2159873"/>
            <a:ext cx="7488832" cy="2308324"/>
          </a:xfrm>
          <a:prstGeom prst="rect">
            <a:avLst/>
          </a:prstGeom>
        </p:spPr>
        <p:txBody>
          <a:bodyPr wrap="square">
            <a:spAutoFit/>
          </a:bodyPr>
          <a:lstStyle/>
          <a:p>
            <a:pPr>
              <a:lnSpc>
                <a:spcPct val="150000"/>
              </a:lnSpc>
            </a:pPr>
            <a:r>
              <a:rPr lang="en-US" altLang="zh-CN" sz="1600" dirty="0"/>
              <a:t>    </a:t>
            </a:r>
            <a:r>
              <a:rPr lang="zh-CN" altLang="zh-CN" sz="1600" dirty="0"/>
              <a:t>结论</a:t>
            </a:r>
            <a:r>
              <a:rPr lang="en-US" altLang="zh-CN" sz="1600" dirty="0"/>
              <a:t>1</a:t>
            </a:r>
            <a:r>
              <a:rPr lang="zh-CN" altLang="zh-CN" sz="1600" dirty="0"/>
              <a:t>通常称为贪心选择性质，结论</a:t>
            </a:r>
            <a:r>
              <a:rPr lang="en-US" altLang="zh-CN" sz="1600" dirty="0"/>
              <a:t>2</a:t>
            </a:r>
            <a:r>
              <a:rPr lang="zh-CN" altLang="zh-CN" sz="1600" dirty="0"/>
              <a:t>通常称为最优子结构性质。根据这两个结论，</a:t>
            </a:r>
            <a:r>
              <a:rPr lang="en-US" altLang="zh-CN" sz="1600" dirty="0"/>
              <a:t>Huffman</a:t>
            </a:r>
            <a:r>
              <a:rPr lang="zh-CN" altLang="zh-CN" sz="1600" dirty="0"/>
              <a:t>算法正确。在程序实现上，可以先按照频率把所有字符排序成表</a:t>
            </a:r>
            <a:r>
              <a:rPr lang="en-US" altLang="zh-CN" sz="1600" dirty="0"/>
              <a:t>P</a:t>
            </a:r>
            <a:r>
              <a:rPr lang="zh-CN" altLang="zh-CN" sz="1600" dirty="0"/>
              <a:t>，然后另外设置队列</a:t>
            </a:r>
            <a:r>
              <a:rPr lang="en-US" altLang="zh-CN" sz="1600" dirty="0"/>
              <a:t>Q</a:t>
            </a:r>
            <a:r>
              <a:rPr lang="zh-CN" altLang="zh-CN" sz="1600" dirty="0"/>
              <a:t>。每次合并两个结点后放到队列</a:t>
            </a:r>
            <a:r>
              <a:rPr lang="en-US" altLang="zh-CN" sz="1600" dirty="0"/>
              <a:t>Q</a:t>
            </a:r>
            <a:r>
              <a:rPr lang="zh-CN" altLang="zh-CN" sz="1600" dirty="0"/>
              <a:t>中。由于后合并的频率和一定比先合并的频率和大，因此</a:t>
            </a:r>
            <a:r>
              <a:rPr lang="en-US" altLang="zh-CN" sz="1600" dirty="0"/>
              <a:t>Q</a:t>
            </a:r>
            <a:r>
              <a:rPr lang="zh-CN" altLang="zh-CN" sz="1600" dirty="0"/>
              <a:t>内的元素是有序的。类似有序表的合并过程，每次只需要检查</a:t>
            </a:r>
            <a:r>
              <a:rPr lang="en-US" altLang="zh-CN" sz="1600" dirty="0"/>
              <a:t>P</a:t>
            </a:r>
            <a:r>
              <a:rPr lang="zh-CN" altLang="zh-CN" sz="1600" dirty="0"/>
              <a:t>和</a:t>
            </a:r>
            <a:r>
              <a:rPr lang="en-US" altLang="zh-CN" sz="1600" dirty="0"/>
              <a:t>Q</a:t>
            </a:r>
            <a:r>
              <a:rPr lang="zh-CN" altLang="zh-CN" sz="1600" dirty="0"/>
              <a:t>的首元素即可找到频率最小的元素，时间复杂度为</a:t>
            </a:r>
            <a:r>
              <a:rPr lang="en-US" altLang="zh-CN" sz="1600" dirty="0"/>
              <a:t>O(n)</a:t>
            </a:r>
            <a:r>
              <a:rPr lang="zh-CN" altLang="zh-CN" sz="1600" dirty="0"/>
              <a:t>。算上排序，总</a:t>
            </a:r>
            <a:r>
              <a:rPr lang="en-US" altLang="zh-CN" sz="1600" dirty="0"/>
              <a:t>O(</a:t>
            </a:r>
            <a:r>
              <a:rPr lang="en-US" altLang="zh-CN" sz="1600" dirty="0" err="1"/>
              <a:t>nlogn</a:t>
            </a:r>
            <a:r>
              <a:rPr lang="en-US" altLang="zh-CN" sz="1600" dirty="0"/>
              <a:t>)</a:t>
            </a:r>
            <a:r>
              <a:rPr lang="zh-CN" altLang="zh-CN" sz="1600" dirty="0"/>
              <a:t>。</a:t>
            </a:r>
          </a:p>
        </p:txBody>
      </p:sp>
      <p:sp>
        <p:nvSpPr>
          <p:cNvPr id="6" name="灯片编号占位符 5">
            <a:extLst>
              <a:ext uri="{FF2B5EF4-FFF2-40B4-BE49-F238E27FC236}">
                <a16:creationId xmlns:a16="http://schemas.microsoft.com/office/drawing/2014/main" xmlns="" id="{9ED44503-CE82-4205-942A-1476A895521B}"/>
              </a:ext>
            </a:extLst>
          </p:cNvPr>
          <p:cNvSpPr>
            <a:spLocks noGrp="1"/>
          </p:cNvSpPr>
          <p:nvPr>
            <p:ph type="sldNum" sz="quarter" idx="12"/>
          </p:nvPr>
        </p:nvSpPr>
        <p:spPr/>
        <p:txBody>
          <a:bodyPr/>
          <a:lstStyle/>
          <a:p>
            <a:fld id="{0C913308-F349-4B6D-A68A-DD1791B4A57B}" type="slidenum">
              <a:rPr lang="zh-CN" altLang="en-US" smtClean="0"/>
              <a:t>29</a:t>
            </a:fld>
            <a:endParaRPr lang="zh-CN" altLang="en-US"/>
          </a:p>
        </p:txBody>
      </p:sp>
      <p:sp>
        <p:nvSpPr>
          <p:cNvPr id="7" name="页脚占位符 3">
            <a:extLst>
              <a:ext uri="{FF2B5EF4-FFF2-40B4-BE49-F238E27FC236}">
                <a16:creationId xmlns:a16="http://schemas.microsoft.com/office/drawing/2014/main" xmlns="" id="{88E7AE31-4BBF-486F-93D3-0C715BD9B095}"/>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8" name="矩形 7">
            <a:extLst>
              <a:ext uri="{FF2B5EF4-FFF2-40B4-BE49-F238E27FC236}">
                <a16:creationId xmlns:a16="http://schemas.microsoft.com/office/drawing/2014/main" xmlns="" id="{A462E517-764F-4335-BE3B-047C48B9BE90}"/>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1" name="图片 10">
            <a:extLst>
              <a:ext uri="{FF2B5EF4-FFF2-40B4-BE49-F238E27FC236}">
                <a16:creationId xmlns:a16="http://schemas.microsoft.com/office/drawing/2014/main" xmlns="" id="{F298294C-E2A7-424B-A344-48035E302A4D}"/>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2" name="Rectangle 2">
            <a:extLst>
              <a:ext uri="{FF2B5EF4-FFF2-40B4-BE49-F238E27FC236}">
                <a16:creationId xmlns:a16="http://schemas.microsoft.com/office/drawing/2014/main" xmlns="" id="{52733C18-E58C-4CE8-9647-9BBEC5E75D3E}"/>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贪心法 </a:t>
            </a:r>
          </a:p>
        </p:txBody>
      </p:sp>
      <p:pic>
        <p:nvPicPr>
          <p:cNvPr id="13" name="图片 12">
            <a:extLst>
              <a:ext uri="{FF2B5EF4-FFF2-40B4-BE49-F238E27FC236}">
                <a16:creationId xmlns:a16="http://schemas.microsoft.com/office/drawing/2014/main" xmlns="" id="{29F7A0A0-9B67-4658-9438-DBEB4BE7CE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1074" y="1146456"/>
            <a:ext cx="2664296" cy="562334"/>
          </a:xfrm>
          <a:prstGeom prst="rect">
            <a:avLst/>
          </a:prstGeom>
        </p:spPr>
      </p:pic>
      <p:sp>
        <p:nvSpPr>
          <p:cNvPr id="14" name="矩形 13">
            <a:extLst>
              <a:ext uri="{FF2B5EF4-FFF2-40B4-BE49-F238E27FC236}">
                <a16:creationId xmlns:a16="http://schemas.microsoft.com/office/drawing/2014/main" xmlns="" id="{4F4754E9-2F1A-41DE-AE2E-2849DDDC111E}"/>
              </a:ext>
            </a:extLst>
          </p:cNvPr>
          <p:cNvSpPr/>
          <p:nvPr/>
        </p:nvSpPr>
        <p:spPr>
          <a:xfrm>
            <a:off x="533082" y="1227568"/>
            <a:ext cx="2361544" cy="400110"/>
          </a:xfrm>
          <a:prstGeom prst="rect">
            <a:avLst/>
          </a:prstGeom>
        </p:spPr>
        <p:txBody>
          <a:bodyPr wrap="none">
            <a:spAutoFit/>
          </a:bodyPr>
          <a:lstStyle/>
          <a:p>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rPr>
              <a:t>Huffman</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编码问题</a:t>
            </a:r>
          </a:p>
        </p:txBody>
      </p:sp>
    </p:spTree>
    <p:extLst>
      <p:ext uri="{BB962C8B-B14F-4D97-AF65-F5344CB8AC3E}">
        <p14:creationId xmlns:p14="http://schemas.microsoft.com/office/powerpoint/2010/main" val="3539069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573373" y="1906493"/>
            <a:ext cx="799725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6700"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可以将</a:t>
            </a:r>
            <a:r>
              <a:rPr kumimoji="0" lang="zh-CN" sz="1600" b="0" i="0" u="none" strike="noStrike" cap="none" normalizeH="0" baseline="0" dirty="0">
                <a:ln>
                  <a:noFill/>
                </a:ln>
                <a:solidFill>
                  <a:srgbClr val="000000"/>
                </a:solidFill>
                <a:effectLst/>
                <a:latin typeface="Arial"/>
                <a:ea typeface="宋体" pitchFamily="2" charset="-122"/>
                <a:cs typeface="Times New Roman" pitchFamily="18" charset="0"/>
              </a:rPr>
              <a:t>“</a:t>
            </a:r>
            <a:r>
              <a:rPr kumimoji="0" 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加法操作</a:t>
            </a:r>
            <a:r>
              <a:rPr kumimoji="0" lang="zh-CN" sz="1600" b="0" i="0" u="none" strike="noStrike" cap="none" normalizeH="0" baseline="0" dirty="0">
                <a:ln>
                  <a:noFill/>
                </a:ln>
                <a:solidFill>
                  <a:srgbClr val="000000"/>
                </a:solidFill>
                <a:effectLst/>
                <a:latin typeface="Arial"/>
                <a:ea typeface="宋体" pitchFamily="2" charset="-122"/>
                <a:cs typeface="Times New Roman" pitchFamily="18" charset="0"/>
              </a:rPr>
              <a:t>”</a:t>
            </a:r>
            <a:r>
              <a:rPr kumimoji="0" 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作为基本操作，也可以将其他四则运算、比较运算作为基本运算</a:t>
            </a:r>
            <a:r>
              <a:rPr lang="zh-CN" altLang="en-US" sz="1600" dirty="0">
                <a:solidFill>
                  <a:srgbClr val="000000"/>
                </a:solidFill>
                <a:latin typeface="宋体" pitchFamily="2" charset="-122"/>
                <a:ea typeface="宋体" pitchFamily="2" charset="-122"/>
                <a:cs typeface="Times New Roman" pitchFamily="18" charset="0"/>
              </a:rPr>
              <a:t>。</a:t>
            </a:r>
            <a:r>
              <a:rPr kumimoji="0" 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下面来计算</a:t>
            </a:r>
            <a:r>
              <a:rPr kumimoji="0" lang="en-US" alt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tot</a:t>
            </a:r>
            <a:r>
              <a:rPr kumimoji="0" lang="zh-CN" altLang="en-US"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在一般情况的值，设输入规模为</a:t>
            </a:r>
            <a:r>
              <a:rPr kumimoji="0" lang="en-US" alt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n</a:t>
            </a:r>
            <a:r>
              <a:rPr kumimoji="0" lang="zh-CN" altLang="en-US"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时加法操作的次数为</a:t>
            </a:r>
            <a:r>
              <a:rPr kumimoji="0" lang="en-US" alt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T(n)</a:t>
            </a:r>
            <a:r>
              <a:rPr kumimoji="0" lang="zh-CN" altLang="en-US"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，则：</a:t>
            </a:r>
            <a:endParaRPr kumimoji="0" lang="zh-CN" altLang="en-US" sz="105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908562495"/>
              </p:ext>
            </p:extLst>
          </p:nvPr>
        </p:nvGraphicFramePr>
        <p:xfrm>
          <a:off x="1684144" y="2639410"/>
          <a:ext cx="5775712" cy="671927"/>
        </p:xfrm>
        <a:graphic>
          <a:graphicData uri="http://schemas.openxmlformats.org/presentationml/2006/ole">
            <mc:AlternateContent xmlns:mc="http://schemas.openxmlformats.org/markup-compatibility/2006">
              <mc:Choice xmlns:v="urn:schemas-microsoft-com:vml" Requires="v">
                <p:oleObj spid="_x0000_s1066" r:id="rId3" imgW="3848100" imgH="444500" progId="Equation.DSMT4">
                  <p:embed/>
                </p:oleObj>
              </mc:Choice>
              <mc:Fallback>
                <p:oleObj r:id="rId3" imgW="3848100" imgH="4445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4144" y="2639410"/>
                        <a:ext cx="5775712" cy="671927"/>
                      </a:xfrm>
                      <a:prstGeom prst="rect">
                        <a:avLst/>
                      </a:prstGeom>
                      <a:noFill/>
                    </p:spPr>
                  </p:pic>
                </p:oleObj>
              </mc:Fallback>
            </mc:AlternateContent>
          </a:graphicData>
        </a:graphic>
      </p:graphicFrame>
      <p:sp>
        <p:nvSpPr>
          <p:cNvPr id="6" name="Rectangle 3"/>
          <p:cNvSpPr>
            <a:spLocks noChangeArrowheads="1"/>
          </p:cNvSpPr>
          <p:nvPr/>
        </p:nvSpPr>
        <p:spPr bwMode="auto">
          <a:xfrm>
            <a:off x="505020" y="3741024"/>
            <a:ext cx="8443593"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1938" algn="l"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可以用一个记号来表示：</a:t>
            </a:r>
            <a:r>
              <a:rPr kumimoji="0" lang="en-US" alt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T(n)=Θ(n</a:t>
            </a:r>
            <a:r>
              <a:rPr kumimoji="0" lang="en-US" altLang="zh-CN" sz="1600" b="0" i="0" u="none" strike="noStrike" cap="none" normalizeH="0" baseline="30000" dirty="0">
                <a:ln>
                  <a:noFill/>
                </a:ln>
                <a:solidFill>
                  <a:srgbClr val="000000"/>
                </a:solidFill>
                <a:effectLst/>
                <a:latin typeface="宋体" pitchFamily="2" charset="-122"/>
                <a:ea typeface="宋体" pitchFamily="2" charset="-122"/>
                <a:cs typeface="Times New Roman" pitchFamily="18" charset="0"/>
              </a:rPr>
              <a:t>3</a:t>
            </a:r>
            <a:r>
              <a:rPr kumimoji="0" lang="en-US" alt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a:t>
            </a:r>
            <a:r>
              <a:rPr kumimoji="0" lang="zh-CN" altLang="en-US"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，或者说</a:t>
            </a:r>
            <a:r>
              <a:rPr kumimoji="0" lang="en-US" alt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:T(n)</a:t>
            </a:r>
            <a:r>
              <a:rPr kumimoji="0" lang="zh-CN" altLang="en-US"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与</a:t>
            </a:r>
            <a:r>
              <a:rPr kumimoji="0" lang="en-US" alt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n</a:t>
            </a:r>
            <a:r>
              <a:rPr kumimoji="0" lang="en-US" altLang="zh-CN" sz="1600" b="0" i="0" u="none" strike="noStrike" cap="none" normalizeH="0" baseline="30000" dirty="0">
                <a:ln>
                  <a:noFill/>
                </a:ln>
                <a:solidFill>
                  <a:srgbClr val="000000"/>
                </a:solidFill>
                <a:effectLst/>
                <a:latin typeface="宋体" pitchFamily="2" charset="-122"/>
                <a:ea typeface="宋体" pitchFamily="2" charset="-122"/>
                <a:cs typeface="Times New Roman" pitchFamily="18" charset="0"/>
              </a:rPr>
              <a:t>3</a:t>
            </a:r>
            <a:r>
              <a:rPr kumimoji="0" lang="zh-CN" altLang="en-US"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同阶。</a:t>
            </a:r>
            <a:endParaRPr kumimoji="0" lang="en-US" altLang="zh-CN" sz="1600" b="0" i="0" u="none" strike="noStrike" cap="none" normalizeH="0" baseline="0" dirty="0">
              <a:ln>
                <a:noFill/>
              </a:ln>
              <a:solidFill>
                <a:srgbClr val="000000"/>
              </a:solidFill>
              <a:effectLst/>
              <a:latin typeface="宋体" pitchFamily="2" charset="-122"/>
              <a:ea typeface="宋体" pitchFamily="2" charset="-122"/>
              <a:cs typeface="Times New Roman" pitchFamily="18" charset="0"/>
            </a:endParaRPr>
          </a:p>
          <a:p>
            <a:pPr marL="0" marR="0" lvl="0" indent="261938" algn="l" defTabSz="914400" rtl="0" eaLnBrk="1" fontAlgn="base" latinLnBrk="0" hangingPunct="1">
              <a:lnSpc>
                <a:spcPct val="100000"/>
              </a:lnSpc>
              <a:spcBef>
                <a:spcPct val="0"/>
              </a:spcBef>
              <a:spcAft>
                <a:spcPct val="0"/>
              </a:spcAft>
              <a:buClrTx/>
              <a:buSzTx/>
              <a:buFontTx/>
              <a:buNone/>
              <a:tabLst/>
            </a:pPr>
            <a:endParaRPr kumimoji="0" lang="zh-CN" altLang="en-US" sz="1050" b="0" i="0" u="none" strike="noStrike" cap="none" normalizeH="0" baseline="0" dirty="0">
              <a:ln>
                <a:noFill/>
              </a:ln>
              <a:solidFill>
                <a:schemeClr val="tx1"/>
              </a:solidFill>
              <a:effectLst/>
              <a:latin typeface="Arial" pitchFamily="34" charset="0"/>
              <a:ea typeface="宋体" pitchFamily="2" charset="-122"/>
              <a:cs typeface="宋体" pitchFamily="2" charset="-122"/>
            </a:endParaRPr>
          </a:p>
          <a:p>
            <a:pPr lvl="0" indent="261938" eaLnBrk="0" fontAlgn="base" hangingPunct="0">
              <a:spcBef>
                <a:spcPct val="0"/>
              </a:spcBef>
              <a:spcAft>
                <a:spcPct val="0"/>
              </a:spcAft>
            </a:pPr>
            <a:r>
              <a:rPr kumimoji="0" lang="zh-CN" altLang="en-US" sz="1600" b="1" i="0" u="none" strike="noStrike" cap="none" normalizeH="0" baseline="0" dirty="0">
                <a:ln>
                  <a:noFill/>
                </a:ln>
                <a:solidFill>
                  <a:schemeClr val="tx1"/>
                </a:solidFill>
                <a:effectLst/>
                <a:latin typeface="宋体" pitchFamily="2" charset="-122"/>
                <a:ea typeface="宋体" pitchFamily="2" charset="-122"/>
                <a:cs typeface="Times New Roman" pitchFamily="18" charset="0"/>
              </a:rPr>
              <a:t>提示</a:t>
            </a:r>
            <a:r>
              <a:rPr kumimoji="0" lang="en-US" altLang="zh-CN" sz="1600" b="1" i="0" u="none" strike="noStrike" cap="none" normalizeH="0" baseline="0" dirty="0">
                <a:ln>
                  <a:noFill/>
                </a:ln>
                <a:solidFill>
                  <a:schemeClr val="tx1"/>
                </a:solidFill>
                <a:effectLst/>
                <a:latin typeface="宋体" pitchFamily="2" charset="-122"/>
                <a:ea typeface="宋体" pitchFamily="2" charset="-122"/>
                <a:cs typeface="Times New Roman" pitchFamily="18" charset="0"/>
              </a:rPr>
              <a:t>8-2</a:t>
            </a:r>
            <a:r>
              <a:rPr kumimoji="0" lang="zh-CN" altLang="en-US" sz="1600" b="1" i="0" u="none" strike="noStrike" cap="none" normalizeH="0" baseline="0" dirty="0">
                <a:ln>
                  <a:noFill/>
                </a:ln>
                <a:solidFill>
                  <a:schemeClr val="tx1"/>
                </a:solidFill>
                <a:effectLst/>
                <a:latin typeface="宋体" pitchFamily="2" charset="-122"/>
                <a:ea typeface="宋体" pitchFamily="2" charset="-122"/>
                <a:cs typeface="Times New Roman" pitchFamily="18" charset="0"/>
              </a:rPr>
              <a:t>：</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基本操作的数量往往可以写成关于</a:t>
            </a:r>
            <a:r>
              <a:rPr kumimoji="0" lang="zh-CN" altLang="en-US" sz="1600" b="0" i="0" u="none" strike="noStrike" cap="none" normalizeH="0" baseline="0" dirty="0">
                <a:ln>
                  <a:noFill/>
                </a:ln>
                <a:solidFill>
                  <a:schemeClr val="tx1"/>
                </a:solidFill>
                <a:effectLst/>
                <a:latin typeface="Arial"/>
                <a:ea typeface="宋体" pitchFamily="2" charset="-122"/>
                <a:cs typeface="Times New Roman" pitchFamily="18" charset="0"/>
              </a:rPr>
              <a:t>“</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输入规模</a:t>
            </a:r>
            <a:r>
              <a:rPr kumimoji="0" lang="zh-CN" altLang="en-US" sz="1600" b="0" i="0" u="none" strike="noStrike" cap="none" normalizeH="0" baseline="0" dirty="0">
                <a:ln>
                  <a:noFill/>
                </a:ln>
                <a:solidFill>
                  <a:schemeClr val="tx1"/>
                </a:solidFill>
                <a:effectLst/>
                <a:latin typeface="Arial"/>
                <a:ea typeface="宋体" pitchFamily="2" charset="-122"/>
                <a:cs typeface="Times New Roman" pitchFamily="18" charset="0"/>
              </a:rPr>
              <a:t>”</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的表达式，保留最大项并</a:t>
            </a:r>
            <a:r>
              <a:rPr lang="zh-CN" altLang="en-US" sz="1600" dirty="0">
                <a:latin typeface="宋体" pitchFamily="2" charset="-122"/>
                <a:ea typeface="宋体" pitchFamily="2" charset="-122"/>
                <a:cs typeface="Times New Roman" pitchFamily="18" charset="0"/>
              </a:rPr>
              <a:t>忽略系数后的简单表达式称为算法的渐近时间复杂度，</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它用于衡量算法中基本操作数随规模的增长情况。</a:t>
            </a:r>
            <a:endParaRPr kumimoji="0" lang="en-US" altLang="zh-CN"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endParaRPr>
          </a:p>
          <a:p>
            <a:pPr lvl="0" indent="261938" eaLnBrk="0" fontAlgn="base" hangingPunct="0">
              <a:spcBef>
                <a:spcPct val="0"/>
              </a:spcBef>
              <a:spcAft>
                <a:spcPct val="0"/>
              </a:spcAft>
            </a:pPr>
            <a:endParaRPr kumimoji="0" lang="zh-CN" altLang="en-US" sz="1050" b="0" i="0" u="none" strike="noStrike" cap="none" normalizeH="0" baseline="0" dirty="0">
              <a:ln>
                <a:noFill/>
              </a:ln>
              <a:solidFill>
                <a:schemeClr val="tx1"/>
              </a:solidFill>
              <a:effectLst/>
              <a:latin typeface="Arial" pitchFamily="34" charset="0"/>
              <a:ea typeface="宋体" pitchFamily="2" charset="-122"/>
              <a:cs typeface="宋体" pitchFamily="2" charset="-122"/>
            </a:endParaRPr>
          </a:p>
          <a:p>
            <a:pPr marL="0" marR="0" lvl="0" indent="261938" algn="l" defTabSz="914400" rtl="0" eaLnBrk="0" fontAlgn="base" latinLnBrk="0" hangingPunct="0">
              <a:lnSpc>
                <a:spcPct val="100000"/>
              </a:lnSpc>
              <a:spcBef>
                <a:spcPct val="0"/>
              </a:spcBef>
              <a:spcAft>
                <a:spcPct val="0"/>
              </a:spcAft>
              <a:buClrTx/>
              <a:buSzTx/>
              <a:buFontTx/>
              <a:buNone/>
              <a:tabLst/>
            </a:pPr>
            <a:r>
              <a:rPr kumimoji="0" lang="zh-CN" altLang="en-US" sz="1600" b="1" i="0" u="none" strike="noStrike" cap="none" normalizeH="0" baseline="0" dirty="0">
                <a:ln>
                  <a:noFill/>
                </a:ln>
                <a:solidFill>
                  <a:schemeClr val="tx1"/>
                </a:solidFill>
                <a:effectLst/>
                <a:latin typeface="宋体" pitchFamily="2" charset="-122"/>
                <a:ea typeface="宋体" pitchFamily="2" charset="-122"/>
                <a:cs typeface="Times New Roman" pitchFamily="18" charset="0"/>
              </a:rPr>
              <a:t>提示</a:t>
            </a:r>
            <a:r>
              <a:rPr kumimoji="0" lang="en-US" altLang="zh-CN" sz="1600" b="1" i="0" u="none" strike="noStrike" cap="none" normalizeH="0" baseline="0" dirty="0">
                <a:ln>
                  <a:noFill/>
                </a:ln>
                <a:solidFill>
                  <a:schemeClr val="tx1"/>
                </a:solidFill>
                <a:effectLst/>
                <a:latin typeface="宋体" pitchFamily="2" charset="-122"/>
                <a:ea typeface="宋体" pitchFamily="2" charset="-122"/>
                <a:cs typeface="Times New Roman" pitchFamily="18" charset="0"/>
              </a:rPr>
              <a:t>8-3</a:t>
            </a:r>
            <a:r>
              <a:rPr kumimoji="0" lang="zh-CN" altLang="en-US" sz="1600" b="1" i="0" u="none" strike="noStrike" cap="none" normalizeH="0" baseline="0" dirty="0">
                <a:ln>
                  <a:noFill/>
                </a:ln>
                <a:solidFill>
                  <a:schemeClr val="tx1"/>
                </a:solidFill>
                <a:effectLst/>
                <a:latin typeface="宋体" pitchFamily="2" charset="-122"/>
                <a:ea typeface="宋体" pitchFamily="2" charset="-122"/>
                <a:cs typeface="Times New Roman" pitchFamily="18" charset="0"/>
              </a:rPr>
              <a:t>：</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渐近时间复杂度忽略了很多因素，因而分析结果只能作为参考，并不是精确</a:t>
            </a:r>
            <a:r>
              <a:rPr lang="zh-CN" altLang="en-US" sz="1600" dirty="0">
                <a:latin typeface="宋体" pitchFamily="2" charset="-122"/>
                <a:ea typeface="宋体" pitchFamily="2" charset="-122"/>
                <a:cs typeface="Times New Roman" pitchFamily="18" charset="0"/>
              </a:rPr>
              <a:t>。</a:t>
            </a:r>
            <a:r>
              <a:rPr kumimoji="0" lang="zh-CN" altLang="en-US" sz="16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尽管如此，如果成功抓住了最主要的运算量所在，算法分析的结果常常十分有用的。</a:t>
            </a:r>
            <a:endParaRPr kumimoji="0" lang="zh-CN" altLang="en-US" sz="36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3" name="灯片编号占位符 2">
            <a:extLst>
              <a:ext uri="{FF2B5EF4-FFF2-40B4-BE49-F238E27FC236}">
                <a16:creationId xmlns:a16="http://schemas.microsoft.com/office/drawing/2014/main" xmlns="" id="{73A8B361-5DCC-4964-9062-EA8DFF85F989}"/>
              </a:ext>
            </a:extLst>
          </p:cNvPr>
          <p:cNvSpPr>
            <a:spLocks noGrp="1"/>
          </p:cNvSpPr>
          <p:nvPr>
            <p:ph type="sldNum" sz="quarter" idx="12"/>
          </p:nvPr>
        </p:nvSpPr>
        <p:spPr/>
        <p:txBody>
          <a:bodyPr/>
          <a:lstStyle/>
          <a:p>
            <a:fld id="{0C913308-F349-4B6D-A68A-DD1791B4A57B}" type="slidenum">
              <a:rPr lang="zh-CN" altLang="en-US" smtClean="0"/>
              <a:t>3</a:t>
            </a:fld>
            <a:endParaRPr lang="zh-CN" altLang="en-US"/>
          </a:p>
        </p:txBody>
      </p:sp>
      <p:sp>
        <p:nvSpPr>
          <p:cNvPr id="9" name="页脚占位符 3">
            <a:extLst>
              <a:ext uri="{FF2B5EF4-FFF2-40B4-BE49-F238E27FC236}">
                <a16:creationId xmlns:a16="http://schemas.microsoft.com/office/drawing/2014/main" xmlns="" id="{8B014C3D-A271-4DB6-946B-65ED186F0699}"/>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10" name="矩形 9">
            <a:extLst>
              <a:ext uri="{FF2B5EF4-FFF2-40B4-BE49-F238E27FC236}">
                <a16:creationId xmlns:a16="http://schemas.microsoft.com/office/drawing/2014/main" xmlns="" id="{2EDDAEBA-0159-4567-B8EF-DC60A81E9DDA}"/>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1" name="图片 10">
            <a:extLst>
              <a:ext uri="{FF2B5EF4-FFF2-40B4-BE49-F238E27FC236}">
                <a16:creationId xmlns:a16="http://schemas.microsoft.com/office/drawing/2014/main" xmlns="" id="{F7B1CF73-A155-4F15-BD45-A7C62E073AC8}"/>
              </a:ext>
            </a:extLst>
          </p:cNvPr>
          <p:cNvPicPr>
            <a:picLocks noChangeAspect="1"/>
          </p:cNvPicPr>
          <p:nvPr/>
        </p:nvPicPr>
        <p:blipFill rotWithShape="1">
          <a:blip r:embed="rId5">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2" name="标题 1">
            <a:extLst>
              <a:ext uri="{FF2B5EF4-FFF2-40B4-BE49-F238E27FC236}">
                <a16:creationId xmlns:a16="http://schemas.microsoft.com/office/drawing/2014/main" xmlns="" id="{947C3474-AA96-431C-9D8D-429F7802F48A}"/>
              </a:ext>
            </a:extLst>
          </p:cNvPr>
          <p:cNvSpPr txBox="1">
            <a:spLocks/>
          </p:cNvSpPr>
          <p:nvPr/>
        </p:nvSpPr>
        <p:spPr>
          <a:xfrm>
            <a:off x="2195736" y="29955"/>
            <a:ext cx="4978896" cy="89240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a:solidFill>
                  <a:schemeClr val="bg1"/>
                </a:solidFill>
                <a:latin typeface="微软雅黑" panose="020B0503020204020204" pitchFamily="34" charset="-122"/>
                <a:ea typeface="微软雅黑" panose="020B0503020204020204" pitchFamily="34" charset="-122"/>
              </a:rPr>
              <a:t>算法分析初步 </a:t>
            </a:r>
            <a:endParaRPr lang="zh-CN" altLang="en-US" dirty="0">
              <a:solidFill>
                <a:schemeClr val="bg1"/>
              </a:solidFill>
              <a:latin typeface="微软雅黑" panose="020B0503020204020204" pitchFamily="34" charset="-122"/>
              <a:ea typeface="微软雅黑" panose="020B0503020204020204" pitchFamily="34" charset="-122"/>
            </a:endParaRPr>
          </a:p>
        </p:txBody>
      </p:sp>
      <p:pic>
        <p:nvPicPr>
          <p:cNvPr id="15" name="图片 14">
            <a:extLst>
              <a:ext uri="{FF2B5EF4-FFF2-40B4-BE49-F238E27FC236}">
                <a16:creationId xmlns:a16="http://schemas.microsoft.com/office/drawing/2014/main" xmlns="" id="{042E2718-B0D6-4D63-B881-3B753DD660C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44" y="1010523"/>
            <a:ext cx="2270027" cy="562334"/>
          </a:xfrm>
          <a:prstGeom prst="rect">
            <a:avLst/>
          </a:prstGeom>
        </p:spPr>
      </p:pic>
      <p:sp>
        <p:nvSpPr>
          <p:cNvPr id="16" name="矩形 15">
            <a:extLst>
              <a:ext uri="{FF2B5EF4-FFF2-40B4-BE49-F238E27FC236}">
                <a16:creationId xmlns:a16="http://schemas.microsoft.com/office/drawing/2014/main" xmlns="" id="{BC9A952B-55FA-4389-A106-57E18A1F4941}"/>
              </a:ext>
            </a:extLst>
          </p:cNvPr>
          <p:cNvSpPr/>
          <p:nvPr/>
        </p:nvSpPr>
        <p:spPr>
          <a:xfrm>
            <a:off x="539552" y="1091635"/>
            <a:ext cx="2056973"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渐进时间复杂度 </a:t>
            </a:r>
          </a:p>
        </p:txBody>
      </p:sp>
    </p:spTree>
    <p:extLst>
      <p:ext uri="{BB962C8B-B14F-4D97-AF65-F5344CB8AC3E}">
        <p14:creationId xmlns:p14="http://schemas.microsoft.com/office/powerpoint/2010/main" val="331162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4" end="4"/>
                                            </p:txEl>
                                          </p:spTgt>
                                        </p:tgtEl>
                                        <p:attrNameLst>
                                          <p:attrName>style.visibility</p:attrName>
                                        </p:attrNameLst>
                                      </p:cBhvr>
                                      <p:to>
                                        <p:strVal val="visible"/>
                                      </p:to>
                                    </p:set>
                                    <p:animEffect transition="in" filter="fade">
                                      <p:cBhvr>
                                        <p:cTn id="10"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95758" y="1945292"/>
            <a:ext cx="8229600" cy="1728192"/>
          </a:xfrm>
        </p:spPr>
        <p:txBody>
          <a:bodyPr>
            <a:normAutofit/>
          </a:bodyPr>
          <a:lstStyle/>
          <a:p>
            <a:pPr>
              <a:lnSpc>
                <a:spcPct val="150000"/>
              </a:lnSpc>
            </a:pPr>
            <a:r>
              <a:rPr lang="zh-CN" altLang="en-US" sz="1600" dirty="0"/>
              <a:t>有一叠煎饼正在锅里。 煎饼共有</a:t>
            </a:r>
            <a:r>
              <a:rPr lang="en-US" altLang="zh-CN" sz="1600" i="1" dirty="0"/>
              <a:t>n</a:t>
            </a:r>
            <a:r>
              <a:rPr lang="zh-CN" altLang="en-US" sz="1600" dirty="0"/>
              <a:t>（</a:t>
            </a:r>
            <a:r>
              <a:rPr lang="en-US" altLang="zh-CN" sz="1600" i="1" dirty="0"/>
              <a:t>n</a:t>
            </a:r>
            <a:r>
              <a:rPr lang="zh-CN" altLang="en-US" sz="1600" dirty="0"/>
              <a:t>≤</a:t>
            </a:r>
            <a:r>
              <a:rPr lang="en-US" altLang="zh-CN" sz="1600" dirty="0"/>
              <a:t>30</a:t>
            </a:r>
            <a:r>
              <a:rPr lang="zh-CN" altLang="en-US" sz="1600" dirty="0"/>
              <a:t>）张，每张都有一个数字，代表它的大小，如图所示。 厨师每次可以选择一个数</a:t>
            </a:r>
            <a:r>
              <a:rPr lang="en-US" altLang="zh-CN" sz="1600" i="1" dirty="0"/>
              <a:t>k</a:t>
            </a:r>
            <a:r>
              <a:rPr lang="zh-CN" altLang="en-US" sz="1600" dirty="0"/>
              <a:t>，把从锅底开始数第</a:t>
            </a:r>
            <a:r>
              <a:rPr lang="en-US" altLang="zh-CN" sz="1600" i="1" dirty="0"/>
              <a:t>k</a:t>
            </a:r>
            <a:r>
              <a:rPr lang="zh-CN" altLang="en-US" sz="1600" dirty="0"/>
              <a:t>张上面的煎饼全部翻过来，即原来在上面的煎饼现在到了下面。 例如，图（</a:t>
            </a:r>
            <a:r>
              <a:rPr lang="en-US" altLang="zh-CN" sz="1600" dirty="0"/>
              <a:t>a</a:t>
            </a:r>
            <a:r>
              <a:rPr lang="zh-CN" altLang="en-US" sz="1600" dirty="0"/>
              <a:t>），依次执行操作</a:t>
            </a:r>
            <a:r>
              <a:rPr lang="en-US" altLang="zh-CN" sz="1600" dirty="0"/>
              <a:t>3</a:t>
            </a:r>
            <a:r>
              <a:rPr lang="zh-CN" altLang="en-US" sz="1600" dirty="0"/>
              <a:t>次后得到图（</a:t>
            </a:r>
            <a:r>
              <a:rPr lang="en-US" altLang="zh-CN" sz="1600" dirty="0"/>
              <a:t>c</a:t>
            </a:r>
            <a:r>
              <a:rPr lang="zh-CN" altLang="en-US" sz="1600" dirty="0"/>
              <a:t>）的情况 </a:t>
            </a:r>
            <a:endParaRPr lang="zh-CN" altLang="en-US" sz="2800" dirty="0"/>
          </a:p>
        </p:txBody>
      </p:sp>
      <p:pic>
        <p:nvPicPr>
          <p:cNvPr id="1945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1964" y="3434910"/>
            <a:ext cx="5220072" cy="2182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灯片编号占位符 5">
            <a:extLst>
              <a:ext uri="{FF2B5EF4-FFF2-40B4-BE49-F238E27FC236}">
                <a16:creationId xmlns:a16="http://schemas.microsoft.com/office/drawing/2014/main" xmlns="" id="{B4A49EDA-B37E-4315-B870-0258EE3CACA2}"/>
              </a:ext>
            </a:extLst>
          </p:cNvPr>
          <p:cNvSpPr>
            <a:spLocks noGrp="1"/>
          </p:cNvSpPr>
          <p:nvPr>
            <p:ph type="sldNum" sz="quarter" idx="12"/>
          </p:nvPr>
        </p:nvSpPr>
        <p:spPr/>
        <p:txBody>
          <a:bodyPr/>
          <a:lstStyle/>
          <a:p>
            <a:fld id="{0C913308-F349-4B6D-A68A-DD1791B4A57B}" type="slidenum">
              <a:rPr lang="zh-CN" altLang="en-US" smtClean="0"/>
              <a:t>30</a:t>
            </a:fld>
            <a:endParaRPr lang="zh-CN" altLang="en-US"/>
          </a:p>
        </p:txBody>
      </p:sp>
      <p:sp>
        <p:nvSpPr>
          <p:cNvPr id="8" name="页脚占位符 3">
            <a:extLst>
              <a:ext uri="{FF2B5EF4-FFF2-40B4-BE49-F238E27FC236}">
                <a16:creationId xmlns:a16="http://schemas.microsoft.com/office/drawing/2014/main" xmlns="" id="{4B1B17E2-0931-4E62-B940-B94574A84584}"/>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9" name="矩形 8">
            <a:extLst>
              <a:ext uri="{FF2B5EF4-FFF2-40B4-BE49-F238E27FC236}">
                <a16:creationId xmlns:a16="http://schemas.microsoft.com/office/drawing/2014/main" xmlns="" id="{AEDA6E62-14FF-4032-8903-83C4B020AD17}"/>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0" name="图片 9">
            <a:extLst>
              <a:ext uri="{FF2B5EF4-FFF2-40B4-BE49-F238E27FC236}">
                <a16:creationId xmlns:a16="http://schemas.microsoft.com/office/drawing/2014/main" xmlns="" id="{11BD4481-98A8-4273-B631-EC0B4D0198DF}"/>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1" name="Rectangle 2">
            <a:extLst>
              <a:ext uri="{FF2B5EF4-FFF2-40B4-BE49-F238E27FC236}">
                <a16:creationId xmlns:a16="http://schemas.microsoft.com/office/drawing/2014/main" xmlns="" id="{330475CD-D475-4A51-AC5E-8F9A73E06D44}"/>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算法设计与优化策略示例 </a:t>
            </a:r>
          </a:p>
        </p:txBody>
      </p:sp>
      <p:pic>
        <p:nvPicPr>
          <p:cNvPr id="14" name="图片 13">
            <a:extLst>
              <a:ext uri="{FF2B5EF4-FFF2-40B4-BE49-F238E27FC236}">
                <a16:creationId xmlns:a16="http://schemas.microsoft.com/office/drawing/2014/main" xmlns="" id="{C60D328B-BBC8-4B06-B0C2-1C15DF60DC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760" y="1145213"/>
            <a:ext cx="5149080" cy="562334"/>
          </a:xfrm>
          <a:prstGeom prst="rect">
            <a:avLst/>
          </a:prstGeom>
        </p:spPr>
      </p:pic>
      <p:sp>
        <p:nvSpPr>
          <p:cNvPr id="15" name="矩形 14">
            <a:extLst>
              <a:ext uri="{FF2B5EF4-FFF2-40B4-BE49-F238E27FC236}">
                <a16:creationId xmlns:a16="http://schemas.microsoft.com/office/drawing/2014/main" xmlns="" id="{F30CFE64-58DD-4671-B143-FB7915B42024}"/>
              </a:ext>
            </a:extLst>
          </p:cNvPr>
          <p:cNvSpPr/>
          <p:nvPr/>
        </p:nvSpPr>
        <p:spPr>
          <a:xfrm>
            <a:off x="567768" y="1226325"/>
            <a:ext cx="4830233"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煎饼（</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rPr>
              <a:t>Stacks of Flapjacks, UVa120</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 </a:t>
            </a:r>
          </a:p>
        </p:txBody>
      </p:sp>
    </p:spTree>
    <p:extLst>
      <p:ext uri="{BB962C8B-B14F-4D97-AF65-F5344CB8AC3E}">
        <p14:creationId xmlns:p14="http://schemas.microsoft.com/office/powerpoint/2010/main" val="37922187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5513" y="2503689"/>
            <a:ext cx="8229600" cy="2448272"/>
          </a:xfrm>
        </p:spPr>
        <p:txBody>
          <a:bodyPr>
            <a:normAutofit/>
          </a:bodyPr>
          <a:lstStyle/>
          <a:p>
            <a:pPr marL="0" indent="0">
              <a:lnSpc>
                <a:spcPct val="150000"/>
              </a:lnSpc>
              <a:buNone/>
            </a:pPr>
            <a:r>
              <a:rPr lang="zh-CN" altLang="en-US" sz="1600" dirty="0"/>
              <a:t>    这道题目要求排序，但是基本操作却是“颠倒一个连续子序列”。 不过没有关系，我们还是可以按照选择排序的思想，以从大到小的顺序依次把每个数排到正确的位置。 方法是先翻到最上面，然后翻到正确的位置。 由于是按照从大到小的顺序处理，当处理第</a:t>
            </a:r>
            <a:r>
              <a:rPr lang="en-US" altLang="zh-CN" sz="1600" dirty="0" err="1"/>
              <a:t>i</a:t>
            </a:r>
            <a:r>
              <a:rPr lang="zh-CN" altLang="en-US" sz="1600" dirty="0"/>
              <a:t>大的煎饼时，是不会影响到第</a:t>
            </a:r>
            <a:r>
              <a:rPr lang="en-US" altLang="zh-CN" sz="1600" dirty="0"/>
              <a:t>1, 2, 3,…, i-1</a:t>
            </a:r>
            <a:r>
              <a:rPr lang="zh-CN" altLang="en-US" sz="1600" dirty="0"/>
              <a:t>大的煎饼的（它们已经正确地翻到了煎饼堆底部的</a:t>
            </a:r>
            <a:r>
              <a:rPr lang="en-US" altLang="zh-CN" sz="1600" dirty="0"/>
              <a:t>i-1</a:t>
            </a:r>
            <a:r>
              <a:rPr lang="zh-CN" altLang="en-US" sz="1600" dirty="0"/>
              <a:t>个位置上）</a:t>
            </a:r>
          </a:p>
        </p:txBody>
      </p:sp>
      <p:sp>
        <p:nvSpPr>
          <p:cNvPr id="6" name="灯片编号占位符 5">
            <a:extLst>
              <a:ext uri="{FF2B5EF4-FFF2-40B4-BE49-F238E27FC236}">
                <a16:creationId xmlns:a16="http://schemas.microsoft.com/office/drawing/2014/main" xmlns="" id="{98164CB2-D7D1-427B-8B3A-3A03D6AD5C29}"/>
              </a:ext>
            </a:extLst>
          </p:cNvPr>
          <p:cNvSpPr>
            <a:spLocks noGrp="1"/>
          </p:cNvSpPr>
          <p:nvPr>
            <p:ph type="sldNum" sz="quarter" idx="12"/>
          </p:nvPr>
        </p:nvSpPr>
        <p:spPr/>
        <p:txBody>
          <a:bodyPr/>
          <a:lstStyle/>
          <a:p>
            <a:fld id="{0C913308-F349-4B6D-A68A-DD1791B4A57B}" type="slidenum">
              <a:rPr lang="zh-CN" altLang="en-US" smtClean="0"/>
              <a:t>31</a:t>
            </a:fld>
            <a:endParaRPr lang="zh-CN" altLang="en-US"/>
          </a:p>
        </p:txBody>
      </p:sp>
      <p:sp>
        <p:nvSpPr>
          <p:cNvPr id="7" name="页脚占位符 3">
            <a:extLst>
              <a:ext uri="{FF2B5EF4-FFF2-40B4-BE49-F238E27FC236}">
                <a16:creationId xmlns:a16="http://schemas.microsoft.com/office/drawing/2014/main" xmlns="" id="{FFBA98D3-806D-4F92-BEF0-1014DDD5E1F6}"/>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8" name="矩形 7">
            <a:extLst>
              <a:ext uri="{FF2B5EF4-FFF2-40B4-BE49-F238E27FC236}">
                <a16:creationId xmlns:a16="http://schemas.microsoft.com/office/drawing/2014/main" xmlns="" id="{711BF9E4-A433-47A1-AACD-423FDCE40E8E}"/>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1" name="图片 10">
            <a:extLst>
              <a:ext uri="{FF2B5EF4-FFF2-40B4-BE49-F238E27FC236}">
                <a16:creationId xmlns:a16="http://schemas.microsoft.com/office/drawing/2014/main" xmlns="" id="{61129529-AD42-4667-9692-1A74FCB6262F}"/>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2" name="Rectangle 2">
            <a:extLst>
              <a:ext uri="{FF2B5EF4-FFF2-40B4-BE49-F238E27FC236}">
                <a16:creationId xmlns:a16="http://schemas.microsoft.com/office/drawing/2014/main" xmlns="" id="{3076262A-F8DF-4D70-80D5-7D579EED3956}"/>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算法设计与优化策略示例 </a:t>
            </a:r>
          </a:p>
        </p:txBody>
      </p:sp>
      <p:pic>
        <p:nvPicPr>
          <p:cNvPr id="13" name="图片 12">
            <a:extLst>
              <a:ext uri="{FF2B5EF4-FFF2-40B4-BE49-F238E27FC236}">
                <a16:creationId xmlns:a16="http://schemas.microsoft.com/office/drawing/2014/main" xmlns="" id="{2D5AB52B-6130-4D9C-A0A9-0A3EBCC0F0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60" y="1145213"/>
            <a:ext cx="5149080" cy="562334"/>
          </a:xfrm>
          <a:prstGeom prst="rect">
            <a:avLst/>
          </a:prstGeom>
        </p:spPr>
      </p:pic>
      <p:sp>
        <p:nvSpPr>
          <p:cNvPr id="14" name="矩形 13">
            <a:extLst>
              <a:ext uri="{FF2B5EF4-FFF2-40B4-BE49-F238E27FC236}">
                <a16:creationId xmlns:a16="http://schemas.microsoft.com/office/drawing/2014/main" xmlns="" id="{B7F3D822-09B9-4C2B-A16C-0C54B9AB9D09}"/>
              </a:ext>
            </a:extLst>
          </p:cNvPr>
          <p:cNvSpPr/>
          <p:nvPr/>
        </p:nvSpPr>
        <p:spPr>
          <a:xfrm>
            <a:off x="567768" y="1226325"/>
            <a:ext cx="4830233"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煎饼（</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rPr>
              <a:t>Stacks of Flapjacks, UVa120</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 </a:t>
            </a:r>
          </a:p>
        </p:txBody>
      </p:sp>
      <p:grpSp>
        <p:nvGrpSpPr>
          <p:cNvPr id="15" name="组合 14">
            <a:extLst>
              <a:ext uri="{FF2B5EF4-FFF2-40B4-BE49-F238E27FC236}">
                <a16:creationId xmlns:a16="http://schemas.microsoft.com/office/drawing/2014/main" xmlns="" id="{D9916BAB-137B-402E-85C4-40C94201EC4D}"/>
              </a:ext>
            </a:extLst>
          </p:cNvPr>
          <p:cNvGrpSpPr/>
          <p:nvPr/>
        </p:nvGrpSpPr>
        <p:grpSpPr>
          <a:xfrm>
            <a:off x="467054" y="1953114"/>
            <a:ext cx="958626" cy="362071"/>
            <a:chOff x="-418753" y="2519530"/>
            <a:chExt cx="958626" cy="362071"/>
          </a:xfrm>
        </p:grpSpPr>
        <p:pic>
          <p:nvPicPr>
            <p:cNvPr id="16" name="图片 15">
              <a:extLst>
                <a:ext uri="{FF2B5EF4-FFF2-40B4-BE49-F238E27FC236}">
                  <a16:creationId xmlns:a16="http://schemas.microsoft.com/office/drawing/2014/main" xmlns="" id="{3FCE6136-1A42-4208-B843-E065173FB6B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5430" y="2519530"/>
              <a:ext cx="846599" cy="362071"/>
            </a:xfrm>
            <a:prstGeom prst="rect">
              <a:avLst/>
            </a:prstGeom>
          </p:spPr>
        </p:pic>
        <p:sp>
          <p:nvSpPr>
            <p:cNvPr id="17" name="文本框 16">
              <a:extLst>
                <a:ext uri="{FF2B5EF4-FFF2-40B4-BE49-F238E27FC236}">
                  <a16:creationId xmlns:a16="http://schemas.microsoft.com/office/drawing/2014/main" xmlns="" id="{4D9536E9-8803-4607-AF95-11846B37D6CA}"/>
                </a:ext>
              </a:extLst>
            </p:cNvPr>
            <p:cNvSpPr txBox="1"/>
            <p:nvPr/>
          </p:nvSpPr>
          <p:spPr>
            <a:xfrm>
              <a:off x="-418753" y="2532360"/>
              <a:ext cx="958626" cy="338554"/>
            </a:xfrm>
            <a:prstGeom prst="rect">
              <a:avLst/>
            </a:prstGeom>
            <a:noFill/>
          </p:spPr>
          <p:txBody>
            <a:bodyPr wrap="square" rtlCol="0">
              <a:spAutoFit/>
            </a:bodyPr>
            <a:lstStyle/>
            <a:p>
              <a:r>
                <a:rPr lang="zh-CN" altLang="en-US" sz="1600" dirty="0">
                  <a:solidFill>
                    <a:schemeClr val="bg1"/>
                  </a:solidFill>
                  <a:latin typeface="微软雅黑" panose="020B0503020204020204" pitchFamily="34" charset="-122"/>
                  <a:ea typeface="微软雅黑" panose="020B0503020204020204" pitchFamily="34" charset="-122"/>
                </a:rPr>
                <a:t>分  析</a:t>
              </a:r>
            </a:p>
          </p:txBody>
        </p:sp>
      </p:grpSp>
    </p:spTree>
    <p:extLst>
      <p:ext uri="{BB962C8B-B14F-4D97-AF65-F5344CB8AC3E}">
        <p14:creationId xmlns:p14="http://schemas.microsoft.com/office/powerpoint/2010/main" val="35035429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lnSpc>
                <a:spcPct val="150000"/>
              </a:lnSpc>
            </a:pPr>
            <a:r>
              <a:rPr lang="zh-CN" altLang="zh-CN" sz="2000" dirty="0"/>
              <a:t>本章介绍了在解决实际问题中的怎样去设计经典的高效算法，通过归并排序、快速排序和二分查找算法的分析，给出解某些实际问题的高效算法。本章还介绍了贪心算法，运用它还可以解决某些经典问题，设计出高效的算法。</a:t>
            </a:r>
          </a:p>
          <a:p>
            <a:pPr>
              <a:lnSpc>
                <a:spcPct val="150000"/>
              </a:lnSpc>
            </a:pPr>
            <a:r>
              <a:rPr lang="zh-CN" altLang="zh-CN" sz="2000" dirty="0"/>
              <a:t>对每一个内容进行了相关的题目的讲解，给出了分析过程和源程序，还给出在解决问题的一些小技巧，这对进行在线练习非常有用。</a:t>
            </a:r>
          </a:p>
          <a:p>
            <a:pPr marL="0" indent="0">
              <a:lnSpc>
                <a:spcPct val="150000"/>
              </a:lnSpc>
              <a:buNone/>
            </a:pPr>
            <a:endParaRPr lang="zh-CN" altLang="zh-CN" sz="2000" dirty="0"/>
          </a:p>
          <a:p>
            <a:pPr>
              <a:lnSpc>
                <a:spcPct val="150000"/>
              </a:lnSpc>
            </a:pPr>
            <a:endParaRPr lang="zh-CN" altLang="en-US" sz="2000" dirty="0"/>
          </a:p>
        </p:txBody>
      </p:sp>
      <p:sp>
        <p:nvSpPr>
          <p:cNvPr id="5" name="灯片编号占位符 4">
            <a:extLst>
              <a:ext uri="{FF2B5EF4-FFF2-40B4-BE49-F238E27FC236}">
                <a16:creationId xmlns:a16="http://schemas.microsoft.com/office/drawing/2014/main" xmlns="" id="{16373C19-23D2-4D67-BA7C-F5E035F206C1}"/>
              </a:ext>
            </a:extLst>
          </p:cNvPr>
          <p:cNvSpPr>
            <a:spLocks noGrp="1"/>
          </p:cNvSpPr>
          <p:nvPr>
            <p:ph type="sldNum" sz="quarter" idx="12"/>
          </p:nvPr>
        </p:nvSpPr>
        <p:spPr/>
        <p:txBody>
          <a:bodyPr/>
          <a:lstStyle/>
          <a:p>
            <a:fld id="{0C913308-F349-4B6D-A68A-DD1791B4A57B}" type="slidenum">
              <a:rPr lang="zh-CN" altLang="en-US" smtClean="0"/>
              <a:t>32</a:t>
            </a:fld>
            <a:endParaRPr lang="zh-CN" altLang="en-US"/>
          </a:p>
        </p:txBody>
      </p:sp>
      <p:sp>
        <p:nvSpPr>
          <p:cNvPr id="6" name="页脚占位符 3">
            <a:extLst>
              <a:ext uri="{FF2B5EF4-FFF2-40B4-BE49-F238E27FC236}">
                <a16:creationId xmlns:a16="http://schemas.microsoft.com/office/drawing/2014/main" xmlns="" id="{621F0FA7-691A-4135-877B-F63B50B06D4E}"/>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363B3597-52F9-4869-A9DB-398234EFD1FF}"/>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8" name="图片 7">
            <a:extLst>
              <a:ext uri="{FF2B5EF4-FFF2-40B4-BE49-F238E27FC236}">
                <a16:creationId xmlns:a16="http://schemas.microsoft.com/office/drawing/2014/main" xmlns="" id="{58D10EB3-84D0-49E5-B456-67D4515909B0}"/>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9" name="Rectangle 2">
            <a:extLst>
              <a:ext uri="{FF2B5EF4-FFF2-40B4-BE49-F238E27FC236}">
                <a16:creationId xmlns:a16="http://schemas.microsoft.com/office/drawing/2014/main" xmlns="" id="{F1236AD0-3AC7-45D4-8192-94BFE29A6EAC}"/>
              </a:ext>
            </a:extLst>
          </p:cNvPr>
          <p:cNvSpPr txBox="1">
            <a:spLocks noChangeArrowheads="1"/>
          </p:cNvSpPr>
          <p:nvPr/>
        </p:nvSpPr>
        <p:spPr>
          <a:xfrm>
            <a:off x="457200" y="-11032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dirty="0">
                <a:solidFill>
                  <a:schemeClr val="bg1"/>
                </a:solidFill>
                <a:latin typeface="微软雅黑" panose="020B0503020204020204" pitchFamily="34" charset="-122"/>
                <a:ea typeface="微软雅黑" panose="020B0503020204020204" pitchFamily="34" charset="-122"/>
              </a:rPr>
              <a:t>本 章 小 结</a:t>
            </a:r>
          </a:p>
        </p:txBody>
      </p:sp>
    </p:spTree>
    <p:extLst>
      <p:ext uri="{BB962C8B-B14F-4D97-AF65-F5344CB8AC3E}">
        <p14:creationId xmlns:p14="http://schemas.microsoft.com/office/powerpoint/2010/main" val="2482939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48047" y="2249344"/>
            <a:ext cx="812623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nSpc>
                <a:spcPct val="150000"/>
              </a:lnSpc>
            </a:pPr>
            <a:r>
              <a:rPr lang="en-US" altLang="zh-CN" sz="1600" dirty="0"/>
              <a:t>         </a:t>
            </a:r>
            <a:r>
              <a:rPr lang="zh-CN" altLang="zh-CN" sz="1600" dirty="0"/>
              <a:t>下面介绍另外一种推导方法：算法包含</a:t>
            </a:r>
            <a:r>
              <a:rPr lang="en-US" altLang="zh-CN" sz="1600" dirty="0"/>
              <a:t>3</a:t>
            </a:r>
            <a:r>
              <a:rPr lang="zh-CN" altLang="zh-CN" sz="1600" dirty="0"/>
              <a:t>重循环，内层最坏情况下需要循环</a:t>
            </a:r>
            <a:r>
              <a:rPr lang="en-US" altLang="zh-CN" sz="1600" dirty="0"/>
              <a:t>n</a:t>
            </a:r>
            <a:r>
              <a:rPr lang="zh-CN" altLang="zh-CN" sz="1600" dirty="0"/>
              <a:t>次，中层循环最坏情况下也需要</a:t>
            </a:r>
            <a:r>
              <a:rPr lang="en-US" altLang="zh-CN" sz="1600" dirty="0"/>
              <a:t>n</a:t>
            </a:r>
            <a:r>
              <a:rPr lang="zh-CN" altLang="zh-CN" sz="1600" dirty="0"/>
              <a:t>次，外层循环最坏情况下仍然需要</a:t>
            </a:r>
            <a:r>
              <a:rPr lang="en-US" altLang="zh-CN" sz="1600" dirty="0"/>
              <a:t>n</a:t>
            </a:r>
            <a:r>
              <a:rPr lang="zh-CN" altLang="zh-CN" sz="1600" dirty="0"/>
              <a:t>次，因此总运算次数不超过</a:t>
            </a:r>
            <a:r>
              <a:rPr lang="en-US" altLang="zh-CN" sz="1600" dirty="0"/>
              <a:t>n</a:t>
            </a:r>
            <a:r>
              <a:rPr lang="en-US" altLang="zh-CN" sz="1600" baseline="30000" dirty="0"/>
              <a:t>3</a:t>
            </a:r>
            <a:r>
              <a:rPr lang="zh-CN" altLang="zh-CN" sz="1600" dirty="0"/>
              <a:t>。这就是“上界分析</a:t>
            </a:r>
            <a:r>
              <a:rPr lang="zh-CN" altLang="en-US" sz="1600" dirty="0"/>
              <a:t>”</a:t>
            </a:r>
            <a:r>
              <a:rPr lang="zh-CN" altLang="zh-CN" sz="1600" dirty="0"/>
              <a:t>。上界也有记号：</a:t>
            </a:r>
            <a:r>
              <a:rPr lang="en-US" altLang="zh-CN" sz="1600" dirty="0"/>
              <a:t>T(n)=O(n</a:t>
            </a:r>
            <a:r>
              <a:rPr lang="en-US" altLang="zh-CN" sz="1600" baseline="30000" dirty="0"/>
              <a:t>3</a:t>
            </a:r>
            <a:r>
              <a:rPr lang="en-US" altLang="zh-CN" sz="1600" dirty="0"/>
              <a:t>)</a:t>
            </a:r>
            <a:r>
              <a:rPr lang="zh-CN" altLang="zh-CN" sz="1600" dirty="0"/>
              <a:t>。</a:t>
            </a:r>
            <a:endParaRPr lang="en-US" altLang="zh-CN" sz="1600" dirty="0"/>
          </a:p>
          <a:p>
            <a:pPr>
              <a:lnSpc>
                <a:spcPct val="150000"/>
              </a:lnSpc>
            </a:pPr>
            <a:endParaRPr lang="zh-CN" altLang="zh-CN" sz="1600" dirty="0"/>
          </a:p>
          <a:p>
            <a:pPr>
              <a:lnSpc>
                <a:spcPct val="150000"/>
              </a:lnSpc>
            </a:pPr>
            <a:r>
              <a:rPr lang="en-US" altLang="zh-CN" sz="1600" b="1" dirty="0"/>
              <a:t>    </a:t>
            </a:r>
            <a:r>
              <a:rPr lang="zh-CN" altLang="zh-CN" sz="1600" b="1" dirty="0"/>
              <a:t>提示</a:t>
            </a:r>
            <a:r>
              <a:rPr lang="en-US" altLang="zh-CN" sz="1600" b="1" dirty="0"/>
              <a:t>8-4</a:t>
            </a:r>
            <a:r>
              <a:rPr lang="zh-CN" altLang="zh-CN" sz="1600" b="1" dirty="0"/>
              <a:t>：</a:t>
            </a:r>
            <a:r>
              <a:rPr lang="zh-CN" altLang="zh-CN" sz="1600" dirty="0"/>
              <a:t>在算法设计中，常常不进行精确分析，而是假定各种最坏情况同时取到，得到上界。在很多情况下，这个上界和实际情况同阶（称为“紧”的上界），但也有可能会因为分析方法不够好，得到“松”的上界。 下面来优化这个算法。设</a:t>
            </a:r>
            <a:r>
              <a:rPr lang="en-US" altLang="zh-CN" sz="1600" dirty="0"/>
              <a:t>S</a:t>
            </a:r>
            <a:r>
              <a:rPr lang="en-US" altLang="zh-CN" sz="1600" baseline="-25000" dirty="0"/>
              <a:t>i</a:t>
            </a:r>
            <a:r>
              <a:rPr lang="en-US" altLang="zh-CN" sz="1600" dirty="0"/>
              <a:t>=A</a:t>
            </a:r>
            <a:r>
              <a:rPr lang="en-US" altLang="zh-CN" sz="1600" baseline="-25000" dirty="0"/>
              <a:t>1</a:t>
            </a:r>
            <a:r>
              <a:rPr lang="en-US" altLang="zh-CN" sz="1600" dirty="0"/>
              <a:t>+A</a:t>
            </a:r>
            <a:r>
              <a:rPr lang="en-US" altLang="zh-CN" sz="1600" baseline="-25000" dirty="0"/>
              <a:t>2</a:t>
            </a:r>
            <a:r>
              <a:rPr lang="en-US" altLang="zh-CN" sz="1600" dirty="0"/>
              <a:t>+…+A</a:t>
            </a:r>
            <a:r>
              <a:rPr lang="en-US" altLang="zh-CN" sz="1600" baseline="-25000" dirty="0"/>
              <a:t>i</a:t>
            </a:r>
            <a:r>
              <a:rPr lang="zh-CN" altLang="zh-CN" sz="1600" dirty="0"/>
              <a:t>，则</a:t>
            </a:r>
            <a:r>
              <a:rPr lang="en-US" altLang="zh-CN" sz="1600" dirty="0"/>
              <a:t>A</a:t>
            </a:r>
            <a:r>
              <a:rPr lang="en-US" altLang="zh-CN" sz="1600" baseline="-25000" dirty="0"/>
              <a:t>i</a:t>
            </a:r>
            <a:r>
              <a:rPr lang="en-US" altLang="zh-CN" sz="1600" dirty="0"/>
              <a:t>+A</a:t>
            </a:r>
            <a:r>
              <a:rPr lang="en-US" altLang="zh-CN" sz="1600" baseline="-25000" dirty="0"/>
              <a:t>i+1</a:t>
            </a:r>
            <a:r>
              <a:rPr lang="en-US" altLang="zh-CN" sz="1600" dirty="0"/>
              <a:t>+…+</a:t>
            </a:r>
            <a:r>
              <a:rPr lang="en-US" altLang="zh-CN" sz="1600" dirty="0" err="1"/>
              <a:t>A</a:t>
            </a:r>
            <a:r>
              <a:rPr lang="en-US" altLang="zh-CN" sz="1600" baseline="-25000" dirty="0" err="1"/>
              <a:t>j</a:t>
            </a:r>
            <a:r>
              <a:rPr lang="en-US" altLang="zh-CN" sz="1600" dirty="0"/>
              <a:t>=S</a:t>
            </a:r>
            <a:r>
              <a:rPr lang="en-US" altLang="zh-CN" sz="1600" baseline="-25000" dirty="0"/>
              <a:t>j</a:t>
            </a:r>
            <a:r>
              <a:rPr lang="en-US" altLang="zh-CN" sz="1600" dirty="0"/>
              <a:t>-S</a:t>
            </a:r>
            <a:r>
              <a:rPr lang="en-US" altLang="zh-CN" sz="1600" baseline="-25000" dirty="0"/>
              <a:t>i-1</a:t>
            </a:r>
            <a:r>
              <a:rPr lang="zh-CN" altLang="zh-CN" sz="1600" dirty="0"/>
              <a:t>，它的含义是连续子序列之和等于两个前缀和之差。这样最内层的循环就可以省略。</a:t>
            </a:r>
          </a:p>
        </p:txBody>
      </p:sp>
      <p:sp>
        <p:nvSpPr>
          <p:cNvPr id="3" name="灯片编号占位符 2">
            <a:extLst>
              <a:ext uri="{FF2B5EF4-FFF2-40B4-BE49-F238E27FC236}">
                <a16:creationId xmlns:a16="http://schemas.microsoft.com/office/drawing/2014/main" xmlns="" id="{628C4AF0-F15B-4CE9-A379-8009ADEFBDBF}"/>
              </a:ext>
            </a:extLst>
          </p:cNvPr>
          <p:cNvSpPr>
            <a:spLocks noGrp="1"/>
          </p:cNvSpPr>
          <p:nvPr>
            <p:ph type="sldNum" sz="quarter" idx="12"/>
          </p:nvPr>
        </p:nvSpPr>
        <p:spPr/>
        <p:txBody>
          <a:bodyPr/>
          <a:lstStyle/>
          <a:p>
            <a:fld id="{0C913308-F349-4B6D-A68A-DD1791B4A57B}" type="slidenum">
              <a:rPr lang="zh-CN" altLang="en-US" smtClean="0"/>
              <a:t>4</a:t>
            </a:fld>
            <a:endParaRPr lang="zh-CN" altLang="en-US"/>
          </a:p>
        </p:txBody>
      </p:sp>
      <p:sp>
        <p:nvSpPr>
          <p:cNvPr id="9" name="页脚占位符 3">
            <a:extLst>
              <a:ext uri="{FF2B5EF4-FFF2-40B4-BE49-F238E27FC236}">
                <a16:creationId xmlns:a16="http://schemas.microsoft.com/office/drawing/2014/main" xmlns="" id="{74E3F1BD-E441-4D75-9CB1-D529CA24D4A2}"/>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10" name="矩形 9">
            <a:extLst>
              <a:ext uri="{FF2B5EF4-FFF2-40B4-BE49-F238E27FC236}">
                <a16:creationId xmlns:a16="http://schemas.microsoft.com/office/drawing/2014/main" xmlns="" id="{CDD338A9-DE19-45C8-84DC-6060C9A80D3E}"/>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1" name="图片 10">
            <a:extLst>
              <a:ext uri="{FF2B5EF4-FFF2-40B4-BE49-F238E27FC236}">
                <a16:creationId xmlns:a16="http://schemas.microsoft.com/office/drawing/2014/main" xmlns="" id="{1EC75894-1528-4BA0-A48A-9F24B477B7C0}"/>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2" name="标题 1">
            <a:extLst>
              <a:ext uri="{FF2B5EF4-FFF2-40B4-BE49-F238E27FC236}">
                <a16:creationId xmlns:a16="http://schemas.microsoft.com/office/drawing/2014/main" xmlns="" id="{788A1A7D-45EB-4D65-AAC4-0F652BDC9481}"/>
              </a:ext>
            </a:extLst>
          </p:cNvPr>
          <p:cNvSpPr txBox="1">
            <a:spLocks/>
          </p:cNvSpPr>
          <p:nvPr/>
        </p:nvSpPr>
        <p:spPr>
          <a:xfrm>
            <a:off x="2195736" y="29955"/>
            <a:ext cx="4978896" cy="89240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a:solidFill>
                  <a:schemeClr val="bg1"/>
                </a:solidFill>
                <a:latin typeface="微软雅黑" panose="020B0503020204020204" pitchFamily="34" charset="-122"/>
                <a:ea typeface="微软雅黑" panose="020B0503020204020204" pitchFamily="34" charset="-122"/>
              </a:rPr>
              <a:t>算法分析初步 </a:t>
            </a:r>
            <a:endParaRPr lang="zh-CN" altLang="en-US" dirty="0">
              <a:solidFill>
                <a:schemeClr val="bg1"/>
              </a:solidFill>
              <a:latin typeface="微软雅黑" panose="020B0503020204020204" pitchFamily="34" charset="-122"/>
              <a:ea typeface="微软雅黑" panose="020B0503020204020204" pitchFamily="34" charset="-122"/>
            </a:endParaRPr>
          </a:p>
        </p:txBody>
      </p:sp>
      <p:pic>
        <p:nvPicPr>
          <p:cNvPr id="13" name="图片 12">
            <a:extLst>
              <a:ext uri="{FF2B5EF4-FFF2-40B4-BE49-F238E27FC236}">
                <a16:creationId xmlns:a16="http://schemas.microsoft.com/office/drawing/2014/main" xmlns="" id="{763E398F-93F3-48D8-91D4-7D96B9EA5A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8047" y="1212351"/>
            <a:ext cx="1512168" cy="562334"/>
          </a:xfrm>
          <a:prstGeom prst="rect">
            <a:avLst/>
          </a:prstGeom>
        </p:spPr>
      </p:pic>
      <p:sp>
        <p:nvSpPr>
          <p:cNvPr id="14" name="矩形 13">
            <a:extLst>
              <a:ext uri="{FF2B5EF4-FFF2-40B4-BE49-F238E27FC236}">
                <a16:creationId xmlns:a16="http://schemas.microsoft.com/office/drawing/2014/main" xmlns="" id="{907DB088-62A6-4D17-94A3-4AEED042F8A7}"/>
              </a:ext>
            </a:extLst>
          </p:cNvPr>
          <p:cNvSpPr/>
          <p:nvPr/>
        </p:nvSpPr>
        <p:spPr>
          <a:xfrm>
            <a:off x="720054" y="1293463"/>
            <a:ext cx="1210588"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上界分析</a:t>
            </a:r>
          </a:p>
        </p:txBody>
      </p:sp>
    </p:spTree>
    <p:extLst>
      <p:ext uri="{BB962C8B-B14F-4D97-AF65-F5344CB8AC3E}">
        <p14:creationId xmlns:p14="http://schemas.microsoft.com/office/powerpoint/2010/main" val="306942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对象 2"/>
          <p:cNvGraphicFramePr>
            <a:graphicFrameLocks noChangeAspect="1"/>
          </p:cNvGraphicFramePr>
          <p:nvPr>
            <p:extLst>
              <p:ext uri="{D42A27DB-BD31-4B8C-83A1-F6EECF244321}">
                <p14:modId xmlns:p14="http://schemas.microsoft.com/office/powerpoint/2010/main" val="4215158193"/>
              </p:ext>
            </p:extLst>
          </p:nvPr>
        </p:nvGraphicFramePr>
        <p:xfrm>
          <a:off x="3090110" y="4794796"/>
          <a:ext cx="2478841" cy="584020"/>
        </p:xfrm>
        <a:graphic>
          <a:graphicData uri="http://schemas.openxmlformats.org/presentationml/2006/ole">
            <mc:AlternateContent xmlns:mc="http://schemas.openxmlformats.org/markup-compatibility/2006">
              <mc:Choice xmlns:v="urn:schemas-microsoft-com:vml" Requires="v">
                <p:oleObj spid="_x0000_s3112" r:id="rId3" imgW="1816100" imgH="431800" progId="Equation.DSMT4">
                  <p:embed/>
                </p:oleObj>
              </mc:Choice>
              <mc:Fallback>
                <p:oleObj r:id="rId3" imgW="1816100" imgH="431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0110" y="4794796"/>
                        <a:ext cx="2478841" cy="584020"/>
                      </a:xfrm>
                      <a:prstGeom prst="rect">
                        <a:avLst/>
                      </a:prstGeom>
                      <a:noFill/>
                      <a:extLst/>
                    </p:spPr>
                  </p:pic>
                </p:oleObj>
              </mc:Fallback>
            </mc:AlternateContent>
          </a:graphicData>
        </a:graphic>
      </p:graphicFrame>
      <p:sp>
        <p:nvSpPr>
          <p:cNvPr id="9" name="Rectangle 3"/>
          <p:cNvSpPr>
            <a:spLocks noChangeArrowheads="1"/>
          </p:cNvSpPr>
          <p:nvPr/>
        </p:nvSpPr>
        <p:spPr bwMode="auto">
          <a:xfrm>
            <a:off x="546090" y="5359112"/>
            <a:ext cx="8278188" cy="696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4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    </a:t>
            </a:r>
            <a:r>
              <a:rPr kumimoji="0" lang="zh-CN" sz="14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同样地，用上界分析可以更快地得到结论：内层循环最坏情况下要执行</a:t>
            </a:r>
            <a:r>
              <a:rPr kumimoji="0" lang="en-US" altLang="zh-CN" sz="14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n</a:t>
            </a:r>
            <a:r>
              <a:rPr kumimoji="0" lang="zh-CN" altLang="en-US" sz="14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次，外层也是，因此时间复杂度为</a:t>
            </a:r>
            <a:r>
              <a:rPr kumimoji="0" lang="en-US" altLang="zh-CN" sz="14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O(n</a:t>
            </a:r>
            <a:r>
              <a:rPr kumimoji="0" lang="en-US" altLang="zh-CN" sz="1400" b="0" i="0" u="none" strike="noStrike" cap="none" normalizeH="0" baseline="30000" dirty="0">
                <a:ln>
                  <a:noFill/>
                </a:ln>
                <a:solidFill>
                  <a:srgbClr val="000000"/>
                </a:solidFill>
                <a:effectLst/>
                <a:latin typeface="宋体" pitchFamily="2" charset="-122"/>
                <a:ea typeface="宋体" pitchFamily="2" charset="-122"/>
                <a:cs typeface="Times New Roman" pitchFamily="18" charset="0"/>
              </a:rPr>
              <a:t>2</a:t>
            </a:r>
            <a:r>
              <a:rPr kumimoji="0" lang="en-US" altLang="zh-CN" sz="14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a:t>
            </a:r>
            <a:r>
              <a:rPr kumimoji="0" lang="zh-CN" altLang="en-US" sz="1400" b="0" i="0" u="none" strike="noStrike" cap="none" normalizeH="0" baseline="0" dirty="0">
                <a:ln>
                  <a:noFill/>
                </a:ln>
                <a:solidFill>
                  <a:srgbClr val="000000"/>
                </a:solidFill>
                <a:effectLst/>
                <a:latin typeface="宋体" pitchFamily="2" charset="-122"/>
                <a:ea typeface="宋体" pitchFamily="2" charset="-122"/>
                <a:cs typeface="Times New Roman" pitchFamily="18" charset="0"/>
              </a:rPr>
              <a:t>。</a:t>
            </a:r>
            <a:endParaRPr kumimoji="0" lang="zh-CN" altLang="en-US" sz="32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10" name="矩形 9"/>
          <p:cNvSpPr/>
          <p:nvPr/>
        </p:nvSpPr>
        <p:spPr>
          <a:xfrm>
            <a:off x="492562" y="3910252"/>
            <a:ext cx="8289939" cy="1061829"/>
          </a:xfrm>
          <a:prstGeom prst="rect">
            <a:avLst/>
          </a:prstGeom>
        </p:spPr>
        <p:txBody>
          <a:bodyPr wrap="square">
            <a:spAutoFit/>
          </a:bodyPr>
          <a:lstStyle/>
          <a:p>
            <a:pPr>
              <a:lnSpc>
                <a:spcPct val="150000"/>
              </a:lnSpc>
            </a:pPr>
            <a:r>
              <a:rPr lang="en-US" altLang="zh-CN" sz="1400" b="1" dirty="0"/>
              <a:t>    </a:t>
            </a:r>
            <a:r>
              <a:rPr lang="zh-CN" altLang="zh-CN" sz="1400" b="1" dirty="0"/>
              <a:t>注意：</a:t>
            </a:r>
            <a:r>
              <a:rPr lang="zh-CN" altLang="zh-CN" sz="1400" dirty="0"/>
              <a:t>上面的程序用到了递推的思想：从小到大依次计算</a:t>
            </a:r>
            <a:r>
              <a:rPr lang="en-US" altLang="zh-CN" sz="1400" dirty="0"/>
              <a:t>S[1],S[2],S[3]…,</a:t>
            </a:r>
            <a:r>
              <a:rPr lang="zh-CN" altLang="zh-CN" sz="1400" dirty="0"/>
              <a:t>每个只需要在前一个的基础上加上一个元素。换句话说，“计算</a:t>
            </a:r>
            <a:r>
              <a:rPr lang="en-US" altLang="zh-CN" sz="1400" dirty="0"/>
              <a:t>S</a:t>
            </a:r>
            <a:r>
              <a:rPr lang="zh-CN" altLang="zh-CN" sz="1400" dirty="0"/>
              <a:t>”的步骤的时间复杂度为</a:t>
            </a:r>
            <a:r>
              <a:rPr lang="en-US" altLang="zh-CN" sz="1400" dirty="0"/>
              <a:t>O(n)</a:t>
            </a:r>
            <a:r>
              <a:rPr lang="zh-CN" altLang="zh-CN" sz="1400" dirty="0"/>
              <a:t>。接下来是一个二重循环，用类似的方法可以分析出：</a:t>
            </a:r>
          </a:p>
        </p:txBody>
      </p:sp>
      <p:sp>
        <p:nvSpPr>
          <p:cNvPr id="11" name="矩形 10"/>
          <p:cNvSpPr/>
          <p:nvPr/>
        </p:nvSpPr>
        <p:spPr>
          <a:xfrm>
            <a:off x="3368369" y="1960395"/>
            <a:ext cx="1922321" cy="276999"/>
          </a:xfrm>
          <a:prstGeom prst="rect">
            <a:avLst/>
          </a:prstGeom>
        </p:spPr>
        <p:txBody>
          <a:bodyPr wrap="none">
            <a:spAutoFit/>
          </a:bodyPr>
          <a:lstStyle/>
          <a:p>
            <a:r>
              <a:rPr lang="zh-CN" altLang="zh-CN" sz="1200" b="1" dirty="0"/>
              <a:t>程序</a:t>
            </a:r>
            <a:r>
              <a:rPr lang="en-US" altLang="zh-CN" sz="1200" b="1" dirty="0"/>
              <a:t>8-2  </a:t>
            </a:r>
            <a:r>
              <a:rPr lang="zh-CN" altLang="zh-CN" sz="1200" b="1" dirty="0"/>
              <a:t>最大连续和（</a:t>
            </a:r>
            <a:r>
              <a:rPr lang="en-US" altLang="zh-CN" sz="1200" b="1" dirty="0"/>
              <a:t>2</a:t>
            </a:r>
            <a:r>
              <a:rPr lang="zh-CN" altLang="zh-CN" sz="1200" b="1" dirty="0"/>
              <a:t>）</a:t>
            </a:r>
            <a:endParaRPr lang="zh-CN" altLang="en-US" sz="1200" dirty="0"/>
          </a:p>
        </p:txBody>
      </p:sp>
      <p:sp>
        <p:nvSpPr>
          <p:cNvPr id="12" name="Rectangle 2"/>
          <p:cNvSpPr>
            <a:spLocks noChangeArrowheads="1"/>
          </p:cNvSpPr>
          <p:nvPr/>
        </p:nvSpPr>
        <p:spPr bwMode="auto">
          <a:xfrm>
            <a:off x="2411760" y="2136534"/>
            <a:ext cx="3993401"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S[0] = 0;</a:t>
            </a:r>
            <a:endParaRPr kumimoji="0" lang="en-US" altLang="zh-CN" sz="900" b="0" i="0" u="none" strike="noStrike" cap="none" normalizeH="0" baseline="0" dirty="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for(i = 1; i &lt;= n; i++)  S[i] = S[i-1] + A[i];</a:t>
            </a:r>
            <a:endParaRPr kumimoji="0" lang="en-US" altLang="zh-CN" sz="900" b="0" i="0" u="none" strike="noStrike" cap="none" normalizeH="0" baseline="0" dirty="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for(i = 1; i &lt;= n; i++)  </a:t>
            </a:r>
            <a:endParaRPr kumimoji="0" lang="en-US" altLang="zh-CN" sz="900" b="0" i="0" u="none" strike="noStrike" cap="none" normalizeH="0" baseline="0" dirty="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   for(j = i; j &lt;= n; j++) { //</a:t>
            </a:r>
            <a:r>
              <a:rPr kumimoji="0" lang="zh-CN" altLang="en-US"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更新最大值</a:t>
            </a:r>
            <a:endParaRPr kumimoji="0" lang="zh-CN" altLang="en-US" sz="900" b="0" i="0" u="none" strike="noStrike" cap="none" normalizeH="0" baseline="0" dirty="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altLang="en-US"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      </a:t>
            </a:r>
            <a:r>
              <a:rPr kumimoji="0" lang="en-US" altLang="zh-CN"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if(S[j] - S[i-1] &gt;= best){        </a:t>
            </a:r>
          </a:p>
          <a:p>
            <a:pPr marL="0" marR="0" lvl="0" indent="266700" algn="l" defTabSz="914400" rtl="0" eaLnBrk="0" fontAlgn="base" latinLnBrk="0" hangingPunct="0">
              <a:lnSpc>
                <a:spcPct val="100000"/>
              </a:lnSpc>
              <a:spcBef>
                <a:spcPct val="0"/>
              </a:spcBef>
              <a:spcAft>
                <a:spcPct val="0"/>
              </a:spcAft>
              <a:buClrTx/>
              <a:buSzTx/>
              <a:buFontTx/>
              <a:buNone/>
              <a:tabLst/>
            </a:pPr>
            <a:r>
              <a:rPr lang="en-US" altLang="zh-CN" sz="1200" dirty="0">
                <a:latin typeface="宋体" pitchFamily="2" charset="-122"/>
                <a:ea typeface="宋体" pitchFamily="2" charset="-122"/>
                <a:cs typeface="Times New Roman" pitchFamily="18" charset="0"/>
              </a:rPr>
              <a:t>        </a:t>
            </a:r>
            <a:r>
              <a:rPr kumimoji="0" lang="en-US" altLang="zh-CN"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best = S[j] - S[i-1];</a:t>
            </a:r>
            <a:endParaRPr kumimoji="0" lang="en-US" altLang="zh-CN" sz="900" b="0" i="0" u="none" strike="noStrike" cap="none" normalizeH="0" baseline="0" dirty="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        tot++;</a:t>
            </a:r>
            <a:endParaRPr kumimoji="0" lang="en-US" altLang="zh-CN" sz="900" b="0" i="0" u="none" strike="noStrike" cap="none" normalizeH="0" baseline="0" dirty="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    }</a:t>
            </a:r>
            <a:endParaRPr kumimoji="0" lang="en-US" altLang="zh-CN" sz="900" b="0" i="0" u="none" strike="noStrike" cap="none" normalizeH="0" baseline="0" dirty="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宋体" pitchFamily="2" charset="-122"/>
                <a:ea typeface="宋体" pitchFamily="2" charset="-122"/>
                <a:cs typeface="Times New Roman" pitchFamily="18" charset="0"/>
              </a:rPr>
              <a:t>  }</a:t>
            </a:r>
            <a:endParaRPr kumimoji="0" lang="en-US" altLang="zh-CN" sz="9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4" name="灯片编号占位符 3">
            <a:extLst>
              <a:ext uri="{FF2B5EF4-FFF2-40B4-BE49-F238E27FC236}">
                <a16:creationId xmlns:a16="http://schemas.microsoft.com/office/drawing/2014/main" xmlns="" id="{FE359900-DF3A-437E-9445-EB576105CA25}"/>
              </a:ext>
            </a:extLst>
          </p:cNvPr>
          <p:cNvSpPr>
            <a:spLocks noGrp="1"/>
          </p:cNvSpPr>
          <p:nvPr>
            <p:ph type="sldNum" sz="quarter" idx="12"/>
          </p:nvPr>
        </p:nvSpPr>
        <p:spPr/>
        <p:txBody>
          <a:bodyPr/>
          <a:lstStyle/>
          <a:p>
            <a:fld id="{0C913308-F349-4B6D-A68A-DD1791B4A57B}" type="slidenum">
              <a:rPr lang="zh-CN" altLang="en-US" smtClean="0"/>
              <a:t>5</a:t>
            </a:fld>
            <a:endParaRPr lang="zh-CN" altLang="en-US"/>
          </a:p>
        </p:txBody>
      </p:sp>
      <p:sp>
        <p:nvSpPr>
          <p:cNvPr id="13" name="页脚占位符 3">
            <a:extLst>
              <a:ext uri="{FF2B5EF4-FFF2-40B4-BE49-F238E27FC236}">
                <a16:creationId xmlns:a16="http://schemas.microsoft.com/office/drawing/2014/main" xmlns="" id="{88BB8835-46E0-4762-96AE-90A2CA6CE21B}"/>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14" name="矩形 13">
            <a:extLst>
              <a:ext uri="{FF2B5EF4-FFF2-40B4-BE49-F238E27FC236}">
                <a16:creationId xmlns:a16="http://schemas.microsoft.com/office/drawing/2014/main" xmlns="" id="{DDBFC75F-1480-4A43-9EC8-2FAE0214E6FA}"/>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5" name="图片 14">
            <a:extLst>
              <a:ext uri="{FF2B5EF4-FFF2-40B4-BE49-F238E27FC236}">
                <a16:creationId xmlns:a16="http://schemas.microsoft.com/office/drawing/2014/main" xmlns="" id="{D3D231EC-6812-40DF-AD90-D2C652A79175}"/>
              </a:ext>
            </a:extLst>
          </p:cNvPr>
          <p:cNvPicPr>
            <a:picLocks noChangeAspect="1"/>
          </p:cNvPicPr>
          <p:nvPr/>
        </p:nvPicPr>
        <p:blipFill rotWithShape="1">
          <a:blip r:embed="rId5">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6" name="标题 1">
            <a:extLst>
              <a:ext uri="{FF2B5EF4-FFF2-40B4-BE49-F238E27FC236}">
                <a16:creationId xmlns:a16="http://schemas.microsoft.com/office/drawing/2014/main" xmlns="" id="{C5DCA907-4040-46E2-B891-233EBD8B802B}"/>
              </a:ext>
            </a:extLst>
          </p:cNvPr>
          <p:cNvSpPr txBox="1">
            <a:spLocks/>
          </p:cNvSpPr>
          <p:nvPr/>
        </p:nvSpPr>
        <p:spPr>
          <a:xfrm>
            <a:off x="2195736" y="29955"/>
            <a:ext cx="4978896" cy="89240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dirty="0">
                <a:solidFill>
                  <a:schemeClr val="bg1"/>
                </a:solidFill>
                <a:latin typeface="微软雅黑" panose="020B0503020204020204" pitchFamily="34" charset="-122"/>
                <a:ea typeface="微软雅黑" panose="020B0503020204020204" pitchFamily="34" charset="-122"/>
              </a:rPr>
              <a:t>算法分析初步 </a:t>
            </a:r>
          </a:p>
        </p:txBody>
      </p:sp>
      <p:pic>
        <p:nvPicPr>
          <p:cNvPr id="17" name="图片 16">
            <a:extLst>
              <a:ext uri="{FF2B5EF4-FFF2-40B4-BE49-F238E27FC236}">
                <a16:creationId xmlns:a16="http://schemas.microsoft.com/office/drawing/2014/main" xmlns="" id="{7C2EABAC-2E4E-436A-8BD1-A196247F29B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8047" y="1212351"/>
            <a:ext cx="1512168" cy="562334"/>
          </a:xfrm>
          <a:prstGeom prst="rect">
            <a:avLst/>
          </a:prstGeom>
        </p:spPr>
      </p:pic>
      <p:sp>
        <p:nvSpPr>
          <p:cNvPr id="18" name="矩形 17">
            <a:extLst>
              <a:ext uri="{FF2B5EF4-FFF2-40B4-BE49-F238E27FC236}">
                <a16:creationId xmlns:a16="http://schemas.microsoft.com/office/drawing/2014/main" xmlns="" id="{916A4B6E-9EB8-496F-9A47-2D400143856E}"/>
              </a:ext>
            </a:extLst>
          </p:cNvPr>
          <p:cNvSpPr/>
          <p:nvPr/>
        </p:nvSpPr>
        <p:spPr>
          <a:xfrm>
            <a:off x="720054" y="1293463"/>
            <a:ext cx="1210588" cy="400110"/>
          </a:xfrm>
          <a:prstGeom prst="rect">
            <a:avLst/>
          </a:prstGeom>
        </p:spPr>
        <p:txBody>
          <a:bodyPr wrap="none">
            <a:spAutoFit/>
          </a:bodyPr>
          <a:lstStyle/>
          <a:p>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上界分析</a:t>
            </a:r>
          </a:p>
        </p:txBody>
      </p:sp>
    </p:spTree>
    <p:extLst>
      <p:ext uri="{BB962C8B-B14F-4D97-AF65-F5344CB8AC3E}">
        <p14:creationId xmlns:p14="http://schemas.microsoft.com/office/powerpoint/2010/main" val="82977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fade">
                                      <p:cBhvr>
                                        <p:cTn id="17" dur="500"/>
                                        <p:tgtEl>
                                          <p:spTgt spid="10">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par>
                                <p:cTn id="21" presetID="10" presetClass="entr" presetSubtype="0" fill="hold" nodeType="with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animEffect transition="in" filter="fade">
                                      <p:cBhvr>
                                        <p:cTn id="23"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3" name="Rectangle 3"/>
          <p:cNvSpPr>
            <a:spLocks noGrp="1" noChangeArrowheads="1"/>
          </p:cNvSpPr>
          <p:nvPr>
            <p:ph type="body" idx="1"/>
          </p:nvPr>
        </p:nvSpPr>
        <p:spPr/>
        <p:txBody>
          <a:bodyPr>
            <a:normAutofit/>
          </a:bodyPr>
          <a:lstStyle/>
          <a:p>
            <a:pPr>
              <a:lnSpc>
                <a:spcPct val="150000"/>
              </a:lnSpc>
            </a:pPr>
            <a:r>
              <a:rPr lang="en-US" altLang="zh-CN" sz="2400" dirty="0">
                <a:solidFill>
                  <a:srgbClr val="FF0000"/>
                </a:solidFill>
              </a:rPr>
              <a:t>Divide.</a:t>
            </a:r>
            <a:r>
              <a:rPr lang="en-US" altLang="zh-CN" sz="2400" dirty="0"/>
              <a:t> </a:t>
            </a:r>
            <a:r>
              <a:rPr lang="zh-CN" altLang="en-US" sz="2400" dirty="0"/>
              <a:t>把问题的实例划分成子问题</a:t>
            </a:r>
          </a:p>
          <a:p>
            <a:pPr>
              <a:lnSpc>
                <a:spcPct val="150000"/>
              </a:lnSpc>
            </a:pPr>
            <a:r>
              <a:rPr lang="en-US" altLang="zh-CN" sz="2400" dirty="0">
                <a:solidFill>
                  <a:srgbClr val="FF0000"/>
                </a:solidFill>
              </a:rPr>
              <a:t>Conquer.</a:t>
            </a:r>
            <a:r>
              <a:rPr lang="en-US" altLang="zh-CN" sz="2400" dirty="0"/>
              <a:t> </a:t>
            </a:r>
            <a:r>
              <a:rPr lang="zh-CN" altLang="en-US" sz="2400" dirty="0"/>
              <a:t>递归解决子问题</a:t>
            </a:r>
          </a:p>
          <a:p>
            <a:pPr>
              <a:lnSpc>
                <a:spcPct val="150000"/>
              </a:lnSpc>
            </a:pPr>
            <a:r>
              <a:rPr lang="en-US" altLang="zh-CN" sz="2400" dirty="0">
                <a:solidFill>
                  <a:srgbClr val="FF0000"/>
                </a:solidFill>
              </a:rPr>
              <a:t>Combine.</a:t>
            </a:r>
            <a:r>
              <a:rPr lang="en-US" altLang="zh-CN" sz="2400" dirty="0"/>
              <a:t> </a:t>
            </a:r>
            <a:r>
              <a:rPr lang="zh-CN" altLang="en-US" sz="2400" dirty="0"/>
              <a:t>合并子问题的解得到原问题的解</a:t>
            </a:r>
          </a:p>
        </p:txBody>
      </p:sp>
      <p:sp>
        <p:nvSpPr>
          <p:cNvPr id="3" name="灯片编号占位符 2">
            <a:extLst>
              <a:ext uri="{FF2B5EF4-FFF2-40B4-BE49-F238E27FC236}">
                <a16:creationId xmlns:a16="http://schemas.microsoft.com/office/drawing/2014/main" xmlns="" id="{F02E5A80-6C0E-457D-BBF5-204D203CEC18}"/>
              </a:ext>
            </a:extLst>
          </p:cNvPr>
          <p:cNvSpPr>
            <a:spLocks noGrp="1"/>
          </p:cNvSpPr>
          <p:nvPr>
            <p:ph type="sldNum" sz="quarter" idx="12"/>
          </p:nvPr>
        </p:nvSpPr>
        <p:spPr/>
        <p:txBody>
          <a:bodyPr/>
          <a:lstStyle/>
          <a:p>
            <a:fld id="{0C913308-F349-4B6D-A68A-DD1791B4A57B}" type="slidenum">
              <a:rPr lang="zh-CN" altLang="en-US" smtClean="0"/>
              <a:t>6</a:t>
            </a:fld>
            <a:endParaRPr lang="zh-CN" altLang="en-US"/>
          </a:p>
        </p:txBody>
      </p:sp>
      <p:sp>
        <p:nvSpPr>
          <p:cNvPr id="6" name="页脚占位符 3">
            <a:extLst>
              <a:ext uri="{FF2B5EF4-FFF2-40B4-BE49-F238E27FC236}">
                <a16:creationId xmlns:a16="http://schemas.microsoft.com/office/drawing/2014/main" xmlns="" id="{9B44B7A9-1A4D-4885-990F-FAB26B98FE3C}"/>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180DADA8-3E76-4CE0-B713-2741DEF918F4}"/>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8" name="图片 7">
            <a:extLst>
              <a:ext uri="{FF2B5EF4-FFF2-40B4-BE49-F238E27FC236}">
                <a16:creationId xmlns:a16="http://schemas.microsoft.com/office/drawing/2014/main" xmlns="" id="{F70A8055-8620-45E0-A02A-5F6632A23CE3}"/>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9" name="标题 1">
            <a:extLst>
              <a:ext uri="{FF2B5EF4-FFF2-40B4-BE49-F238E27FC236}">
                <a16:creationId xmlns:a16="http://schemas.microsoft.com/office/drawing/2014/main" xmlns="" id="{D6E1BD41-9414-4BBF-BB94-9100CB629659}"/>
              </a:ext>
            </a:extLst>
          </p:cNvPr>
          <p:cNvSpPr txBox="1">
            <a:spLocks/>
          </p:cNvSpPr>
          <p:nvPr/>
        </p:nvSpPr>
        <p:spPr>
          <a:xfrm>
            <a:off x="1295636" y="29955"/>
            <a:ext cx="6552728" cy="892403"/>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6300" dirty="0">
                <a:solidFill>
                  <a:schemeClr val="bg1"/>
                </a:solidFill>
                <a:latin typeface="微软雅黑" panose="020B0503020204020204" pitchFamily="34" charset="-122"/>
                <a:ea typeface="微软雅黑" panose="020B0503020204020204" pitchFamily="34" charset="-122"/>
              </a:rPr>
              <a:t>分治法</a:t>
            </a:r>
            <a:r>
              <a:rPr lang="en-US" altLang="zh-CN" sz="6300" dirty="0">
                <a:solidFill>
                  <a:schemeClr val="bg1"/>
                </a:solidFill>
                <a:latin typeface="微软雅黑" panose="020B0503020204020204" pitchFamily="34" charset="-122"/>
                <a:ea typeface="微软雅黑" panose="020B0503020204020204" pitchFamily="34" charset="-122"/>
              </a:rPr>
              <a:t>(divide-and-conquer)</a:t>
            </a:r>
            <a:endParaRPr lang="zh-CN" altLang="en-US" sz="63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19207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内容占位符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0488" y="1357630"/>
            <a:ext cx="5947825" cy="4545838"/>
          </a:xfrm>
        </p:spPr>
      </p:pic>
      <p:sp>
        <p:nvSpPr>
          <p:cNvPr id="4" name="灯片编号占位符 3">
            <a:extLst>
              <a:ext uri="{FF2B5EF4-FFF2-40B4-BE49-F238E27FC236}">
                <a16:creationId xmlns:a16="http://schemas.microsoft.com/office/drawing/2014/main" xmlns="" id="{DCE4785D-41B9-4FE4-924D-E7779308CE22}"/>
              </a:ext>
            </a:extLst>
          </p:cNvPr>
          <p:cNvSpPr>
            <a:spLocks noGrp="1"/>
          </p:cNvSpPr>
          <p:nvPr>
            <p:ph type="sldNum" sz="quarter" idx="12"/>
          </p:nvPr>
        </p:nvSpPr>
        <p:spPr/>
        <p:txBody>
          <a:bodyPr/>
          <a:lstStyle/>
          <a:p>
            <a:fld id="{0C913308-F349-4B6D-A68A-DD1791B4A57B}" type="slidenum">
              <a:rPr lang="zh-CN" altLang="en-US" smtClean="0"/>
              <a:t>7</a:t>
            </a:fld>
            <a:endParaRPr lang="zh-CN" altLang="en-US"/>
          </a:p>
        </p:txBody>
      </p:sp>
      <p:sp>
        <p:nvSpPr>
          <p:cNvPr id="6" name="页脚占位符 3">
            <a:extLst>
              <a:ext uri="{FF2B5EF4-FFF2-40B4-BE49-F238E27FC236}">
                <a16:creationId xmlns:a16="http://schemas.microsoft.com/office/drawing/2014/main" xmlns="" id="{47685019-C343-434F-971D-B2CF14B09749}"/>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4F5A92B6-0052-4FFF-A7AF-E19EF464087F}"/>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8" name="图片 7">
            <a:extLst>
              <a:ext uri="{FF2B5EF4-FFF2-40B4-BE49-F238E27FC236}">
                <a16:creationId xmlns:a16="http://schemas.microsoft.com/office/drawing/2014/main" xmlns="" id="{01221790-E53A-4F19-920C-2EBA889CAD90}"/>
              </a:ext>
            </a:extLst>
          </p:cNvPr>
          <p:cNvPicPr>
            <a:picLocks noChangeAspect="1"/>
          </p:cNvPicPr>
          <p:nvPr/>
        </p:nvPicPr>
        <p:blipFill rotWithShape="1">
          <a:blip r:embed="rId3">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755714" name="Rectangle 2"/>
          <p:cNvSpPr>
            <a:spLocks noGrp="1" noChangeArrowheads="1"/>
          </p:cNvSpPr>
          <p:nvPr>
            <p:ph type="title"/>
          </p:nvPr>
        </p:nvSpPr>
        <p:spPr>
          <a:xfrm>
            <a:off x="430989" y="72130"/>
            <a:ext cx="8229600" cy="778098"/>
          </a:xfrm>
        </p:spPr>
        <p:txBody>
          <a:bodyPr/>
          <a:lstStyle/>
          <a:p>
            <a:r>
              <a:rPr lang="zh-CN" altLang="en-US" sz="3500" dirty="0">
                <a:solidFill>
                  <a:schemeClr val="bg1"/>
                </a:solidFill>
                <a:latin typeface="微软雅黑" panose="020B0503020204020204" pitchFamily="34" charset="-122"/>
                <a:ea typeface="微软雅黑" panose="020B0503020204020204" pitchFamily="34" charset="-122"/>
              </a:rPr>
              <a:t>归并排序</a:t>
            </a:r>
          </a:p>
        </p:txBody>
      </p:sp>
    </p:spTree>
    <p:extLst>
      <p:ext uri="{BB962C8B-B14F-4D97-AF65-F5344CB8AC3E}">
        <p14:creationId xmlns:p14="http://schemas.microsoft.com/office/powerpoint/2010/main" val="2821534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91680" y="1556792"/>
            <a:ext cx="5904656" cy="3108543"/>
          </a:xfrm>
          <a:prstGeom prst="rect">
            <a:avLst/>
          </a:prstGeom>
        </p:spPr>
        <p:txBody>
          <a:bodyPr wrap="square">
            <a:spAutoFit/>
          </a:bodyPr>
          <a:lstStyle/>
          <a:p>
            <a:r>
              <a:rPr lang="en-US" altLang="zh-CN" sz="2800" b="1" dirty="0">
                <a:latin typeface="Times New Roman" pitchFamily="18" charset="0"/>
                <a:cs typeface="Times New Roman" pitchFamily="18" charset="0"/>
              </a:rPr>
              <a:t>Merge-sort </a:t>
            </a:r>
            <a:r>
              <a:rPr lang="en-US" altLang="zh-CN" sz="2800" b="1" dirty="0">
                <a:solidFill>
                  <a:srgbClr val="0070C0"/>
                </a:solidFill>
                <a:latin typeface="Times New Roman" pitchFamily="18" charset="0"/>
                <a:cs typeface="Times New Roman" pitchFamily="18" charset="0"/>
              </a:rPr>
              <a:t>A[1..n]</a:t>
            </a:r>
            <a:endParaRPr lang="zh-CN" altLang="zh-CN" sz="2800" dirty="0">
              <a:solidFill>
                <a:srgbClr val="0070C0"/>
              </a:solidFill>
              <a:latin typeface="Times New Roman" pitchFamily="18" charset="0"/>
              <a:cs typeface="Times New Roman" pitchFamily="18" charset="0"/>
            </a:endParaRPr>
          </a:p>
          <a:p>
            <a:pPr lvl="0"/>
            <a:r>
              <a:rPr lang="en-US" altLang="zh-CN" sz="2800" b="1" dirty="0">
                <a:solidFill>
                  <a:srgbClr val="FF0000"/>
                </a:solidFill>
                <a:latin typeface="Times New Roman" pitchFamily="18" charset="0"/>
                <a:cs typeface="Times New Roman" pitchFamily="18" charset="0"/>
              </a:rPr>
              <a:t>1. </a:t>
            </a:r>
            <a:r>
              <a:rPr lang="en-US" altLang="zh-CN" sz="2800" b="1" dirty="0">
                <a:latin typeface="Times New Roman" pitchFamily="18" charset="0"/>
                <a:cs typeface="Times New Roman" pitchFamily="18" charset="0"/>
              </a:rPr>
              <a:t>If </a:t>
            </a:r>
            <a:r>
              <a:rPr lang="en-US" altLang="zh-CN" sz="2800" b="1" dirty="0">
                <a:solidFill>
                  <a:srgbClr val="00B050"/>
                </a:solidFill>
                <a:latin typeface="Times New Roman" pitchFamily="18" charset="0"/>
                <a:cs typeface="Times New Roman" pitchFamily="18" charset="0"/>
              </a:rPr>
              <a:t>n=1</a:t>
            </a:r>
            <a:r>
              <a:rPr lang="en-US" altLang="zh-CN" sz="2800" b="1" dirty="0">
                <a:latin typeface="Times New Roman" pitchFamily="18" charset="0"/>
                <a:cs typeface="Times New Roman" pitchFamily="18" charset="0"/>
              </a:rPr>
              <a:t>, done.</a:t>
            </a:r>
            <a:endParaRPr lang="zh-CN" altLang="zh-CN" sz="2800" dirty="0">
              <a:latin typeface="Times New Roman" pitchFamily="18" charset="0"/>
              <a:cs typeface="Times New Roman" pitchFamily="18" charset="0"/>
            </a:endParaRPr>
          </a:p>
          <a:p>
            <a:pPr lvl="0"/>
            <a:r>
              <a:rPr lang="en-US" altLang="zh-CN" sz="2800" b="1" dirty="0">
                <a:solidFill>
                  <a:srgbClr val="FF0000"/>
                </a:solidFill>
                <a:latin typeface="Times New Roman" pitchFamily="18" charset="0"/>
                <a:cs typeface="Times New Roman" pitchFamily="18" charset="0"/>
              </a:rPr>
              <a:t>2. </a:t>
            </a:r>
            <a:r>
              <a:rPr lang="en-US" altLang="zh-CN" sz="2800" b="1" dirty="0">
                <a:latin typeface="Times New Roman" pitchFamily="18" charset="0"/>
                <a:cs typeface="Times New Roman" pitchFamily="18" charset="0"/>
              </a:rPr>
              <a:t>Recursively sort </a:t>
            </a:r>
            <a:r>
              <a:rPr lang="en-US" altLang="zh-CN" sz="2800" b="1" dirty="0">
                <a:solidFill>
                  <a:srgbClr val="92D050"/>
                </a:solidFill>
                <a:latin typeface="Times New Roman" pitchFamily="18" charset="0"/>
                <a:cs typeface="Times New Roman" pitchFamily="18" charset="0"/>
              </a:rPr>
              <a:t>A[1..[n/2]] </a:t>
            </a:r>
            <a:r>
              <a:rPr lang="en-US" altLang="zh-CN" sz="2800" b="1" dirty="0">
                <a:latin typeface="Times New Roman" pitchFamily="18" charset="0"/>
                <a:cs typeface="Times New Roman" pitchFamily="18" charset="0"/>
              </a:rPr>
              <a:t>and </a:t>
            </a:r>
            <a:r>
              <a:rPr lang="en-US" altLang="zh-CN" sz="2800" b="1" dirty="0">
                <a:solidFill>
                  <a:srgbClr val="92D050"/>
                </a:solidFill>
                <a:latin typeface="Times New Roman" pitchFamily="18" charset="0"/>
                <a:cs typeface="Times New Roman" pitchFamily="18" charset="0"/>
              </a:rPr>
              <a:t>A[[n/2]+1..n]</a:t>
            </a:r>
            <a:endParaRPr lang="zh-CN" altLang="zh-CN" sz="2800" dirty="0">
              <a:solidFill>
                <a:srgbClr val="92D050"/>
              </a:solidFill>
              <a:latin typeface="Times New Roman" pitchFamily="18" charset="0"/>
              <a:cs typeface="Times New Roman" pitchFamily="18" charset="0"/>
            </a:endParaRPr>
          </a:p>
          <a:p>
            <a:pPr lvl="0"/>
            <a:r>
              <a:rPr lang="en-US" altLang="zh-CN" sz="2800" b="1" dirty="0">
                <a:solidFill>
                  <a:srgbClr val="FF0000"/>
                </a:solidFill>
                <a:latin typeface="Times New Roman" pitchFamily="18" charset="0"/>
                <a:cs typeface="Times New Roman" pitchFamily="18" charset="0"/>
              </a:rPr>
              <a:t>3. </a:t>
            </a:r>
            <a:r>
              <a:rPr lang="en-US" altLang="zh-CN" sz="2800" b="1" dirty="0">
                <a:latin typeface="Times New Roman" pitchFamily="18" charset="0"/>
                <a:cs typeface="Times New Roman" pitchFamily="18" charset="0"/>
              </a:rPr>
              <a:t>“merge” the </a:t>
            </a:r>
            <a:r>
              <a:rPr lang="en-US" altLang="zh-CN" sz="2800" b="1" dirty="0">
                <a:solidFill>
                  <a:srgbClr val="FF0000"/>
                </a:solidFill>
                <a:latin typeface="Times New Roman" pitchFamily="18" charset="0"/>
                <a:cs typeface="Times New Roman" pitchFamily="18" charset="0"/>
              </a:rPr>
              <a:t>2</a:t>
            </a:r>
            <a:r>
              <a:rPr lang="en-US" altLang="zh-CN" sz="2800" b="1" dirty="0">
                <a:latin typeface="Times New Roman" pitchFamily="18" charset="0"/>
                <a:cs typeface="Times New Roman" pitchFamily="18" charset="0"/>
              </a:rPr>
              <a:t> sorted list</a:t>
            </a:r>
          </a:p>
          <a:p>
            <a:pPr lvl="0"/>
            <a:endParaRPr lang="zh-CN" altLang="zh-CN" sz="2800" dirty="0">
              <a:latin typeface="Times New Roman" pitchFamily="18" charset="0"/>
              <a:cs typeface="Times New Roman" pitchFamily="18" charset="0"/>
            </a:endParaRPr>
          </a:p>
          <a:p>
            <a:r>
              <a:rPr lang="en-US" altLang="zh-CN" sz="2800" b="1" dirty="0">
                <a:latin typeface="Times New Roman" pitchFamily="18" charset="0"/>
                <a:cs typeface="Times New Roman" pitchFamily="18" charset="0"/>
              </a:rPr>
              <a:t>        Key subroutine : </a:t>
            </a:r>
            <a:r>
              <a:rPr lang="en-US" altLang="zh-CN" sz="2800" b="1" dirty="0">
                <a:solidFill>
                  <a:srgbClr val="0070C0"/>
                </a:solidFill>
                <a:latin typeface="Times New Roman" pitchFamily="18" charset="0"/>
                <a:cs typeface="Times New Roman" pitchFamily="18" charset="0"/>
              </a:rPr>
              <a:t>MERGE</a:t>
            </a:r>
            <a:endParaRPr lang="zh-CN" altLang="zh-CN" sz="2800" dirty="0">
              <a:solidFill>
                <a:srgbClr val="0070C0"/>
              </a:solidFill>
              <a:latin typeface="Times New Roman" pitchFamily="18" charset="0"/>
              <a:cs typeface="Times New Roman" pitchFamily="18" charset="0"/>
            </a:endParaRPr>
          </a:p>
        </p:txBody>
      </p:sp>
      <p:sp>
        <p:nvSpPr>
          <p:cNvPr id="4" name="灯片编号占位符 3">
            <a:extLst>
              <a:ext uri="{FF2B5EF4-FFF2-40B4-BE49-F238E27FC236}">
                <a16:creationId xmlns:a16="http://schemas.microsoft.com/office/drawing/2014/main" xmlns="" id="{E6D690B3-BB7C-460A-B865-17D5EDC2661A}"/>
              </a:ext>
            </a:extLst>
          </p:cNvPr>
          <p:cNvSpPr>
            <a:spLocks noGrp="1"/>
          </p:cNvSpPr>
          <p:nvPr>
            <p:ph type="sldNum" sz="quarter" idx="12"/>
          </p:nvPr>
        </p:nvSpPr>
        <p:spPr/>
        <p:txBody>
          <a:bodyPr/>
          <a:lstStyle/>
          <a:p>
            <a:fld id="{0C913308-F349-4B6D-A68A-DD1791B4A57B}" type="slidenum">
              <a:rPr lang="zh-CN" altLang="en-US" smtClean="0"/>
              <a:t>8</a:t>
            </a:fld>
            <a:endParaRPr lang="zh-CN" altLang="en-US"/>
          </a:p>
        </p:txBody>
      </p:sp>
      <p:sp>
        <p:nvSpPr>
          <p:cNvPr id="6" name="页脚占位符 3">
            <a:extLst>
              <a:ext uri="{FF2B5EF4-FFF2-40B4-BE49-F238E27FC236}">
                <a16:creationId xmlns:a16="http://schemas.microsoft.com/office/drawing/2014/main" xmlns="" id="{0C801619-44EE-412B-AA8E-97991E54AA13}"/>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7" name="矩形 6">
            <a:extLst>
              <a:ext uri="{FF2B5EF4-FFF2-40B4-BE49-F238E27FC236}">
                <a16:creationId xmlns:a16="http://schemas.microsoft.com/office/drawing/2014/main" xmlns="" id="{8C15E122-E40D-4B41-AAFD-60511838889A}"/>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0" name="图片 9">
            <a:extLst>
              <a:ext uri="{FF2B5EF4-FFF2-40B4-BE49-F238E27FC236}">
                <a16:creationId xmlns:a16="http://schemas.microsoft.com/office/drawing/2014/main" xmlns="" id="{CF6AE676-379C-4E2B-AC1E-8AB792CB0A43}"/>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1" name="Rectangle 2">
            <a:extLst>
              <a:ext uri="{FF2B5EF4-FFF2-40B4-BE49-F238E27FC236}">
                <a16:creationId xmlns:a16="http://schemas.microsoft.com/office/drawing/2014/main" xmlns="" id="{4E599D2E-7389-4960-80CA-FC959D11961A}"/>
              </a:ext>
            </a:extLst>
          </p:cNvPr>
          <p:cNvSpPr txBox="1">
            <a:spLocks noChangeArrowheads="1"/>
          </p:cNvSpPr>
          <p:nvPr/>
        </p:nvSpPr>
        <p:spPr>
          <a:xfrm>
            <a:off x="430989" y="72130"/>
            <a:ext cx="822960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a:solidFill>
                  <a:schemeClr val="bg1"/>
                </a:solidFill>
                <a:latin typeface="微软雅黑" panose="020B0503020204020204" pitchFamily="34" charset="-122"/>
                <a:ea typeface="微软雅黑" panose="020B0503020204020204" pitchFamily="34" charset="-122"/>
              </a:rPr>
              <a:t>归并排序</a:t>
            </a:r>
            <a:endParaRPr lang="zh-CN" altLang="en-US" sz="35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46107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4860067" y="1556792"/>
            <a:ext cx="41870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00"/>
              </a:solidFill>
            </a:endParaRPr>
          </a:p>
        </p:txBody>
      </p:sp>
      <p:sp>
        <p:nvSpPr>
          <p:cNvPr id="28" name="椭圆 27"/>
          <p:cNvSpPr/>
          <p:nvPr/>
        </p:nvSpPr>
        <p:spPr>
          <a:xfrm>
            <a:off x="4858500" y="2056429"/>
            <a:ext cx="41870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00"/>
              </a:solidFill>
            </a:endParaRPr>
          </a:p>
        </p:txBody>
      </p:sp>
      <p:sp>
        <p:nvSpPr>
          <p:cNvPr id="27" name="椭圆 26"/>
          <p:cNvSpPr/>
          <p:nvPr/>
        </p:nvSpPr>
        <p:spPr>
          <a:xfrm>
            <a:off x="3719712" y="2056429"/>
            <a:ext cx="41870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00"/>
              </a:solidFill>
            </a:endParaRPr>
          </a:p>
        </p:txBody>
      </p:sp>
      <p:sp>
        <p:nvSpPr>
          <p:cNvPr id="26" name="椭圆 25"/>
          <p:cNvSpPr/>
          <p:nvPr/>
        </p:nvSpPr>
        <p:spPr>
          <a:xfrm>
            <a:off x="4839482" y="2657283"/>
            <a:ext cx="41870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00"/>
              </a:solidFill>
            </a:endParaRPr>
          </a:p>
        </p:txBody>
      </p:sp>
      <p:sp>
        <p:nvSpPr>
          <p:cNvPr id="25" name="椭圆 24"/>
          <p:cNvSpPr/>
          <p:nvPr/>
        </p:nvSpPr>
        <p:spPr>
          <a:xfrm>
            <a:off x="3719712" y="2657318"/>
            <a:ext cx="41870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00"/>
              </a:solidFill>
            </a:endParaRPr>
          </a:p>
        </p:txBody>
      </p:sp>
      <p:sp>
        <p:nvSpPr>
          <p:cNvPr id="24" name="椭圆 23"/>
          <p:cNvSpPr/>
          <p:nvPr/>
        </p:nvSpPr>
        <p:spPr>
          <a:xfrm>
            <a:off x="4841906" y="3212815"/>
            <a:ext cx="432007"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00"/>
              </a:solidFill>
            </a:endParaRPr>
          </a:p>
        </p:txBody>
      </p:sp>
      <p:sp>
        <p:nvSpPr>
          <p:cNvPr id="14" name="椭圆 13"/>
          <p:cNvSpPr/>
          <p:nvPr/>
        </p:nvSpPr>
        <p:spPr>
          <a:xfrm>
            <a:off x="3719711" y="3212815"/>
            <a:ext cx="418705"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00"/>
              </a:solidFill>
            </a:endParaRPr>
          </a:p>
        </p:txBody>
      </p:sp>
      <p:sp>
        <p:nvSpPr>
          <p:cNvPr id="2" name="矩形 1"/>
          <p:cNvSpPr/>
          <p:nvPr/>
        </p:nvSpPr>
        <p:spPr>
          <a:xfrm>
            <a:off x="1168706" y="5301208"/>
            <a:ext cx="7003694" cy="830997"/>
          </a:xfrm>
          <a:prstGeom prst="rect">
            <a:avLst/>
          </a:prstGeom>
        </p:spPr>
        <p:txBody>
          <a:bodyPr wrap="square">
            <a:spAutoFit/>
          </a:bodyPr>
          <a:lstStyle/>
          <a:p>
            <a:r>
              <a:rPr lang="zh-CN" altLang="en-US" sz="1600" dirty="0">
                <a:solidFill>
                  <a:srgbClr val="800000"/>
                </a:solidFill>
              </a:rPr>
              <a:t>每次只需要把两个序列的最小元素加以比较，删除其中的较小元素并加入合并后的新</a:t>
            </a:r>
            <a:r>
              <a:rPr lang="zh-CN" altLang="en-US" sz="1600" dirty="0" smtClean="0">
                <a:solidFill>
                  <a:srgbClr val="800000"/>
                </a:solidFill>
              </a:rPr>
              <a:t>表</a:t>
            </a:r>
            <a:r>
              <a:rPr lang="zh-CN" altLang="en-US" sz="1600" dirty="0" smtClean="0">
                <a:solidFill>
                  <a:srgbClr val="800000"/>
                </a:solidFill>
              </a:rPr>
              <a:t>，直到只剩一个序列</a:t>
            </a:r>
            <a:r>
              <a:rPr lang="zh-CN" altLang="en-US" sz="1600" dirty="0" smtClean="0">
                <a:solidFill>
                  <a:srgbClr val="800000"/>
                </a:solidFill>
              </a:rPr>
              <a:t>即</a:t>
            </a:r>
            <a:r>
              <a:rPr lang="zh-CN" altLang="en-US" sz="1600" dirty="0">
                <a:solidFill>
                  <a:srgbClr val="800000"/>
                </a:solidFill>
              </a:rPr>
              <a:t>可</a:t>
            </a:r>
            <a:r>
              <a:rPr lang="zh-CN" altLang="en-US" sz="1600" dirty="0" smtClean="0">
                <a:solidFill>
                  <a:srgbClr val="800000"/>
                </a:solidFill>
              </a:rPr>
              <a:t>。由于</a:t>
            </a:r>
            <a:r>
              <a:rPr lang="zh-CN" altLang="en-US" sz="1600" dirty="0">
                <a:solidFill>
                  <a:srgbClr val="800000"/>
                </a:solidFill>
              </a:rPr>
              <a:t>需要一个新表来存放结果，所以附加空间为</a:t>
            </a:r>
            <a:r>
              <a:rPr lang="en-US" altLang="zh-CN" sz="1600" i="1" dirty="0">
                <a:solidFill>
                  <a:srgbClr val="800000"/>
                </a:solidFill>
              </a:rPr>
              <a:t>n</a:t>
            </a:r>
            <a:r>
              <a:rPr lang="zh-CN" altLang="en-US" sz="1600" dirty="0">
                <a:solidFill>
                  <a:srgbClr val="800000"/>
                </a:solidFill>
              </a:rPr>
              <a:t>。 </a:t>
            </a:r>
            <a:endParaRPr lang="zh-CN" altLang="en-US" sz="2000" dirty="0">
              <a:solidFill>
                <a:srgbClr val="800000"/>
              </a:solidFill>
            </a:endParaRPr>
          </a:p>
        </p:txBody>
      </p:sp>
      <p:sp>
        <p:nvSpPr>
          <p:cNvPr id="3" name="矩形 2"/>
          <p:cNvSpPr/>
          <p:nvPr/>
        </p:nvSpPr>
        <p:spPr>
          <a:xfrm>
            <a:off x="2438976" y="4693142"/>
            <a:ext cx="4509285" cy="369332"/>
          </a:xfrm>
          <a:prstGeom prst="rect">
            <a:avLst/>
          </a:prstGeom>
        </p:spPr>
        <p:txBody>
          <a:bodyPr wrap="square">
            <a:spAutoFit/>
          </a:bodyPr>
          <a:lstStyle/>
          <a:p>
            <a:r>
              <a:rPr lang="en-US" altLang="zh-CN" b="1" dirty="0">
                <a:latin typeface="Times New Roman" pitchFamily="18" charset="0"/>
                <a:cs typeface="Times New Roman" pitchFamily="18" charset="0"/>
              </a:rPr>
              <a:t>Time = </a:t>
            </a:r>
            <a:r>
              <a:rPr lang="zh-CN" altLang="zh-CN" b="1" dirty="0">
                <a:solidFill>
                  <a:srgbClr val="00B050"/>
                </a:solidFill>
                <a:latin typeface="Times New Roman" pitchFamily="18" charset="0"/>
                <a:cs typeface="Times New Roman" pitchFamily="18" charset="0"/>
              </a:rPr>
              <a:t>θ</a:t>
            </a:r>
            <a:r>
              <a:rPr lang="en-US" altLang="zh-CN" b="1" dirty="0">
                <a:solidFill>
                  <a:srgbClr val="00B050"/>
                </a:solidFill>
                <a:latin typeface="Times New Roman" pitchFamily="18" charset="0"/>
                <a:cs typeface="Times New Roman" pitchFamily="18" charset="0"/>
              </a:rPr>
              <a:t>(n)</a:t>
            </a:r>
            <a:r>
              <a:rPr lang="en-US" altLang="zh-CN" b="1" dirty="0">
                <a:latin typeface="Times New Roman" pitchFamily="18" charset="0"/>
                <a:cs typeface="Times New Roman" pitchFamily="18" charset="0"/>
              </a:rPr>
              <a:t> to merge a total of </a:t>
            </a:r>
            <a:r>
              <a:rPr lang="en-US" altLang="zh-CN" b="1" dirty="0">
                <a:solidFill>
                  <a:srgbClr val="00B050"/>
                </a:solidFill>
                <a:latin typeface="Times New Roman" pitchFamily="18" charset="0"/>
                <a:cs typeface="Times New Roman" pitchFamily="18" charset="0"/>
              </a:rPr>
              <a:t>n</a:t>
            </a:r>
            <a:r>
              <a:rPr lang="en-US" altLang="zh-CN" b="1" dirty="0">
                <a:latin typeface="Times New Roman" pitchFamily="18" charset="0"/>
                <a:cs typeface="Times New Roman" pitchFamily="18" charset="0"/>
              </a:rPr>
              <a:t> element</a:t>
            </a:r>
            <a:endParaRPr lang="zh-CN" altLang="zh-CN" dirty="0">
              <a:latin typeface="Times New Roman" pitchFamily="18" charset="0"/>
              <a:cs typeface="Times New Roman" pitchFamily="18" charset="0"/>
            </a:endParaRPr>
          </a:p>
        </p:txBody>
      </p:sp>
      <p:sp>
        <p:nvSpPr>
          <p:cNvPr id="5" name="灯片编号占位符 4">
            <a:extLst>
              <a:ext uri="{FF2B5EF4-FFF2-40B4-BE49-F238E27FC236}">
                <a16:creationId xmlns:a16="http://schemas.microsoft.com/office/drawing/2014/main" xmlns="" id="{FB5BAAF6-9CBE-43D5-9AFA-524FE4FA694A}"/>
              </a:ext>
            </a:extLst>
          </p:cNvPr>
          <p:cNvSpPr>
            <a:spLocks noGrp="1"/>
          </p:cNvSpPr>
          <p:nvPr>
            <p:ph type="sldNum" sz="quarter" idx="12"/>
          </p:nvPr>
        </p:nvSpPr>
        <p:spPr/>
        <p:txBody>
          <a:bodyPr/>
          <a:lstStyle/>
          <a:p>
            <a:fld id="{0C913308-F349-4B6D-A68A-DD1791B4A57B}" type="slidenum">
              <a:rPr lang="zh-CN" altLang="en-US" smtClean="0"/>
              <a:t>9</a:t>
            </a:fld>
            <a:endParaRPr lang="zh-CN" altLang="en-US"/>
          </a:p>
        </p:txBody>
      </p:sp>
      <p:sp>
        <p:nvSpPr>
          <p:cNvPr id="8" name="页脚占位符 3">
            <a:extLst>
              <a:ext uri="{FF2B5EF4-FFF2-40B4-BE49-F238E27FC236}">
                <a16:creationId xmlns:a16="http://schemas.microsoft.com/office/drawing/2014/main" xmlns="" id="{67EED72E-AE1E-4615-9081-581BD99600E7}"/>
              </a:ext>
            </a:extLst>
          </p:cNvPr>
          <p:cNvSpPr txBox="1">
            <a:spLocks/>
          </p:cNvSpPr>
          <p:nvPr/>
        </p:nvSpPr>
        <p:spPr>
          <a:xfrm>
            <a:off x="87285" y="6492145"/>
            <a:ext cx="2895600" cy="365125"/>
          </a:xfrm>
          <a:prstGeom prst="rect">
            <a:avLst/>
          </a:prstGeom>
        </p:spPr>
        <p:txBody>
          <a:bodyPr/>
          <a:lstStyle>
            <a:defPPr>
              <a:defRPr lang="zh-CN"/>
            </a:defPPr>
            <a:lvl1pPr marL="0" algn="l"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t>山东大学 计算机科学与技术学院 汪云海</a:t>
            </a:r>
            <a:endParaRPr lang="zh-CN" altLang="en-US" dirty="0"/>
          </a:p>
        </p:txBody>
      </p:sp>
      <p:sp>
        <p:nvSpPr>
          <p:cNvPr id="9" name="矩形 8">
            <a:extLst>
              <a:ext uri="{FF2B5EF4-FFF2-40B4-BE49-F238E27FC236}">
                <a16:creationId xmlns:a16="http://schemas.microsoft.com/office/drawing/2014/main" xmlns="" id="{F4DFD15C-3EA8-4179-B1E6-8D8F2DBB6B9D}"/>
              </a:ext>
            </a:extLst>
          </p:cNvPr>
          <p:cNvSpPr/>
          <p:nvPr/>
        </p:nvSpPr>
        <p:spPr>
          <a:xfrm>
            <a:off x="3995936" y="6493224"/>
            <a:ext cx="2137252" cy="268984"/>
          </a:xfrm>
          <a:prstGeom prst="rect">
            <a:avLst/>
          </a:prstGeom>
        </p:spPr>
        <p:txBody>
          <a:bodyPr wrap="none">
            <a:spAutoFit/>
          </a:bodyPr>
          <a:lstStyle/>
          <a:p>
            <a:pPr>
              <a:lnSpc>
                <a:spcPct val="80000"/>
              </a:lnSpc>
            </a:pPr>
            <a:r>
              <a:rPr lang="en-US" altLang="zh-CN" sz="1400" dirty="0">
                <a:solidFill>
                  <a:schemeClr val="bg1">
                    <a:lumMod val="65000"/>
                  </a:schemeClr>
                </a:solidFill>
              </a:rPr>
              <a:t>cloudseawang@gmail.com</a:t>
            </a:r>
            <a:endParaRPr lang="zh-CN" altLang="en-US" sz="1400" dirty="0">
              <a:solidFill>
                <a:schemeClr val="bg1">
                  <a:lumMod val="65000"/>
                </a:schemeClr>
              </a:solidFill>
            </a:endParaRPr>
          </a:p>
        </p:txBody>
      </p:sp>
      <p:pic>
        <p:nvPicPr>
          <p:cNvPr id="12" name="图片 11">
            <a:extLst>
              <a:ext uri="{FF2B5EF4-FFF2-40B4-BE49-F238E27FC236}">
                <a16:creationId xmlns:a16="http://schemas.microsoft.com/office/drawing/2014/main" xmlns="" id="{117661CB-1B02-407A-8A53-3298AAE62CAE}"/>
              </a:ext>
            </a:extLst>
          </p:cNvPr>
          <p:cNvPicPr>
            <a:picLocks noChangeAspect="1"/>
          </p:cNvPicPr>
          <p:nvPr/>
        </p:nvPicPr>
        <p:blipFill rotWithShape="1">
          <a:blip r:embed="rId2">
            <a:extLst>
              <a:ext uri="{28A0092B-C50C-407E-A947-70E740481C1C}">
                <a14:useLocalDpi xmlns:a14="http://schemas.microsoft.com/office/drawing/2010/main" val="0"/>
              </a:ext>
            </a:extLst>
          </a:blip>
          <a:srcRect l="32366" b="13826"/>
          <a:stretch/>
        </p:blipFill>
        <p:spPr>
          <a:xfrm>
            <a:off x="0" y="0"/>
            <a:ext cx="9144000" cy="922358"/>
          </a:xfrm>
          <a:prstGeom prst="rect">
            <a:avLst/>
          </a:prstGeom>
        </p:spPr>
      </p:pic>
      <p:sp>
        <p:nvSpPr>
          <p:cNvPr id="13" name="Rectangle 2">
            <a:extLst>
              <a:ext uri="{FF2B5EF4-FFF2-40B4-BE49-F238E27FC236}">
                <a16:creationId xmlns:a16="http://schemas.microsoft.com/office/drawing/2014/main" xmlns="" id="{D26F5DC7-FC05-41A3-B1FE-E90ECB9AC387}"/>
              </a:ext>
            </a:extLst>
          </p:cNvPr>
          <p:cNvSpPr>
            <a:spLocks noGrp="1" noChangeArrowheads="1"/>
          </p:cNvSpPr>
          <p:nvPr>
            <p:ph type="title"/>
          </p:nvPr>
        </p:nvSpPr>
        <p:spPr>
          <a:xfrm>
            <a:off x="430989" y="72130"/>
            <a:ext cx="8229600" cy="778098"/>
          </a:xfrm>
        </p:spPr>
        <p:txBody>
          <a:bodyPr/>
          <a:lstStyle/>
          <a:p>
            <a:r>
              <a:rPr lang="zh-CN" altLang="en-US" sz="3500" dirty="0">
                <a:solidFill>
                  <a:schemeClr val="bg1"/>
                </a:solidFill>
                <a:latin typeface="微软雅黑" panose="020B0503020204020204" pitchFamily="34" charset="-122"/>
                <a:ea typeface="微软雅黑" panose="020B0503020204020204" pitchFamily="34" charset="-122"/>
              </a:rPr>
              <a:t>归并排序</a:t>
            </a:r>
          </a:p>
        </p:txBody>
      </p:sp>
      <p:sp>
        <p:nvSpPr>
          <p:cNvPr id="11" name="TextBox 10"/>
          <p:cNvSpPr txBox="1"/>
          <p:nvPr/>
        </p:nvSpPr>
        <p:spPr>
          <a:xfrm>
            <a:off x="3719712" y="1556792"/>
            <a:ext cx="418704" cy="369332"/>
          </a:xfrm>
          <a:prstGeom prst="rect">
            <a:avLst/>
          </a:prstGeom>
          <a:noFill/>
        </p:spPr>
        <p:txBody>
          <a:bodyPr wrap="none" rtlCol="0">
            <a:spAutoFit/>
          </a:bodyPr>
          <a:lstStyle/>
          <a:p>
            <a:r>
              <a:rPr lang="en-US" altLang="zh-CN" b="1" dirty="0" smtClean="0">
                <a:latin typeface="+mj-ea"/>
                <a:ea typeface="+mj-ea"/>
              </a:rPr>
              <a:t>20</a:t>
            </a:r>
            <a:endParaRPr lang="zh-CN" altLang="en-US" b="1" dirty="0">
              <a:latin typeface="+mj-ea"/>
              <a:ea typeface="+mj-ea"/>
            </a:endParaRPr>
          </a:p>
        </p:txBody>
      </p:sp>
      <p:sp>
        <p:nvSpPr>
          <p:cNvPr id="15" name="TextBox 14"/>
          <p:cNvSpPr txBox="1"/>
          <p:nvPr/>
        </p:nvSpPr>
        <p:spPr>
          <a:xfrm>
            <a:off x="4855209" y="1556792"/>
            <a:ext cx="430043" cy="369332"/>
          </a:xfrm>
          <a:prstGeom prst="rect">
            <a:avLst/>
          </a:prstGeom>
          <a:noFill/>
        </p:spPr>
        <p:txBody>
          <a:bodyPr wrap="square" rtlCol="0">
            <a:spAutoFit/>
          </a:bodyPr>
          <a:lstStyle/>
          <a:p>
            <a:r>
              <a:rPr lang="en-US" altLang="zh-CN" b="1" dirty="0" smtClean="0">
                <a:latin typeface="+mj-ea"/>
                <a:ea typeface="+mj-ea"/>
              </a:rPr>
              <a:t>12</a:t>
            </a:r>
            <a:endParaRPr lang="zh-CN" altLang="en-US" b="1" dirty="0">
              <a:latin typeface="+mj-ea"/>
              <a:ea typeface="+mj-ea"/>
            </a:endParaRPr>
          </a:p>
        </p:txBody>
      </p:sp>
      <p:sp>
        <p:nvSpPr>
          <p:cNvPr id="16" name="TextBox 15"/>
          <p:cNvSpPr txBox="1"/>
          <p:nvPr/>
        </p:nvSpPr>
        <p:spPr>
          <a:xfrm>
            <a:off x="4855209" y="2043726"/>
            <a:ext cx="539971" cy="369332"/>
          </a:xfrm>
          <a:prstGeom prst="rect">
            <a:avLst/>
          </a:prstGeom>
          <a:noFill/>
        </p:spPr>
        <p:txBody>
          <a:bodyPr wrap="square" rtlCol="0">
            <a:spAutoFit/>
          </a:bodyPr>
          <a:lstStyle/>
          <a:p>
            <a:r>
              <a:rPr lang="en-US" altLang="zh-CN" b="1" dirty="0" smtClean="0">
                <a:latin typeface="+mj-ea"/>
                <a:ea typeface="+mj-ea"/>
              </a:rPr>
              <a:t>11</a:t>
            </a:r>
            <a:endParaRPr lang="zh-CN" altLang="en-US" b="1" dirty="0">
              <a:latin typeface="+mj-ea"/>
              <a:ea typeface="+mj-ea"/>
            </a:endParaRPr>
          </a:p>
        </p:txBody>
      </p:sp>
      <p:sp>
        <p:nvSpPr>
          <p:cNvPr id="17" name="TextBox 16"/>
          <p:cNvSpPr txBox="1"/>
          <p:nvPr/>
        </p:nvSpPr>
        <p:spPr>
          <a:xfrm>
            <a:off x="3719712" y="2043726"/>
            <a:ext cx="418704" cy="369332"/>
          </a:xfrm>
          <a:prstGeom prst="rect">
            <a:avLst/>
          </a:prstGeom>
          <a:noFill/>
        </p:spPr>
        <p:txBody>
          <a:bodyPr wrap="none" rtlCol="0">
            <a:spAutoFit/>
          </a:bodyPr>
          <a:lstStyle/>
          <a:p>
            <a:r>
              <a:rPr lang="en-US" altLang="zh-CN" b="1" dirty="0" smtClean="0">
                <a:latin typeface="+mj-ea"/>
                <a:ea typeface="+mj-ea"/>
              </a:rPr>
              <a:t>13</a:t>
            </a:r>
            <a:endParaRPr lang="zh-CN" altLang="en-US" b="1" dirty="0">
              <a:latin typeface="+mj-ea"/>
              <a:ea typeface="+mj-ea"/>
            </a:endParaRPr>
          </a:p>
        </p:txBody>
      </p:sp>
      <p:sp>
        <p:nvSpPr>
          <p:cNvPr id="18" name="TextBox 17"/>
          <p:cNvSpPr txBox="1"/>
          <p:nvPr/>
        </p:nvSpPr>
        <p:spPr>
          <a:xfrm>
            <a:off x="3778221" y="2647991"/>
            <a:ext cx="301686" cy="369332"/>
          </a:xfrm>
          <a:prstGeom prst="rect">
            <a:avLst/>
          </a:prstGeom>
          <a:noFill/>
        </p:spPr>
        <p:txBody>
          <a:bodyPr wrap="none" rtlCol="0">
            <a:spAutoFit/>
          </a:bodyPr>
          <a:lstStyle/>
          <a:p>
            <a:r>
              <a:rPr lang="en-US" altLang="zh-CN" b="1" dirty="0" smtClean="0">
                <a:latin typeface="+mj-ea"/>
                <a:ea typeface="+mj-ea"/>
              </a:rPr>
              <a:t>7</a:t>
            </a:r>
            <a:endParaRPr lang="zh-CN" altLang="en-US" b="1" dirty="0">
              <a:latin typeface="+mj-ea"/>
              <a:ea typeface="+mj-ea"/>
            </a:endParaRPr>
          </a:p>
        </p:txBody>
      </p:sp>
      <p:sp>
        <p:nvSpPr>
          <p:cNvPr id="19" name="TextBox 18"/>
          <p:cNvSpPr txBox="1"/>
          <p:nvPr/>
        </p:nvSpPr>
        <p:spPr>
          <a:xfrm>
            <a:off x="3778221" y="3175557"/>
            <a:ext cx="301686" cy="369332"/>
          </a:xfrm>
          <a:prstGeom prst="rect">
            <a:avLst/>
          </a:prstGeom>
          <a:noFill/>
        </p:spPr>
        <p:txBody>
          <a:bodyPr wrap="none" rtlCol="0">
            <a:spAutoFit/>
          </a:bodyPr>
          <a:lstStyle/>
          <a:p>
            <a:r>
              <a:rPr lang="en-US" altLang="zh-CN" b="1" dirty="0" smtClean="0">
                <a:latin typeface="+mj-ea"/>
                <a:ea typeface="+mj-ea"/>
              </a:rPr>
              <a:t>2</a:t>
            </a:r>
            <a:endParaRPr lang="zh-CN" altLang="en-US" b="1" dirty="0">
              <a:latin typeface="+mj-ea"/>
              <a:ea typeface="+mj-ea"/>
            </a:endParaRPr>
          </a:p>
        </p:txBody>
      </p:sp>
      <p:sp>
        <p:nvSpPr>
          <p:cNvPr id="20" name="TextBox 19"/>
          <p:cNvSpPr txBox="1"/>
          <p:nvPr/>
        </p:nvSpPr>
        <p:spPr>
          <a:xfrm>
            <a:off x="4913719" y="2647991"/>
            <a:ext cx="301686" cy="369332"/>
          </a:xfrm>
          <a:prstGeom prst="rect">
            <a:avLst/>
          </a:prstGeom>
          <a:noFill/>
        </p:spPr>
        <p:txBody>
          <a:bodyPr wrap="none" rtlCol="0">
            <a:spAutoFit/>
          </a:bodyPr>
          <a:lstStyle/>
          <a:p>
            <a:r>
              <a:rPr lang="en-US" altLang="zh-CN" b="1" dirty="0" smtClean="0">
                <a:latin typeface="+mj-ea"/>
                <a:ea typeface="+mj-ea"/>
              </a:rPr>
              <a:t>9</a:t>
            </a:r>
            <a:endParaRPr lang="zh-CN" altLang="en-US" b="1" dirty="0">
              <a:latin typeface="+mj-ea"/>
              <a:ea typeface="+mj-ea"/>
            </a:endParaRPr>
          </a:p>
        </p:txBody>
      </p:sp>
      <p:sp>
        <p:nvSpPr>
          <p:cNvPr id="22" name="TextBox 21"/>
          <p:cNvSpPr txBox="1"/>
          <p:nvPr/>
        </p:nvSpPr>
        <p:spPr>
          <a:xfrm>
            <a:off x="4913719" y="3194676"/>
            <a:ext cx="301686" cy="369332"/>
          </a:xfrm>
          <a:prstGeom prst="rect">
            <a:avLst/>
          </a:prstGeom>
          <a:noFill/>
        </p:spPr>
        <p:txBody>
          <a:bodyPr wrap="none" rtlCol="0">
            <a:spAutoFit/>
          </a:bodyPr>
          <a:lstStyle/>
          <a:p>
            <a:r>
              <a:rPr lang="en-US" altLang="zh-CN" b="1" dirty="0" smtClean="0">
                <a:latin typeface="+mj-ea"/>
                <a:ea typeface="+mj-ea"/>
              </a:rPr>
              <a:t>1</a:t>
            </a:r>
            <a:endParaRPr lang="zh-CN" altLang="en-US" b="1" dirty="0">
              <a:latin typeface="+mj-ea"/>
              <a:ea typeface="+mj-ea"/>
            </a:endParaRPr>
          </a:p>
        </p:txBody>
      </p:sp>
      <p:sp>
        <p:nvSpPr>
          <p:cNvPr id="31" name="TextBox 30"/>
          <p:cNvSpPr txBox="1"/>
          <p:nvPr/>
        </p:nvSpPr>
        <p:spPr>
          <a:xfrm>
            <a:off x="2982885" y="4106516"/>
            <a:ext cx="301686" cy="369332"/>
          </a:xfrm>
          <a:prstGeom prst="rect">
            <a:avLst/>
          </a:prstGeom>
          <a:noFill/>
        </p:spPr>
        <p:txBody>
          <a:bodyPr wrap="none" rtlCol="0">
            <a:spAutoFit/>
          </a:bodyPr>
          <a:lstStyle/>
          <a:p>
            <a:r>
              <a:rPr lang="en-US" altLang="zh-CN" b="1" dirty="0" smtClean="0">
                <a:latin typeface="+mj-ea"/>
                <a:ea typeface="+mj-ea"/>
              </a:rPr>
              <a:t>2</a:t>
            </a:r>
            <a:endParaRPr lang="zh-CN" altLang="en-US" b="1" dirty="0">
              <a:latin typeface="+mj-ea"/>
              <a:ea typeface="+mj-ea"/>
            </a:endParaRPr>
          </a:p>
        </p:txBody>
      </p:sp>
      <p:sp>
        <p:nvSpPr>
          <p:cNvPr id="32" name="TextBox 31"/>
          <p:cNvSpPr txBox="1"/>
          <p:nvPr/>
        </p:nvSpPr>
        <p:spPr>
          <a:xfrm>
            <a:off x="2339752" y="4106516"/>
            <a:ext cx="301686" cy="369332"/>
          </a:xfrm>
          <a:prstGeom prst="rect">
            <a:avLst/>
          </a:prstGeom>
          <a:noFill/>
        </p:spPr>
        <p:txBody>
          <a:bodyPr wrap="none" rtlCol="0">
            <a:spAutoFit/>
          </a:bodyPr>
          <a:lstStyle/>
          <a:p>
            <a:r>
              <a:rPr lang="en-US" altLang="zh-CN" b="1" dirty="0" smtClean="0">
                <a:latin typeface="+mj-ea"/>
                <a:ea typeface="+mj-ea"/>
              </a:rPr>
              <a:t>1</a:t>
            </a:r>
            <a:endParaRPr lang="zh-CN" altLang="en-US" b="1" dirty="0">
              <a:latin typeface="+mj-ea"/>
              <a:ea typeface="+mj-ea"/>
            </a:endParaRPr>
          </a:p>
        </p:txBody>
      </p:sp>
      <p:sp>
        <p:nvSpPr>
          <p:cNvPr id="33" name="TextBox 32"/>
          <p:cNvSpPr txBox="1"/>
          <p:nvPr/>
        </p:nvSpPr>
        <p:spPr>
          <a:xfrm>
            <a:off x="3568869" y="4106516"/>
            <a:ext cx="301686" cy="369332"/>
          </a:xfrm>
          <a:prstGeom prst="rect">
            <a:avLst/>
          </a:prstGeom>
          <a:noFill/>
        </p:spPr>
        <p:txBody>
          <a:bodyPr wrap="none" rtlCol="0">
            <a:spAutoFit/>
          </a:bodyPr>
          <a:lstStyle/>
          <a:p>
            <a:r>
              <a:rPr lang="en-US" altLang="zh-CN" b="1" dirty="0" smtClean="0">
                <a:latin typeface="+mj-ea"/>
                <a:ea typeface="+mj-ea"/>
              </a:rPr>
              <a:t>7</a:t>
            </a:r>
            <a:endParaRPr lang="zh-CN" altLang="en-US" b="1" dirty="0">
              <a:latin typeface="+mj-ea"/>
              <a:ea typeface="+mj-ea"/>
            </a:endParaRPr>
          </a:p>
        </p:txBody>
      </p:sp>
      <p:sp>
        <p:nvSpPr>
          <p:cNvPr id="34" name="TextBox 33"/>
          <p:cNvSpPr txBox="1"/>
          <p:nvPr/>
        </p:nvSpPr>
        <p:spPr>
          <a:xfrm>
            <a:off x="4138416" y="4106516"/>
            <a:ext cx="301686" cy="369332"/>
          </a:xfrm>
          <a:prstGeom prst="rect">
            <a:avLst/>
          </a:prstGeom>
          <a:noFill/>
        </p:spPr>
        <p:txBody>
          <a:bodyPr wrap="none" rtlCol="0">
            <a:spAutoFit/>
          </a:bodyPr>
          <a:lstStyle/>
          <a:p>
            <a:r>
              <a:rPr lang="en-US" altLang="zh-CN" b="1" dirty="0" smtClean="0">
                <a:latin typeface="+mj-ea"/>
                <a:ea typeface="+mj-ea"/>
              </a:rPr>
              <a:t>9</a:t>
            </a:r>
            <a:endParaRPr lang="zh-CN" altLang="en-US" b="1" dirty="0">
              <a:latin typeface="+mj-ea"/>
              <a:ea typeface="+mj-ea"/>
            </a:endParaRPr>
          </a:p>
        </p:txBody>
      </p:sp>
      <p:sp>
        <p:nvSpPr>
          <p:cNvPr id="35" name="TextBox 34"/>
          <p:cNvSpPr txBox="1"/>
          <p:nvPr/>
        </p:nvSpPr>
        <p:spPr>
          <a:xfrm>
            <a:off x="5829279" y="4106516"/>
            <a:ext cx="418704" cy="369332"/>
          </a:xfrm>
          <a:prstGeom prst="rect">
            <a:avLst/>
          </a:prstGeom>
          <a:noFill/>
        </p:spPr>
        <p:txBody>
          <a:bodyPr wrap="none" rtlCol="0">
            <a:spAutoFit/>
          </a:bodyPr>
          <a:lstStyle/>
          <a:p>
            <a:r>
              <a:rPr lang="en-US" altLang="zh-CN" b="1" dirty="0" smtClean="0">
                <a:latin typeface="+mj-ea"/>
                <a:ea typeface="+mj-ea"/>
              </a:rPr>
              <a:t>13</a:t>
            </a:r>
            <a:endParaRPr lang="zh-CN" altLang="en-US" b="1" dirty="0">
              <a:latin typeface="+mj-ea"/>
              <a:ea typeface="+mj-ea"/>
            </a:endParaRPr>
          </a:p>
        </p:txBody>
      </p:sp>
      <p:sp>
        <p:nvSpPr>
          <p:cNvPr id="36" name="TextBox 35"/>
          <p:cNvSpPr txBox="1"/>
          <p:nvPr/>
        </p:nvSpPr>
        <p:spPr>
          <a:xfrm>
            <a:off x="4756223" y="4106516"/>
            <a:ext cx="418704" cy="369332"/>
          </a:xfrm>
          <a:prstGeom prst="rect">
            <a:avLst/>
          </a:prstGeom>
          <a:noFill/>
        </p:spPr>
        <p:txBody>
          <a:bodyPr wrap="none" rtlCol="0">
            <a:spAutoFit/>
          </a:bodyPr>
          <a:lstStyle/>
          <a:p>
            <a:r>
              <a:rPr lang="en-US" altLang="zh-CN" b="1" dirty="0" smtClean="0">
                <a:latin typeface="+mj-ea"/>
                <a:ea typeface="+mj-ea"/>
              </a:rPr>
              <a:t>11</a:t>
            </a:r>
            <a:endParaRPr lang="zh-CN" altLang="en-US" b="1" dirty="0">
              <a:latin typeface="+mj-ea"/>
              <a:ea typeface="+mj-ea"/>
            </a:endParaRPr>
          </a:p>
        </p:txBody>
      </p:sp>
      <p:sp>
        <p:nvSpPr>
          <p:cNvPr id="37" name="TextBox 36"/>
          <p:cNvSpPr txBox="1"/>
          <p:nvPr/>
        </p:nvSpPr>
        <p:spPr>
          <a:xfrm>
            <a:off x="5285253" y="4106516"/>
            <a:ext cx="418704" cy="369332"/>
          </a:xfrm>
          <a:prstGeom prst="rect">
            <a:avLst/>
          </a:prstGeom>
          <a:noFill/>
        </p:spPr>
        <p:txBody>
          <a:bodyPr wrap="none" rtlCol="0">
            <a:spAutoFit/>
          </a:bodyPr>
          <a:lstStyle/>
          <a:p>
            <a:r>
              <a:rPr lang="en-US" altLang="zh-CN" b="1" dirty="0" smtClean="0">
                <a:latin typeface="+mj-ea"/>
                <a:ea typeface="+mj-ea"/>
              </a:rPr>
              <a:t>12</a:t>
            </a:r>
            <a:endParaRPr lang="zh-CN" altLang="en-US" b="1" dirty="0">
              <a:latin typeface="+mj-ea"/>
              <a:ea typeface="+mj-ea"/>
            </a:endParaRPr>
          </a:p>
        </p:txBody>
      </p:sp>
      <p:sp>
        <p:nvSpPr>
          <p:cNvPr id="38" name="TextBox 37"/>
          <p:cNvSpPr txBox="1"/>
          <p:nvPr/>
        </p:nvSpPr>
        <p:spPr>
          <a:xfrm>
            <a:off x="6366193" y="4106516"/>
            <a:ext cx="418704" cy="369332"/>
          </a:xfrm>
          <a:prstGeom prst="rect">
            <a:avLst/>
          </a:prstGeom>
          <a:noFill/>
        </p:spPr>
        <p:txBody>
          <a:bodyPr wrap="none" rtlCol="0">
            <a:spAutoFit/>
          </a:bodyPr>
          <a:lstStyle/>
          <a:p>
            <a:r>
              <a:rPr lang="en-US" altLang="zh-CN" b="1" dirty="0" smtClean="0">
                <a:latin typeface="+mj-ea"/>
                <a:ea typeface="+mj-ea"/>
              </a:rPr>
              <a:t>20</a:t>
            </a:r>
            <a:endParaRPr lang="zh-CN" altLang="en-US" b="1" dirty="0">
              <a:latin typeface="+mj-ea"/>
              <a:ea typeface="+mj-ea"/>
            </a:endParaRPr>
          </a:p>
        </p:txBody>
      </p:sp>
      <p:cxnSp>
        <p:nvCxnSpPr>
          <p:cNvPr id="39" name="直接连接符 38"/>
          <p:cNvCxnSpPr/>
          <p:nvPr/>
        </p:nvCxnSpPr>
        <p:spPr>
          <a:xfrm>
            <a:off x="4499992" y="1124744"/>
            <a:ext cx="0" cy="2808312"/>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568869" y="1124744"/>
            <a:ext cx="651525" cy="369332"/>
          </a:xfrm>
          <a:prstGeom prst="rect">
            <a:avLst/>
          </a:prstGeom>
          <a:noFill/>
        </p:spPr>
        <p:txBody>
          <a:bodyPr wrap="none" rtlCol="0">
            <a:spAutoFit/>
          </a:bodyPr>
          <a:lstStyle/>
          <a:p>
            <a:r>
              <a:rPr lang="en-US" altLang="zh-CN" dirty="0" smtClean="0"/>
              <a:t>Set 1</a:t>
            </a:r>
            <a:endParaRPr lang="zh-CN" altLang="en-US" dirty="0"/>
          </a:p>
        </p:txBody>
      </p:sp>
      <p:sp>
        <p:nvSpPr>
          <p:cNvPr id="41" name="TextBox 40"/>
          <p:cNvSpPr txBox="1"/>
          <p:nvPr/>
        </p:nvSpPr>
        <p:spPr>
          <a:xfrm>
            <a:off x="4743656" y="1124744"/>
            <a:ext cx="651525" cy="369332"/>
          </a:xfrm>
          <a:prstGeom prst="rect">
            <a:avLst/>
          </a:prstGeom>
          <a:noFill/>
        </p:spPr>
        <p:txBody>
          <a:bodyPr wrap="none" rtlCol="0">
            <a:spAutoFit/>
          </a:bodyPr>
          <a:lstStyle/>
          <a:p>
            <a:r>
              <a:rPr lang="en-US" altLang="zh-CN" dirty="0" smtClean="0"/>
              <a:t>Set</a:t>
            </a:r>
            <a:r>
              <a:rPr lang="zh-CN" altLang="en-US" dirty="0" smtClean="0"/>
              <a:t> </a:t>
            </a:r>
            <a:r>
              <a:rPr lang="en-US" altLang="zh-CN" dirty="0" smtClean="0"/>
              <a:t>2</a:t>
            </a:r>
          </a:p>
        </p:txBody>
      </p:sp>
      <p:sp>
        <p:nvSpPr>
          <p:cNvPr id="42" name="TextBox 41"/>
          <p:cNvSpPr txBox="1"/>
          <p:nvPr/>
        </p:nvSpPr>
        <p:spPr>
          <a:xfrm>
            <a:off x="978354" y="4098767"/>
            <a:ext cx="1361398" cy="369332"/>
          </a:xfrm>
          <a:prstGeom prst="rect">
            <a:avLst/>
          </a:prstGeom>
          <a:noFill/>
        </p:spPr>
        <p:txBody>
          <a:bodyPr wrap="none" rtlCol="0">
            <a:spAutoFit/>
          </a:bodyPr>
          <a:lstStyle/>
          <a:p>
            <a:r>
              <a:rPr lang="en-US" altLang="zh-CN" dirty="0" smtClean="0"/>
              <a:t>Merge set</a:t>
            </a:r>
            <a:r>
              <a:rPr lang="zh-CN" altLang="en-US" dirty="0" smtClean="0"/>
              <a:t>：</a:t>
            </a:r>
            <a:endParaRPr lang="zh-CN" altLang="en-US" dirty="0"/>
          </a:p>
        </p:txBody>
      </p:sp>
    </p:spTree>
    <p:extLst>
      <p:ext uri="{BB962C8B-B14F-4D97-AF65-F5344CB8AC3E}">
        <p14:creationId xmlns:p14="http://schemas.microsoft.com/office/powerpoint/2010/main" val="302311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xit" presetSubtype="4" fill="hold" grpId="0" nodeType="clickEffect">
                                  <p:stCondLst>
                                    <p:cond delay="0"/>
                                  </p:stCondLst>
                                  <p:childTnLst>
                                    <p:animEffect transition="out" filter="wipe(down)">
                                      <p:cBhvr>
                                        <p:cTn id="14" dur="500"/>
                                        <p:tgtEl>
                                          <p:spTgt spid="22"/>
                                        </p:tgtEl>
                                      </p:cBhvr>
                                    </p:animEffect>
                                    <p:set>
                                      <p:cBhvr>
                                        <p:cTn id="15" dur="1" fill="hold">
                                          <p:stCondLst>
                                            <p:cond delay="499"/>
                                          </p:stCondLst>
                                        </p:cTn>
                                        <p:tgtEl>
                                          <p:spTgt spid="22"/>
                                        </p:tgtEl>
                                        <p:attrNameLst>
                                          <p:attrName>style.visibility</p:attrName>
                                        </p:attrNameLst>
                                      </p:cBhvr>
                                      <p:to>
                                        <p:strVal val="hidden"/>
                                      </p:to>
                                    </p:set>
                                  </p:childTnLst>
                                </p:cTn>
                              </p:par>
                              <p:par>
                                <p:cTn id="16" presetID="22" presetClass="exit" presetSubtype="4" fill="hold" grpId="1" nodeType="withEffect">
                                  <p:stCondLst>
                                    <p:cond delay="0"/>
                                  </p:stCondLst>
                                  <p:childTnLst>
                                    <p:animEffect transition="out" filter="wipe(down)">
                                      <p:cBhvr>
                                        <p:cTn id="17" dur="500"/>
                                        <p:tgtEl>
                                          <p:spTgt spid="24"/>
                                        </p:tgtEl>
                                      </p:cBhvr>
                                    </p:animEffect>
                                    <p:set>
                                      <p:cBhvr>
                                        <p:cTn id="18" dur="1" fill="hold">
                                          <p:stCondLst>
                                            <p:cond delay="499"/>
                                          </p:stCondLst>
                                        </p:cTn>
                                        <p:tgtEl>
                                          <p:spTgt spid="2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500"/>
                                        <p:tgtEl>
                                          <p:spTgt spid="3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4" fill="hold" grpId="0" nodeType="clickEffect">
                                  <p:stCondLst>
                                    <p:cond delay="0"/>
                                  </p:stCondLst>
                                  <p:childTnLst>
                                    <p:animEffect transition="out" filter="wipe(down)">
                                      <p:cBhvr>
                                        <p:cTn id="28" dur="500"/>
                                        <p:tgtEl>
                                          <p:spTgt spid="19"/>
                                        </p:tgtEl>
                                      </p:cBhvr>
                                    </p:animEffect>
                                    <p:set>
                                      <p:cBhvr>
                                        <p:cTn id="29" dur="1" fill="hold">
                                          <p:stCondLst>
                                            <p:cond delay="499"/>
                                          </p:stCondLst>
                                        </p:cTn>
                                        <p:tgtEl>
                                          <p:spTgt spid="19"/>
                                        </p:tgtEl>
                                        <p:attrNameLst>
                                          <p:attrName>style.visibility</p:attrName>
                                        </p:attrNameLst>
                                      </p:cBhvr>
                                      <p:to>
                                        <p:strVal val="hidden"/>
                                      </p:to>
                                    </p:set>
                                  </p:childTnLst>
                                </p:cTn>
                              </p:par>
                              <p:par>
                                <p:cTn id="30" presetID="10" presetClass="entr" presetSubtype="0" fill="hold" grpId="0" nodeType="with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fade">
                                      <p:cBhvr>
                                        <p:cTn id="32" dur="500"/>
                                        <p:tgtEl>
                                          <p:spTgt spid="31"/>
                                        </p:tgtEl>
                                      </p:cBhvr>
                                    </p:animEffect>
                                  </p:childTnLst>
                                </p:cTn>
                              </p:par>
                              <p:par>
                                <p:cTn id="33" presetID="10" presetClass="exit" presetSubtype="0" fill="hold" grpId="1" nodeType="withEffect">
                                  <p:stCondLst>
                                    <p:cond delay="0"/>
                                  </p:stCondLst>
                                  <p:childTnLst>
                                    <p:animEffect transition="out" filter="fade">
                                      <p:cBhvr>
                                        <p:cTn id="34" dur="500"/>
                                        <p:tgtEl>
                                          <p:spTgt spid="14"/>
                                        </p:tgtEl>
                                      </p:cBhvr>
                                    </p:animEffect>
                                    <p:set>
                                      <p:cBhvr>
                                        <p:cTn id="35" dur="1" fill="hold">
                                          <p:stCondLst>
                                            <p:cond delay="499"/>
                                          </p:stCondLst>
                                        </p:cTn>
                                        <p:tgtEl>
                                          <p:spTgt spid="14"/>
                                        </p:tgtEl>
                                        <p:attrNameLst>
                                          <p:attrName>style.visibility</p:attrName>
                                        </p:attrNameLst>
                                      </p:cBhvr>
                                      <p:to>
                                        <p:strVal val="hidden"/>
                                      </p:to>
                                    </p:set>
                                  </p:childTnLst>
                                </p:cTn>
                              </p:par>
                              <p:par>
                                <p:cTn id="36" presetID="10" presetClass="entr" presetSubtype="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xit" presetSubtype="4" fill="hold" grpId="0" nodeType="clickEffect">
                                  <p:stCondLst>
                                    <p:cond delay="0"/>
                                  </p:stCondLst>
                                  <p:childTnLst>
                                    <p:animEffect transition="out" filter="wipe(down)">
                                      <p:cBhvr>
                                        <p:cTn id="42" dur="500"/>
                                        <p:tgtEl>
                                          <p:spTgt spid="18"/>
                                        </p:tgtEl>
                                      </p:cBhvr>
                                    </p:animEffect>
                                    <p:set>
                                      <p:cBhvr>
                                        <p:cTn id="43" dur="1" fill="hold">
                                          <p:stCondLst>
                                            <p:cond delay="499"/>
                                          </p:stCondLst>
                                        </p:cTn>
                                        <p:tgtEl>
                                          <p:spTgt spid="18"/>
                                        </p:tgtEl>
                                        <p:attrNameLst>
                                          <p:attrName>style.visibility</p:attrName>
                                        </p:attrNameLst>
                                      </p:cBhvr>
                                      <p:to>
                                        <p:strVal val="hidden"/>
                                      </p:to>
                                    </p:set>
                                  </p:childTnLst>
                                </p:cTn>
                              </p:par>
                              <p:par>
                                <p:cTn id="44" presetID="10" presetClass="entr" presetSubtype="0"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500"/>
                                        <p:tgtEl>
                                          <p:spTgt spid="33"/>
                                        </p:tgtEl>
                                      </p:cBhvr>
                                    </p:animEffect>
                                  </p:childTnLst>
                                </p:cTn>
                              </p:par>
                              <p:par>
                                <p:cTn id="47" presetID="10" presetClass="exit" presetSubtype="0" fill="hold" grpId="1" nodeType="withEffect">
                                  <p:stCondLst>
                                    <p:cond delay="0"/>
                                  </p:stCondLst>
                                  <p:childTnLst>
                                    <p:animEffect transition="out" filter="fade">
                                      <p:cBhvr>
                                        <p:cTn id="48" dur="500"/>
                                        <p:tgtEl>
                                          <p:spTgt spid="25"/>
                                        </p:tgtEl>
                                      </p:cBhvr>
                                    </p:animEffect>
                                    <p:set>
                                      <p:cBhvr>
                                        <p:cTn id="49" dur="1" fill="hold">
                                          <p:stCondLst>
                                            <p:cond delay="499"/>
                                          </p:stCondLst>
                                        </p:cTn>
                                        <p:tgtEl>
                                          <p:spTgt spid="25"/>
                                        </p:tgtEl>
                                        <p:attrNameLst>
                                          <p:attrName>style.visibility</p:attrName>
                                        </p:attrNameLst>
                                      </p:cBhvr>
                                      <p:to>
                                        <p:strVal val="hidden"/>
                                      </p:to>
                                    </p:set>
                                  </p:childTnLst>
                                </p:cTn>
                              </p:par>
                              <p:par>
                                <p:cTn id="50" presetID="10"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500"/>
                                        <p:tgtEl>
                                          <p:spTgt spid="2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0" nodeType="clickEffect">
                                  <p:stCondLst>
                                    <p:cond delay="0"/>
                                  </p:stCondLst>
                                  <p:childTnLst>
                                    <p:animEffect transition="out" filter="fade">
                                      <p:cBhvr>
                                        <p:cTn id="56" dur="500"/>
                                        <p:tgtEl>
                                          <p:spTgt spid="20"/>
                                        </p:tgtEl>
                                      </p:cBhvr>
                                    </p:animEffect>
                                    <p:set>
                                      <p:cBhvr>
                                        <p:cTn id="57" dur="1" fill="hold">
                                          <p:stCondLst>
                                            <p:cond delay="499"/>
                                          </p:stCondLst>
                                        </p:cTn>
                                        <p:tgtEl>
                                          <p:spTgt spid="20"/>
                                        </p:tgtEl>
                                        <p:attrNameLst>
                                          <p:attrName>style.visibility</p:attrName>
                                        </p:attrNameLst>
                                      </p:cBhvr>
                                      <p:to>
                                        <p:strVal val="hidden"/>
                                      </p:to>
                                    </p:set>
                                  </p:childTnLst>
                                </p:cTn>
                              </p:par>
                              <p:par>
                                <p:cTn id="58" presetID="10" presetClass="entr" presetSubtype="0" fill="hold" grpId="0" nodeType="with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fade">
                                      <p:cBhvr>
                                        <p:cTn id="60" dur="500"/>
                                        <p:tgtEl>
                                          <p:spTgt spid="34"/>
                                        </p:tgtEl>
                                      </p:cBhvr>
                                    </p:animEffect>
                                  </p:childTnLst>
                                </p:cTn>
                              </p:par>
                              <p:par>
                                <p:cTn id="61" presetID="10" presetClass="exit" presetSubtype="0" fill="hold" grpId="1" nodeType="withEffect">
                                  <p:stCondLst>
                                    <p:cond delay="0"/>
                                  </p:stCondLst>
                                  <p:childTnLst>
                                    <p:animEffect transition="out" filter="fade">
                                      <p:cBhvr>
                                        <p:cTn id="62" dur="500"/>
                                        <p:tgtEl>
                                          <p:spTgt spid="26"/>
                                        </p:tgtEl>
                                      </p:cBhvr>
                                    </p:animEffect>
                                    <p:set>
                                      <p:cBhvr>
                                        <p:cTn id="63" dur="1" fill="hold">
                                          <p:stCondLst>
                                            <p:cond delay="499"/>
                                          </p:stCondLst>
                                        </p:cTn>
                                        <p:tgtEl>
                                          <p:spTgt spid="26"/>
                                        </p:tgtEl>
                                        <p:attrNameLst>
                                          <p:attrName>style.visibility</p:attrName>
                                        </p:attrNameLst>
                                      </p:cBhvr>
                                      <p:to>
                                        <p:strVal val="hidden"/>
                                      </p:to>
                                    </p:set>
                                  </p:childTnLst>
                                </p:cTn>
                              </p:par>
                              <p:par>
                                <p:cTn id="64" presetID="10" presetClass="entr" presetSubtype="0" fill="hold" grpId="0" nodeType="with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500"/>
                                        <p:tgtEl>
                                          <p:spTgt spid="28"/>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grpId="0" nodeType="clickEffect">
                                  <p:stCondLst>
                                    <p:cond delay="0"/>
                                  </p:stCondLst>
                                  <p:childTnLst>
                                    <p:animEffect transition="out" filter="fade">
                                      <p:cBhvr>
                                        <p:cTn id="70" dur="500"/>
                                        <p:tgtEl>
                                          <p:spTgt spid="16"/>
                                        </p:tgtEl>
                                      </p:cBhvr>
                                    </p:animEffect>
                                    <p:set>
                                      <p:cBhvr>
                                        <p:cTn id="71" dur="1" fill="hold">
                                          <p:stCondLst>
                                            <p:cond delay="499"/>
                                          </p:stCondLst>
                                        </p:cTn>
                                        <p:tgtEl>
                                          <p:spTgt spid="16"/>
                                        </p:tgtEl>
                                        <p:attrNameLst>
                                          <p:attrName>style.visibility</p:attrName>
                                        </p:attrNameLst>
                                      </p:cBhvr>
                                      <p:to>
                                        <p:strVal val="hidden"/>
                                      </p:to>
                                    </p:set>
                                  </p:childTnLst>
                                </p:cTn>
                              </p:par>
                              <p:par>
                                <p:cTn id="72" presetID="10" presetClass="entr" presetSubtype="0" fill="hold" grpId="0" nodeType="with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500"/>
                                        <p:tgtEl>
                                          <p:spTgt spid="36"/>
                                        </p:tgtEl>
                                      </p:cBhvr>
                                    </p:animEffect>
                                  </p:childTnLst>
                                </p:cTn>
                              </p:par>
                              <p:par>
                                <p:cTn id="75" presetID="10" presetClass="exit" presetSubtype="0" fill="hold" grpId="1" nodeType="withEffect">
                                  <p:stCondLst>
                                    <p:cond delay="0"/>
                                  </p:stCondLst>
                                  <p:childTnLst>
                                    <p:animEffect transition="out" filter="fade">
                                      <p:cBhvr>
                                        <p:cTn id="76" dur="500"/>
                                        <p:tgtEl>
                                          <p:spTgt spid="28"/>
                                        </p:tgtEl>
                                      </p:cBhvr>
                                    </p:animEffect>
                                    <p:set>
                                      <p:cBhvr>
                                        <p:cTn id="77" dur="1" fill="hold">
                                          <p:stCondLst>
                                            <p:cond delay="499"/>
                                          </p:stCondLst>
                                        </p:cTn>
                                        <p:tgtEl>
                                          <p:spTgt spid="28"/>
                                        </p:tgtEl>
                                        <p:attrNameLst>
                                          <p:attrName>style.visibility</p:attrName>
                                        </p:attrNameLst>
                                      </p:cBhvr>
                                      <p:to>
                                        <p:strVal val="hidden"/>
                                      </p:to>
                                    </p:set>
                                  </p:childTnLst>
                                </p:cTn>
                              </p:par>
                              <p:par>
                                <p:cTn id="78" presetID="10" presetClass="entr" presetSubtype="0" fill="hold" grpId="0" nodeType="with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fade">
                                      <p:cBhvr>
                                        <p:cTn id="80" dur="500"/>
                                        <p:tgtEl>
                                          <p:spTgt spid="29"/>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xit" presetSubtype="0" fill="hold" grpId="0" nodeType="clickEffect">
                                  <p:stCondLst>
                                    <p:cond delay="0"/>
                                  </p:stCondLst>
                                  <p:childTnLst>
                                    <p:animEffect transition="out" filter="fade">
                                      <p:cBhvr>
                                        <p:cTn id="84" dur="500"/>
                                        <p:tgtEl>
                                          <p:spTgt spid="15"/>
                                        </p:tgtEl>
                                      </p:cBhvr>
                                    </p:animEffect>
                                    <p:set>
                                      <p:cBhvr>
                                        <p:cTn id="85" dur="1" fill="hold">
                                          <p:stCondLst>
                                            <p:cond delay="499"/>
                                          </p:stCondLst>
                                        </p:cTn>
                                        <p:tgtEl>
                                          <p:spTgt spid="15"/>
                                        </p:tgtEl>
                                        <p:attrNameLst>
                                          <p:attrName>style.visibility</p:attrName>
                                        </p:attrNameLst>
                                      </p:cBhvr>
                                      <p:to>
                                        <p:strVal val="hidden"/>
                                      </p:to>
                                    </p:set>
                                  </p:childTnLst>
                                </p:cTn>
                              </p:par>
                              <p:par>
                                <p:cTn id="86" presetID="10" presetClass="entr" presetSubtype="0" fill="hold" grpId="0" nodeType="with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500"/>
                                        <p:tgtEl>
                                          <p:spTgt spid="37"/>
                                        </p:tgtEl>
                                      </p:cBhvr>
                                    </p:animEffect>
                                  </p:childTnLst>
                                </p:cTn>
                              </p:par>
                              <p:par>
                                <p:cTn id="89" presetID="10" presetClass="exit" presetSubtype="0" fill="hold" grpId="1" nodeType="withEffect">
                                  <p:stCondLst>
                                    <p:cond delay="0"/>
                                  </p:stCondLst>
                                  <p:childTnLst>
                                    <p:animEffect transition="out" filter="fade">
                                      <p:cBhvr>
                                        <p:cTn id="90" dur="500"/>
                                        <p:tgtEl>
                                          <p:spTgt spid="29"/>
                                        </p:tgtEl>
                                      </p:cBhvr>
                                    </p:animEffect>
                                    <p:set>
                                      <p:cBhvr>
                                        <p:cTn id="91" dur="1" fill="hold">
                                          <p:stCondLst>
                                            <p:cond delay="499"/>
                                          </p:stCondLst>
                                        </p:cTn>
                                        <p:tgtEl>
                                          <p:spTgt spid="29"/>
                                        </p:tgtEl>
                                        <p:attrNameLst>
                                          <p:attrName>style.visibility</p:attrName>
                                        </p:attrNameLst>
                                      </p:cBhvr>
                                      <p:to>
                                        <p:strVal val="hidden"/>
                                      </p:to>
                                    </p:set>
                                  </p:childTnLst>
                                </p:cTn>
                              </p:par>
                            </p:childTnLst>
                          </p:cTn>
                        </p:par>
                      </p:childTnLst>
                    </p:cTn>
                  </p:par>
                  <p:par>
                    <p:cTn id="92" fill="hold">
                      <p:stCondLst>
                        <p:cond delay="indefinite"/>
                      </p:stCondLst>
                      <p:childTnLst>
                        <p:par>
                          <p:cTn id="93" fill="hold">
                            <p:stCondLst>
                              <p:cond delay="0"/>
                            </p:stCondLst>
                            <p:childTnLst>
                              <p:par>
                                <p:cTn id="94" presetID="10" presetClass="exit" presetSubtype="0" fill="hold" grpId="1" nodeType="clickEffect">
                                  <p:stCondLst>
                                    <p:cond delay="0"/>
                                  </p:stCondLst>
                                  <p:childTnLst>
                                    <p:animEffect transition="out" filter="fade">
                                      <p:cBhvr>
                                        <p:cTn id="95" dur="500"/>
                                        <p:tgtEl>
                                          <p:spTgt spid="27"/>
                                        </p:tgtEl>
                                      </p:cBhvr>
                                    </p:animEffect>
                                    <p:set>
                                      <p:cBhvr>
                                        <p:cTn id="96" dur="1" fill="hold">
                                          <p:stCondLst>
                                            <p:cond delay="499"/>
                                          </p:stCondLst>
                                        </p:cTn>
                                        <p:tgtEl>
                                          <p:spTgt spid="27"/>
                                        </p:tgtEl>
                                        <p:attrNameLst>
                                          <p:attrName>style.visibility</p:attrName>
                                        </p:attrNameLst>
                                      </p:cBhvr>
                                      <p:to>
                                        <p:strVal val="hidden"/>
                                      </p:to>
                                    </p:set>
                                  </p:childTnLst>
                                </p:cTn>
                              </p:par>
                              <p:par>
                                <p:cTn id="97" presetID="10" presetClass="exit" presetSubtype="0" fill="hold" grpId="0" nodeType="withEffect">
                                  <p:stCondLst>
                                    <p:cond delay="0"/>
                                  </p:stCondLst>
                                  <p:childTnLst>
                                    <p:animEffect transition="out" filter="fade">
                                      <p:cBhvr>
                                        <p:cTn id="98" dur="500"/>
                                        <p:tgtEl>
                                          <p:spTgt spid="17"/>
                                        </p:tgtEl>
                                      </p:cBhvr>
                                    </p:animEffect>
                                    <p:set>
                                      <p:cBhvr>
                                        <p:cTn id="99" dur="1" fill="hold">
                                          <p:stCondLst>
                                            <p:cond delay="499"/>
                                          </p:stCondLst>
                                        </p:cTn>
                                        <p:tgtEl>
                                          <p:spTgt spid="17"/>
                                        </p:tgtEl>
                                        <p:attrNameLst>
                                          <p:attrName>style.visibility</p:attrName>
                                        </p:attrNameLst>
                                      </p:cBhvr>
                                      <p:to>
                                        <p:strVal val="hidden"/>
                                      </p:to>
                                    </p:set>
                                  </p:childTnLst>
                                </p:cTn>
                              </p:par>
                              <p:par>
                                <p:cTn id="100" presetID="10" presetClass="exit" presetSubtype="0" fill="hold" grpId="0" nodeType="withEffect">
                                  <p:stCondLst>
                                    <p:cond delay="0"/>
                                  </p:stCondLst>
                                  <p:childTnLst>
                                    <p:animEffect transition="out" filter="fade">
                                      <p:cBhvr>
                                        <p:cTn id="101" dur="500"/>
                                        <p:tgtEl>
                                          <p:spTgt spid="11"/>
                                        </p:tgtEl>
                                      </p:cBhvr>
                                    </p:animEffect>
                                    <p:set>
                                      <p:cBhvr>
                                        <p:cTn id="102" dur="1" fill="hold">
                                          <p:stCondLst>
                                            <p:cond delay="499"/>
                                          </p:stCondLst>
                                        </p:cTn>
                                        <p:tgtEl>
                                          <p:spTgt spid="11"/>
                                        </p:tgtEl>
                                        <p:attrNameLst>
                                          <p:attrName>style.visibility</p:attrName>
                                        </p:attrNameLst>
                                      </p:cBhvr>
                                      <p:to>
                                        <p:strVal val="hidden"/>
                                      </p:to>
                                    </p:set>
                                  </p:childTnLst>
                                </p:cTn>
                              </p:par>
                              <p:par>
                                <p:cTn id="103" presetID="10" presetClass="entr" presetSubtype="0" fill="hold" grpId="0" nodeType="withEffect">
                                  <p:stCondLst>
                                    <p:cond delay="0"/>
                                  </p:stCondLst>
                                  <p:childTnLst>
                                    <p:set>
                                      <p:cBhvr>
                                        <p:cTn id="104" dur="1" fill="hold">
                                          <p:stCondLst>
                                            <p:cond delay="0"/>
                                          </p:stCondLst>
                                        </p:cTn>
                                        <p:tgtEl>
                                          <p:spTgt spid="35"/>
                                        </p:tgtEl>
                                        <p:attrNameLst>
                                          <p:attrName>style.visibility</p:attrName>
                                        </p:attrNameLst>
                                      </p:cBhvr>
                                      <p:to>
                                        <p:strVal val="visible"/>
                                      </p:to>
                                    </p:set>
                                    <p:animEffect transition="in" filter="fade">
                                      <p:cBhvr>
                                        <p:cTn id="105" dur="500"/>
                                        <p:tgtEl>
                                          <p:spTgt spid="35"/>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38"/>
                                        </p:tgtEl>
                                        <p:attrNameLst>
                                          <p:attrName>style.visibility</p:attrName>
                                        </p:attrNameLst>
                                      </p:cBhvr>
                                      <p:to>
                                        <p:strVal val="visible"/>
                                      </p:to>
                                    </p:set>
                                    <p:animEffect transition="in" filter="fade">
                                      <p:cBhvr>
                                        <p:cTn id="108" dur="500"/>
                                        <p:tgtEl>
                                          <p:spTgt spid="38"/>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nodeType="clickEffect">
                                  <p:stCondLst>
                                    <p:cond delay="0"/>
                                  </p:stCondLst>
                                  <p:childTnLst>
                                    <p:set>
                                      <p:cBhvr>
                                        <p:cTn id="112" dur="1" fill="hold">
                                          <p:stCondLst>
                                            <p:cond delay="0"/>
                                          </p:stCondLst>
                                        </p:cTn>
                                        <p:tgtEl>
                                          <p:spTgt spid="2">
                                            <p:txEl>
                                              <p:pRg st="0" end="0"/>
                                            </p:txEl>
                                          </p:spTgt>
                                        </p:tgtEl>
                                        <p:attrNameLst>
                                          <p:attrName>style.visibility</p:attrName>
                                        </p:attrNameLst>
                                      </p:cBhvr>
                                      <p:to>
                                        <p:strVal val="visible"/>
                                      </p:to>
                                    </p:set>
                                    <p:animEffect transition="in" filter="fade">
                                      <p:cBhvr>
                                        <p:cTn id="113" dur="500"/>
                                        <p:tgtEl>
                                          <p:spTgt spid="2">
                                            <p:txEl>
                                              <p:pRg st="0" end="0"/>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3"/>
                                        </p:tgtEl>
                                        <p:attrNameLst>
                                          <p:attrName>style.visibility</p:attrName>
                                        </p:attrNameLst>
                                      </p:cBhvr>
                                      <p:to>
                                        <p:strVal val="visible"/>
                                      </p:to>
                                    </p:set>
                                    <p:animEffect transition="in" filter="fade">
                                      <p:cBhvr>
                                        <p:cTn id="1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9" grpId="1" animBg="1"/>
      <p:bldP spid="28" grpId="0" animBg="1"/>
      <p:bldP spid="28" grpId="1" animBg="1"/>
      <p:bldP spid="27" grpId="0" animBg="1"/>
      <p:bldP spid="27" grpId="1" animBg="1"/>
      <p:bldP spid="26" grpId="0" animBg="1"/>
      <p:bldP spid="26" grpId="1" animBg="1"/>
      <p:bldP spid="25" grpId="0" animBg="1"/>
      <p:bldP spid="25" grpId="1" animBg="1"/>
      <p:bldP spid="24" grpId="0" animBg="1"/>
      <p:bldP spid="24" grpId="1" animBg="1"/>
      <p:bldP spid="14" grpId="0" animBg="1"/>
      <p:bldP spid="14" grpId="1" animBg="1"/>
      <p:bldP spid="3" grpId="0"/>
      <p:bldP spid="11" grpId="0"/>
      <p:bldP spid="15" grpId="0"/>
      <p:bldP spid="16" grpId="0"/>
      <p:bldP spid="17" grpId="0"/>
      <p:bldP spid="18" grpId="0"/>
      <p:bldP spid="19" grpId="0"/>
      <p:bldP spid="20" grpId="0"/>
      <p:bldP spid="22" grpId="0"/>
      <p:bldP spid="31" grpId="0"/>
      <p:bldP spid="32" grpId="0"/>
      <p:bldP spid="33" grpId="0"/>
      <p:bldP spid="34" grpId="0"/>
      <p:bldP spid="35" grpId="0"/>
      <p:bldP spid="36" grpId="0"/>
      <p:bldP spid="37" grpId="0"/>
      <p:bldP spid="38"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1064</TotalTime>
  <Words>3205</Words>
  <Application>Microsoft Office PowerPoint</Application>
  <PresentationFormat>全屏显示(4:3)</PresentationFormat>
  <Paragraphs>309</Paragraphs>
  <Slides>32</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34" baseType="lpstr">
      <vt:lpstr>Office 主题</vt:lpstr>
      <vt:lpstr>Equation.DSMT4</vt:lpstr>
      <vt:lpstr>Chapter 8</vt:lpstr>
      <vt:lpstr>算法分析初步 </vt:lpstr>
      <vt:lpstr>PowerPoint 演示文稿</vt:lpstr>
      <vt:lpstr>PowerPoint 演示文稿</vt:lpstr>
      <vt:lpstr>PowerPoint 演示文稿</vt:lpstr>
      <vt:lpstr>PowerPoint 演示文稿</vt:lpstr>
      <vt:lpstr>归并排序</vt:lpstr>
      <vt:lpstr>PowerPoint 演示文稿</vt:lpstr>
      <vt:lpstr>归并排序</vt:lpstr>
      <vt:lpstr>归并排序</vt:lpstr>
      <vt:lpstr>快速排序</vt:lpstr>
      <vt:lpstr>快速排序</vt:lpstr>
      <vt:lpstr>快速排序</vt:lpstr>
      <vt:lpstr>二分查找</vt:lpstr>
      <vt:lpstr>分析</vt:lpstr>
      <vt:lpstr>分析</vt:lpstr>
      <vt:lpstr>时间复杂度分析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第八章   高效算法设计 </dc:title>
  <dc:creator>薛明亮</dc:creator>
  <cp:lastModifiedBy>薛明亮</cp:lastModifiedBy>
  <cp:revision>54</cp:revision>
  <dcterms:created xsi:type="dcterms:W3CDTF">2017-10-19T08:50:29Z</dcterms:created>
  <dcterms:modified xsi:type="dcterms:W3CDTF">2017-10-20T13:46:18Z</dcterms:modified>
</cp:coreProperties>
</file>